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0" r:id="rId1"/>
  </p:sldMasterIdLst>
  <p:notesMasterIdLst>
    <p:notesMasterId r:id="rId73"/>
  </p:notesMasterIdLst>
  <p:sldIdLst>
    <p:sldId id="2471" r:id="rId2"/>
    <p:sldId id="2474" r:id="rId3"/>
    <p:sldId id="2483" r:id="rId4"/>
    <p:sldId id="2476" r:id="rId5"/>
    <p:sldId id="2552" r:id="rId6"/>
    <p:sldId id="2554" r:id="rId7"/>
    <p:sldId id="2555" r:id="rId8"/>
    <p:sldId id="2560" r:id="rId9"/>
    <p:sldId id="2475" r:id="rId10"/>
    <p:sldId id="2548" r:id="rId11"/>
    <p:sldId id="2496" r:id="rId12"/>
    <p:sldId id="2561" r:id="rId13"/>
    <p:sldId id="2568" r:id="rId14"/>
    <p:sldId id="2558" r:id="rId15"/>
    <p:sldId id="2559" r:id="rId16"/>
    <p:sldId id="2556" r:id="rId17"/>
    <p:sldId id="2477" r:id="rId18"/>
    <p:sldId id="2567" r:id="rId19"/>
    <p:sldId id="2549" r:id="rId20"/>
    <p:sldId id="2553" r:id="rId21"/>
    <p:sldId id="2564" r:id="rId22"/>
    <p:sldId id="2551" r:id="rId23"/>
    <p:sldId id="2566" r:id="rId24"/>
    <p:sldId id="2562" r:id="rId25"/>
    <p:sldId id="2563" r:id="rId26"/>
    <p:sldId id="2565" r:id="rId27"/>
    <p:sldId id="2484" r:id="rId28"/>
    <p:sldId id="2479" r:id="rId29"/>
    <p:sldId id="2478" r:id="rId30"/>
    <p:sldId id="2480" r:id="rId31"/>
    <p:sldId id="2485" r:id="rId32"/>
    <p:sldId id="2481" r:id="rId33"/>
    <p:sldId id="2486" r:id="rId34"/>
    <p:sldId id="2529" r:id="rId35"/>
    <p:sldId id="2497" r:id="rId36"/>
    <p:sldId id="2505" r:id="rId37"/>
    <p:sldId id="2543" r:id="rId38"/>
    <p:sldId id="2545" r:id="rId39"/>
    <p:sldId id="2507" r:id="rId40"/>
    <p:sldId id="2547" r:id="rId41"/>
    <p:sldId id="2508" r:id="rId42"/>
    <p:sldId id="2488" r:id="rId43"/>
    <p:sldId id="2498" r:id="rId44"/>
    <p:sldId id="2501" r:id="rId45"/>
    <p:sldId id="2503" r:id="rId46"/>
    <p:sldId id="2502" r:id="rId47"/>
    <p:sldId id="2504" r:id="rId48"/>
    <p:sldId id="2500" r:id="rId49"/>
    <p:sldId id="2499" r:id="rId50"/>
    <p:sldId id="2487" r:id="rId51"/>
    <p:sldId id="2522" r:id="rId52"/>
    <p:sldId id="2516" r:id="rId53"/>
    <p:sldId id="2517" r:id="rId54"/>
    <p:sldId id="2519" r:id="rId55"/>
    <p:sldId id="2535" r:id="rId56"/>
    <p:sldId id="2531" r:id="rId57"/>
    <p:sldId id="2532" r:id="rId58"/>
    <p:sldId id="2536" r:id="rId59"/>
    <p:sldId id="2538" r:id="rId60"/>
    <p:sldId id="2533" r:id="rId61"/>
    <p:sldId id="2539" r:id="rId62"/>
    <p:sldId id="2540" r:id="rId63"/>
    <p:sldId id="2528" r:id="rId64"/>
    <p:sldId id="2520" r:id="rId65"/>
    <p:sldId id="2530" r:id="rId66"/>
    <p:sldId id="2537" r:id="rId67"/>
    <p:sldId id="2569" r:id="rId68"/>
    <p:sldId id="2542" r:id="rId69"/>
    <p:sldId id="2572" r:id="rId70"/>
    <p:sldId id="2570" r:id="rId71"/>
    <p:sldId id="2571" r:id="rId72"/>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FFFF"/>
    <a:srgbClr val="4472C5"/>
    <a:srgbClr val="FFDA66"/>
    <a:srgbClr val="DF3526"/>
    <a:srgbClr val="E03624"/>
    <a:srgbClr val="E2005A"/>
    <a:srgbClr val="232323"/>
    <a:srgbClr val="DF3626"/>
    <a:srgbClr val="FFD900"/>
    <a:srgbClr val="FF2A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Estilo medio 4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A488322-F2BA-4B5B-9748-0D474271808F}" styleName="Estilo medio 3 - Énfasis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344D84-9AFB-497E-A393-DC336BA19D2E}" styleName="Estilo medio 3 - Énfasis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4C1A8A3-306A-4EB7-A6B1-4F7E0EB9C5D6}" styleName="Estilo medio 3 - Énfasis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Estilo medio 3 - Énfasis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Estilo medio 4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AF606853-7671-496A-8E4F-DF71F8EC918B}" styleName="Estilo oscuro 1 - Énfasis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Estilo oscuro 1 - Énfasis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Estilo oscuro 2 - Énfasis 5/Énfasis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D03447BB-5D67-496B-8E87-E561075AD55C}" styleName="Estilo oscuro 1 - Énfasis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84E427A-3D55-4303-BF80-6455036E1DE7}" styleName="Estilo temático 1 - Énfasis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Estilo temático 1 - Énfasis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Estilo temático 2 - Énfasis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C4B1156A-380E-4F78-BDF5-A606A8083BF9}" styleName="Estilo medio 4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Estilo medio 4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D7AC3CCA-C797-4891-BE02-D94E43425B78}" styleName="Estilo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21"/>
    <p:restoredTop sz="85087"/>
  </p:normalViewPr>
  <p:slideViewPr>
    <p:cSldViewPr snapToGrid="0" snapToObjects="1">
      <p:cViewPr varScale="1">
        <p:scale>
          <a:sx n="110" d="100"/>
          <a:sy n="110" d="100"/>
        </p:scale>
        <p:origin x="16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B8278D-99FE-7D4F-ADD5-C503520F0106}" type="datetimeFigureOut">
              <a:rPr lang="es-CL" smtClean="0"/>
              <a:t>03-04-20</a:t>
            </a:fld>
            <a:endParaRPr lang="es-C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es-ES"/>
              <a:t>Editar los estilos de texto del patrón
Segundo nivel
Tercer nivel
Cuarto nivel
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688F56-DD5B-5F4B-A5E1-761AE30172E0}" type="slidenum">
              <a:rPr lang="es-CL" smtClean="0"/>
              <a:t>‹Nº›</a:t>
            </a:fld>
            <a:endParaRPr lang="es-CL"/>
          </a:p>
        </p:txBody>
      </p:sp>
    </p:spTree>
    <p:extLst>
      <p:ext uri="{BB962C8B-B14F-4D97-AF65-F5344CB8AC3E}">
        <p14:creationId xmlns:p14="http://schemas.microsoft.com/office/powerpoint/2010/main" val="6301669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cnblogs.com/shangdawei/p/3494488.htm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1</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10126725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10</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2903225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11</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1224203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12</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375482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13</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3434233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14</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27587046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s-CL" sz="1200" b="1" i="0" kern="1200" dirty="0">
                <a:solidFill>
                  <a:schemeClr val="tx1"/>
                </a:solidFill>
                <a:effectLst/>
                <a:latin typeface="+mn-lt"/>
                <a:ea typeface="+mn-ea"/>
                <a:cs typeface="+mn-cs"/>
              </a:rPr>
              <a:t>Stack</a:t>
            </a:r>
          </a:p>
          <a:p>
            <a:br>
              <a:rPr lang="es-CL" sz="1200" b="0" i="0" kern="1200" dirty="0">
                <a:solidFill>
                  <a:schemeClr val="tx1"/>
                </a:solidFill>
                <a:effectLst/>
                <a:latin typeface="+mn-lt"/>
                <a:ea typeface="+mn-ea"/>
                <a:cs typeface="+mn-cs"/>
              </a:rPr>
            </a:br>
            <a:r>
              <a:rPr lang="es-CL" sz="1200" b="0" i="0" kern="1200" dirty="0">
                <a:solidFill>
                  <a:schemeClr val="tx1"/>
                </a:solidFill>
                <a:effectLst/>
                <a:latin typeface="+mn-lt"/>
                <a:ea typeface="+mn-ea"/>
                <a:cs typeface="+mn-cs"/>
              </a:rPr>
              <a:t>• local variables </a:t>
            </a:r>
            <a:br>
              <a:rPr lang="es-CL" sz="1200" b="0" i="0" kern="1200" dirty="0">
                <a:solidFill>
                  <a:schemeClr val="tx1"/>
                </a:solidFill>
                <a:effectLst/>
                <a:latin typeface="+mn-lt"/>
                <a:ea typeface="+mn-ea"/>
                <a:cs typeface="+mn-cs"/>
              </a:rPr>
            </a:br>
            <a:r>
              <a:rPr lang="es-CL" sz="1200" b="0" i="0" kern="1200" dirty="0">
                <a:solidFill>
                  <a:schemeClr val="tx1"/>
                </a:solidFill>
                <a:effectLst/>
                <a:latin typeface="+mn-lt"/>
                <a:ea typeface="+mn-ea"/>
                <a:cs typeface="+mn-cs"/>
              </a:rPr>
              <a:t>• return addresses </a:t>
            </a:r>
            <a:br>
              <a:rPr lang="es-CL" sz="1200" b="0" i="0" kern="1200" dirty="0">
                <a:solidFill>
                  <a:schemeClr val="tx1"/>
                </a:solidFill>
                <a:effectLst/>
                <a:latin typeface="+mn-lt"/>
                <a:ea typeface="+mn-ea"/>
                <a:cs typeface="+mn-cs"/>
              </a:rPr>
            </a:br>
            <a:r>
              <a:rPr lang="es-CL" sz="1200" b="0" i="0" kern="1200" dirty="0">
                <a:solidFill>
                  <a:schemeClr val="tx1"/>
                </a:solidFill>
                <a:effectLst/>
                <a:latin typeface="+mn-lt"/>
                <a:ea typeface="+mn-ea"/>
                <a:cs typeface="+mn-cs"/>
              </a:rPr>
              <a:t>• function arguments </a:t>
            </a:r>
            <a:br>
              <a:rPr lang="es-CL" sz="1200" b="0" i="0" kern="1200" dirty="0">
                <a:solidFill>
                  <a:schemeClr val="tx1"/>
                </a:solidFill>
                <a:effectLst/>
                <a:latin typeface="+mn-lt"/>
                <a:ea typeface="+mn-ea"/>
                <a:cs typeface="+mn-cs"/>
              </a:rPr>
            </a:br>
            <a:r>
              <a:rPr lang="es-CL" sz="1200" b="0" i="0" kern="1200" dirty="0">
                <a:solidFill>
                  <a:schemeClr val="tx1"/>
                </a:solidFill>
                <a:effectLst/>
                <a:latin typeface="+mn-lt"/>
                <a:ea typeface="+mn-ea"/>
                <a:cs typeface="+mn-cs"/>
              </a:rPr>
              <a:t>• compiler temporaries </a:t>
            </a:r>
            <a:br>
              <a:rPr lang="es-CL" sz="1200" b="0" i="0" kern="1200" dirty="0">
                <a:solidFill>
                  <a:schemeClr val="tx1"/>
                </a:solidFill>
                <a:effectLst/>
                <a:latin typeface="+mn-lt"/>
                <a:ea typeface="+mn-ea"/>
                <a:cs typeface="+mn-cs"/>
              </a:rPr>
            </a:br>
            <a:r>
              <a:rPr lang="es-CL" sz="1200" b="0" i="0" kern="1200" dirty="0">
                <a:solidFill>
                  <a:schemeClr val="tx1"/>
                </a:solidFill>
                <a:effectLst/>
                <a:latin typeface="+mn-lt"/>
                <a:ea typeface="+mn-ea"/>
                <a:cs typeface="+mn-cs"/>
              </a:rPr>
              <a:t>• interrupt contexts</a:t>
            </a:r>
          </a:p>
          <a:p>
            <a:pPr eaLnBrk="1" hangingPunct="1">
              <a:spcBef>
                <a:spcPct val="0"/>
              </a:spcBef>
            </a:pPr>
            <a:endParaRPr lang="es-CL" altLang="es-CL" dirty="0">
              <a:latin typeface="Calibri Light" panose="020F0302020204030204" pitchFamily="34" charset="0"/>
            </a:endParaRPr>
          </a:p>
          <a:p>
            <a:r>
              <a:rPr lang="es-CL" sz="1200" b="1" i="0" kern="1200" dirty="0">
                <a:solidFill>
                  <a:schemeClr val="tx1"/>
                </a:solidFill>
                <a:effectLst/>
                <a:latin typeface="+mn-lt"/>
                <a:ea typeface="+mn-ea"/>
                <a:cs typeface="+mn-cs"/>
              </a:rPr>
              <a:t>Heap</a:t>
            </a:r>
            <a:br>
              <a:rPr lang="es-CL" sz="1200" b="0" i="0" kern="1200" dirty="0">
                <a:solidFill>
                  <a:schemeClr val="tx1"/>
                </a:solidFill>
                <a:effectLst/>
                <a:latin typeface="+mn-lt"/>
                <a:ea typeface="+mn-ea"/>
                <a:cs typeface="+mn-cs"/>
              </a:rPr>
            </a:br>
            <a:br>
              <a:rPr lang="es-CL" sz="1200" b="0" i="0" kern="1200" dirty="0">
                <a:solidFill>
                  <a:schemeClr val="tx1"/>
                </a:solidFill>
                <a:effectLst/>
                <a:latin typeface="+mn-lt"/>
                <a:ea typeface="+mn-ea"/>
                <a:cs typeface="+mn-cs"/>
              </a:rPr>
            </a:br>
            <a:r>
              <a:rPr lang="es-CL" sz="1200" b="0" i="0" kern="1200" dirty="0">
                <a:solidFill>
                  <a:schemeClr val="tx1"/>
                </a:solidFill>
                <a:effectLst/>
                <a:latin typeface="+mn-lt"/>
                <a:ea typeface="+mn-ea"/>
                <a:cs typeface="+mn-cs"/>
              </a:rPr>
              <a:t>• Transient data objects </a:t>
            </a:r>
            <a:br>
              <a:rPr lang="es-CL" sz="1200" b="0" i="0" kern="1200" dirty="0">
                <a:solidFill>
                  <a:schemeClr val="tx1"/>
                </a:solidFill>
                <a:effectLst/>
                <a:latin typeface="+mn-lt"/>
                <a:ea typeface="+mn-ea"/>
                <a:cs typeface="+mn-cs"/>
              </a:rPr>
            </a:br>
            <a:r>
              <a:rPr lang="es-CL" sz="1200" b="0" i="0" kern="1200" dirty="0">
                <a:solidFill>
                  <a:schemeClr val="tx1"/>
                </a:solidFill>
                <a:effectLst/>
                <a:latin typeface="+mn-lt"/>
                <a:ea typeface="+mn-ea"/>
                <a:cs typeface="+mn-cs"/>
              </a:rPr>
              <a:t>• C++ new/delete </a:t>
            </a:r>
            <a:br>
              <a:rPr lang="es-CL" sz="1200" b="0" i="0" kern="1200" dirty="0">
                <a:solidFill>
                  <a:schemeClr val="tx1"/>
                </a:solidFill>
                <a:effectLst/>
                <a:latin typeface="+mn-lt"/>
                <a:ea typeface="+mn-ea"/>
                <a:cs typeface="+mn-cs"/>
              </a:rPr>
            </a:br>
            <a:r>
              <a:rPr lang="es-CL" sz="1200" b="0" i="0" kern="1200" dirty="0">
                <a:solidFill>
                  <a:schemeClr val="tx1"/>
                </a:solidFill>
                <a:effectLst/>
                <a:latin typeface="+mn-lt"/>
                <a:ea typeface="+mn-ea"/>
                <a:cs typeface="+mn-cs"/>
              </a:rPr>
              <a:t>• C++ STL containers </a:t>
            </a:r>
            <a:br>
              <a:rPr lang="es-CL" sz="1200" b="0" i="0" kern="1200" dirty="0">
                <a:solidFill>
                  <a:schemeClr val="tx1"/>
                </a:solidFill>
                <a:effectLst/>
                <a:latin typeface="+mn-lt"/>
                <a:ea typeface="+mn-ea"/>
                <a:cs typeface="+mn-cs"/>
              </a:rPr>
            </a:br>
            <a:r>
              <a:rPr lang="es-CL" sz="1200" b="0" i="0" kern="1200" dirty="0">
                <a:solidFill>
                  <a:schemeClr val="tx1"/>
                </a:solidFill>
                <a:effectLst/>
                <a:latin typeface="+mn-lt"/>
                <a:ea typeface="+mn-ea"/>
                <a:cs typeface="+mn-cs"/>
              </a:rPr>
              <a:t>• C++ exceptions</a:t>
            </a:r>
          </a:p>
          <a:p>
            <a:endParaRPr lang="es-CL" sz="1200" b="0" i="0" kern="1200" dirty="0">
              <a:solidFill>
                <a:schemeClr val="tx1"/>
              </a:solidFill>
              <a:effectLst/>
              <a:latin typeface="+mn-lt"/>
              <a:ea typeface="+mn-ea"/>
              <a:cs typeface="+mn-cs"/>
            </a:endParaRPr>
          </a:p>
          <a:p>
            <a:r>
              <a:rPr lang="es-CL">
                <a:hlinkClick r:id="rId3"/>
              </a:rPr>
              <a:t>https://www.cnblogs.com/shangdawei/p/3494488.html</a:t>
            </a:r>
            <a:endParaRPr lang="es-CL"/>
          </a:p>
          <a:p>
            <a:endParaRPr lang="es-CL" sz="1200" b="0" i="0" kern="1200" dirty="0">
              <a:solidFill>
                <a:schemeClr val="tx1"/>
              </a:solidFill>
              <a:effectLst/>
              <a:latin typeface="+mn-lt"/>
              <a:ea typeface="+mn-ea"/>
              <a:cs typeface="+mn-cs"/>
            </a:endParaRPr>
          </a:p>
          <a:p>
            <a:pPr eaLnBrk="1" hangingPunct="1">
              <a:spcBef>
                <a:spcPct val="0"/>
              </a:spcBef>
            </a:pPr>
            <a:endParaRPr lang="es-CL" altLang="es-CL" dirty="0">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15</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21331241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16</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4111912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17</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34227106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18</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2627138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19</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2548373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2</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1593584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20</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4030489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dirty="0">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21</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9908828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s-CL" altLang="es-CL" dirty="0">
                <a:latin typeface="Calibri Light" panose="020F0302020204030204" pitchFamily="34" charset="0"/>
              </a:rPr>
              <a:t>En Intel x86 de 32 bits, se permiten los siguientes tipos de movimientos</a:t>
            </a: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22</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3826828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s-CL" altLang="es-CL" dirty="0">
                <a:latin typeface="Calibri Light" panose="020F0302020204030204" pitchFamily="34" charset="0"/>
              </a:rPr>
              <a:t>Carry Flag o Falg C</a:t>
            </a: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23</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38039546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s-CL" altLang="es-CL" dirty="0">
                <a:latin typeface="Calibri Light" panose="020F0302020204030204" pitchFamily="34" charset="0"/>
              </a:rPr>
              <a:t>LEA (Load Effective Address) es una instrucción que hace uso de los corchetes, pero en lugar de cargar en memoria, evalua la expresion entre corchetes, y asigna el valor</a:t>
            </a: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24</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16445876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dirty="0">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25</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891072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s-AR" sz="1200" kern="1200" dirty="0">
                <a:solidFill>
                  <a:schemeClr val="tx1"/>
                </a:solidFill>
                <a:effectLst/>
                <a:latin typeface="+mn-lt"/>
                <a:ea typeface="+mn-ea"/>
                <a:cs typeface="+mn-cs"/>
              </a:rPr>
              <a:t>PUSHAD guarda el contenido de los registros en la pila en un orden determinado. </a:t>
            </a:r>
            <a:r>
              <a:rPr lang="en-US" sz="1200" kern="1200" dirty="0" err="1">
                <a:solidFill>
                  <a:schemeClr val="tx1"/>
                </a:solidFill>
                <a:effectLst/>
                <a:latin typeface="+mn-lt"/>
                <a:ea typeface="+mn-ea"/>
                <a:cs typeface="+mn-cs"/>
              </a:rPr>
              <a:t>Así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pues</a:t>
            </a:r>
            <a:r>
              <a:rPr lang="en-US" sz="1200" kern="1200" dirty="0">
                <a:solidFill>
                  <a:schemeClr val="tx1"/>
                </a:solidFill>
                <a:effectLst/>
                <a:latin typeface="+mn-lt"/>
                <a:ea typeface="+mn-ea"/>
                <a:cs typeface="+mn-cs"/>
              </a:rPr>
              <a:t>, PUSHAD equivale a: PUSH EAX, PUSH ECX, PUSH EDX, PUSH EBX, PUSH ESP, PUSH EBP, PUSH ESI, PUSH EDI.</a:t>
            </a:r>
            <a:endParaRPr lang="es-CL" sz="1200" kern="1200" dirty="0">
              <a:solidFill>
                <a:schemeClr val="tx1"/>
              </a:solidFill>
              <a:effectLst/>
              <a:latin typeface="+mn-lt"/>
              <a:ea typeface="+mn-ea"/>
              <a:cs typeface="+mn-cs"/>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26</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35645125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27</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68393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28</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36513301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29</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1726679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3</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29870358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30</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11242609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s-CL" altLang="es-CL" dirty="0">
                <a:latin typeface="Calibri Light" panose="020F0302020204030204" pitchFamily="34" charset="0"/>
              </a:rPr>
              <a:t>Registro ES -&gt; Segmento Extra</a:t>
            </a: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31</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1545594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s-CL" sz="1200" dirty="0">
                <a:solidFill>
                  <a:srgbClr val="FFC000"/>
                </a:solidFill>
              </a:rPr>
              <a:t>MOV EAX, FFFFFFFF</a:t>
            </a:r>
          </a:p>
          <a:p>
            <a:r>
              <a:rPr lang="es-CL" sz="1200" dirty="0">
                <a:solidFill>
                  <a:srgbClr val="FFC000"/>
                </a:solidFill>
              </a:rPr>
              <a:t>MOV ECX, 202</a:t>
            </a:r>
          </a:p>
          <a:p>
            <a:r>
              <a:rPr lang="es-CL" sz="1200" dirty="0">
                <a:solidFill>
                  <a:srgbClr val="FFC000"/>
                </a:solidFill>
              </a:rPr>
              <a:t>ADD EAX, ECX</a:t>
            </a:r>
          </a:p>
          <a:p>
            <a:r>
              <a:rPr lang="es-CL" sz="1200" dirty="0">
                <a:solidFill>
                  <a:srgbClr val="FFC000"/>
                </a:solidFill>
              </a:rPr>
              <a:t>JC 49F1DC</a:t>
            </a:r>
          </a:p>
          <a:p>
            <a:pPr eaLnBrk="1" hangingPunct="1">
              <a:spcBef>
                <a:spcPct val="0"/>
              </a:spcBef>
            </a:pPr>
            <a:endParaRPr lang="es-CL" altLang="es-CL" dirty="0">
              <a:latin typeface="Calibri Light" panose="020F0302020204030204" pitchFamily="34" charset="0"/>
            </a:endParaRPr>
          </a:p>
          <a:p>
            <a:pPr eaLnBrk="1" hangingPunct="1">
              <a:spcBef>
                <a:spcPct val="0"/>
              </a:spcBef>
            </a:pPr>
            <a:r>
              <a:rPr lang="es-CL" altLang="es-CL" dirty="0">
                <a:latin typeface="Calibri Light" panose="020F0302020204030204" pitchFamily="34" charset="0"/>
              </a:rPr>
              <a:t>CF= 201</a:t>
            </a: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32</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32729735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33</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19640201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34</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35845405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35</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4824536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36</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33968500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37</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36001403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38</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26911320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s-ES" sz="1200" dirty="0">
                <a:solidFill>
                  <a:srgbClr val="00B0F0"/>
                </a:solidFill>
              </a:rPr>
              <a:t>0xffffffff/4   =&gt; 0x3fffffff </a:t>
            </a:r>
          </a:p>
          <a:p>
            <a:pPr marL="0" marR="0" lvl="0" indent="0" algn="l" defTabSz="914400" rtl="0" eaLnBrk="1" fontAlgn="auto" latinLnBrk="0" hangingPunct="1">
              <a:lnSpc>
                <a:spcPct val="100000"/>
              </a:lnSpc>
              <a:spcBef>
                <a:spcPct val="0"/>
              </a:spcBef>
              <a:spcAft>
                <a:spcPts val="0"/>
              </a:spcAft>
              <a:buClrTx/>
              <a:buSzTx/>
              <a:buFontTx/>
              <a:buNone/>
              <a:tabLst/>
              <a:defRPr/>
            </a:pPr>
            <a:r>
              <a:rPr lang="es-ES" sz="1200" dirty="0">
                <a:solidFill>
                  <a:srgbClr val="00B0F0"/>
                </a:solidFill>
              </a:rPr>
              <a:t>0x3fffffff*4  =&gt; 0xfffffffc</a:t>
            </a:r>
          </a:p>
          <a:p>
            <a:r>
              <a:rPr lang="es-ES" sz="1200" dirty="0">
                <a:solidFill>
                  <a:srgbClr val="00B0F0"/>
                </a:solidFill>
              </a:rPr>
              <a:t>Incrementamos de 1</a:t>
            </a:r>
          </a:p>
          <a:p>
            <a:pPr marL="0" marR="0" lvl="0" indent="0" algn="l" defTabSz="914400" rtl="0" eaLnBrk="1" fontAlgn="auto" latinLnBrk="0" hangingPunct="1">
              <a:lnSpc>
                <a:spcPct val="100000"/>
              </a:lnSpc>
              <a:spcBef>
                <a:spcPct val="0"/>
              </a:spcBef>
              <a:spcAft>
                <a:spcPts val="0"/>
              </a:spcAft>
              <a:buClrTx/>
              <a:buSzTx/>
              <a:buFontTx/>
              <a:buNone/>
              <a:tabLst/>
              <a:defRPr/>
            </a:pPr>
            <a:r>
              <a:rPr lang="es-ES" sz="1200" dirty="0">
                <a:solidFill>
                  <a:srgbClr val="00B0F0"/>
                </a:solidFill>
              </a:rPr>
              <a:t>0x40000000*4 &amp; 0xffffffff =&gt; 0x0L</a:t>
            </a:r>
          </a:p>
          <a:p>
            <a:pPr marL="0" marR="0" lvl="0" indent="0" algn="l" defTabSz="914400" rtl="0" eaLnBrk="1" fontAlgn="auto" latinLnBrk="0" hangingPunct="1">
              <a:lnSpc>
                <a:spcPct val="100000"/>
              </a:lnSpc>
              <a:spcBef>
                <a:spcPct val="0"/>
              </a:spcBef>
              <a:spcAft>
                <a:spcPts val="0"/>
              </a:spcAft>
              <a:buClrTx/>
              <a:buSzTx/>
              <a:buFontTx/>
              <a:buNone/>
              <a:tabLst/>
              <a:defRPr/>
            </a:pPr>
            <a:r>
              <a:rPr lang="es-ES" sz="1200" dirty="0">
                <a:solidFill>
                  <a:srgbClr val="00B0F0"/>
                </a:solidFill>
              </a:rPr>
              <a:t>0x40000001*4 &amp; 0xffffffff =&gt; 0x4L</a:t>
            </a:r>
          </a:p>
          <a:p>
            <a:pPr marL="0" marR="0" lvl="0" indent="0" algn="l" defTabSz="914400" rtl="0" eaLnBrk="1" fontAlgn="auto" latinLnBrk="0" hangingPunct="1">
              <a:lnSpc>
                <a:spcPct val="100000"/>
              </a:lnSpc>
              <a:spcBef>
                <a:spcPct val="0"/>
              </a:spcBef>
              <a:spcAft>
                <a:spcPts val="0"/>
              </a:spcAft>
              <a:buClrTx/>
              <a:buSzTx/>
              <a:buFontTx/>
              <a:buNone/>
              <a:tabLst/>
              <a:defRPr/>
            </a:pPr>
            <a:r>
              <a:rPr lang="es-ES" sz="1200" dirty="0">
                <a:solidFill>
                  <a:srgbClr val="00B0F0"/>
                </a:solidFill>
              </a:rPr>
              <a:t>0x40000002*4 &amp; 0xffffffff =&gt; 0x8L</a:t>
            </a:r>
          </a:p>
          <a:p>
            <a:pPr marL="0" marR="0" lvl="0" indent="0" algn="l" defTabSz="914400" rtl="0" eaLnBrk="1" fontAlgn="auto" latinLnBrk="0" hangingPunct="1">
              <a:lnSpc>
                <a:spcPct val="100000"/>
              </a:lnSpc>
              <a:spcBef>
                <a:spcPct val="0"/>
              </a:spcBef>
              <a:spcAft>
                <a:spcPts val="0"/>
              </a:spcAft>
              <a:buClrTx/>
              <a:buSzTx/>
              <a:buFontTx/>
              <a:buNone/>
              <a:tabLst/>
              <a:defRPr/>
            </a:pPr>
            <a:endParaRPr lang="es-ES" sz="1200" dirty="0">
              <a:solidFill>
                <a:srgbClr val="00B0F0"/>
              </a:solidFill>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39</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180774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4</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11694275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s-ES" sz="1200" dirty="0">
                <a:solidFill>
                  <a:srgbClr val="00B0F0"/>
                </a:solidFill>
              </a:rPr>
              <a:t>0xffffffff/4   =&gt; 0x3fffffff </a:t>
            </a:r>
          </a:p>
          <a:p>
            <a:pPr marL="0" marR="0" lvl="0" indent="0" algn="l" defTabSz="914400" rtl="0" eaLnBrk="1" fontAlgn="auto" latinLnBrk="0" hangingPunct="1">
              <a:lnSpc>
                <a:spcPct val="100000"/>
              </a:lnSpc>
              <a:spcBef>
                <a:spcPct val="0"/>
              </a:spcBef>
              <a:spcAft>
                <a:spcPts val="0"/>
              </a:spcAft>
              <a:buClrTx/>
              <a:buSzTx/>
              <a:buFontTx/>
              <a:buNone/>
              <a:tabLst/>
              <a:defRPr/>
            </a:pPr>
            <a:r>
              <a:rPr lang="es-ES" sz="1200" dirty="0">
                <a:solidFill>
                  <a:srgbClr val="00B0F0"/>
                </a:solidFill>
              </a:rPr>
              <a:t>0x3fffffff*4  =&gt; 0xfffffffc</a:t>
            </a:r>
          </a:p>
          <a:p>
            <a:r>
              <a:rPr lang="es-ES" sz="1200" dirty="0">
                <a:solidFill>
                  <a:srgbClr val="00B0F0"/>
                </a:solidFill>
              </a:rPr>
              <a:t>Incrementamos de 1</a:t>
            </a:r>
          </a:p>
          <a:p>
            <a:pPr marL="0" marR="0" lvl="0" indent="0" algn="l" defTabSz="914400" rtl="0" eaLnBrk="1" fontAlgn="auto" latinLnBrk="0" hangingPunct="1">
              <a:lnSpc>
                <a:spcPct val="100000"/>
              </a:lnSpc>
              <a:spcBef>
                <a:spcPct val="0"/>
              </a:spcBef>
              <a:spcAft>
                <a:spcPts val="0"/>
              </a:spcAft>
              <a:buClrTx/>
              <a:buSzTx/>
              <a:buFontTx/>
              <a:buNone/>
              <a:tabLst/>
              <a:defRPr/>
            </a:pPr>
            <a:r>
              <a:rPr lang="es-ES" sz="1200" dirty="0">
                <a:solidFill>
                  <a:srgbClr val="00B0F0"/>
                </a:solidFill>
              </a:rPr>
              <a:t>0x40000000*4 &amp; 0xffffffff =&gt; 0x0L</a:t>
            </a:r>
          </a:p>
          <a:p>
            <a:pPr marL="0" marR="0" lvl="0" indent="0" algn="l" defTabSz="914400" rtl="0" eaLnBrk="1" fontAlgn="auto" latinLnBrk="0" hangingPunct="1">
              <a:lnSpc>
                <a:spcPct val="100000"/>
              </a:lnSpc>
              <a:spcBef>
                <a:spcPct val="0"/>
              </a:spcBef>
              <a:spcAft>
                <a:spcPts val="0"/>
              </a:spcAft>
              <a:buClrTx/>
              <a:buSzTx/>
              <a:buFontTx/>
              <a:buNone/>
              <a:tabLst/>
              <a:defRPr/>
            </a:pPr>
            <a:r>
              <a:rPr lang="es-ES" sz="1200" dirty="0">
                <a:solidFill>
                  <a:srgbClr val="00B0F0"/>
                </a:solidFill>
              </a:rPr>
              <a:t>0x40000001*4 &amp; 0xffffffff =&gt; 0x4L</a:t>
            </a:r>
          </a:p>
          <a:p>
            <a:pPr marL="0" marR="0" lvl="0" indent="0" algn="l" defTabSz="914400" rtl="0" eaLnBrk="1" fontAlgn="auto" latinLnBrk="0" hangingPunct="1">
              <a:lnSpc>
                <a:spcPct val="100000"/>
              </a:lnSpc>
              <a:spcBef>
                <a:spcPct val="0"/>
              </a:spcBef>
              <a:spcAft>
                <a:spcPts val="0"/>
              </a:spcAft>
              <a:buClrTx/>
              <a:buSzTx/>
              <a:buFontTx/>
              <a:buNone/>
              <a:tabLst/>
              <a:defRPr/>
            </a:pPr>
            <a:r>
              <a:rPr lang="es-ES" sz="1200" dirty="0">
                <a:solidFill>
                  <a:srgbClr val="00B0F0"/>
                </a:solidFill>
              </a:rPr>
              <a:t>0x40000002*4 &amp; 0xffffffff =&gt; 0x8L</a:t>
            </a:r>
          </a:p>
          <a:p>
            <a:pPr marL="0" marR="0" lvl="0" indent="0" algn="l" defTabSz="914400" rtl="0" eaLnBrk="1" fontAlgn="auto" latinLnBrk="0" hangingPunct="1">
              <a:lnSpc>
                <a:spcPct val="100000"/>
              </a:lnSpc>
              <a:spcBef>
                <a:spcPct val="0"/>
              </a:spcBef>
              <a:spcAft>
                <a:spcPts val="0"/>
              </a:spcAft>
              <a:buClrTx/>
              <a:buSzTx/>
              <a:buFontTx/>
              <a:buNone/>
              <a:tabLst/>
              <a:defRPr/>
            </a:pPr>
            <a:endParaRPr lang="es-ES" sz="1200" dirty="0">
              <a:solidFill>
                <a:srgbClr val="00B0F0"/>
              </a:solidFill>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40</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34599481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41</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7595882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42</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1829729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43</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18413500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44</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304983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45</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9981157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46</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9611230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47</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16469220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48</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23846975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49</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368425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endParaRPr lang="es-CL" altLang="es-CL" dirty="0">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5</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32261598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50</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38545820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51</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10818125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52</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6685538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s-CL" sz="1200" b="0" kern="1200" dirty="0">
                <a:solidFill>
                  <a:schemeClr val="tx1"/>
                </a:solidFill>
                <a:effectLst/>
                <a:latin typeface="+mn-lt"/>
                <a:ea typeface="+mn-ea"/>
                <a:cs typeface="+mn-cs"/>
              </a:rPr>
              <a:t>ENG: Structured Exception Handler</a:t>
            </a:r>
          </a:p>
          <a:p>
            <a:pPr marL="0" marR="0" lvl="0" indent="0" algn="l" defTabSz="914400" rtl="0" eaLnBrk="1" fontAlgn="auto" latinLnBrk="0" hangingPunct="1">
              <a:lnSpc>
                <a:spcPct val="100000"/>
              </a:lnSpc>
              <a:spcBef>
                <a:spcPct val="0"/>
              </a:spcBef>
              <a:spcAft>
                <a:spcPts val="0"/>
              </a:spcAft>
              <a:buClrTx/>
              <a:buSzTx/>
              <a:buFontTx/>
              <a:buNone/>
              <a:tabLst/>
              <a:defRPr/>
            </a:pPr>
            <a:r>
              <a:rPr lang="es-ES" dirty="0"/>
              <a:t>ESP: Controlador de excepciones estructurado</a:t>
            </a:r>
            <a:endParaRPr lang="es-CL" dirty="0">
              <a:effectLst/>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53</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7350653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54</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10807244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s-CL" altLang="es-CL" dirty="0">
                <a:latin typeface="Calibri Light" panose="020F0302020204030204" pitchFamily="34" charset="0"/>
              </a:rPr>
              <a:t>ESP: (TIB) Bloque de información de subprocesos de Win32</a:t>
            </a:r>
          </a:p>
          <a:p>
            <a:pPr marL="0" marR="0" indent="0" algn="l" defTabSz="914400" rtl="0" eaLnBrk="1" fontAlgn="auto" latinLnBrk="0" hangingPunct="1">
              <a:lnSpc>
                <a:spcPct val="100000"/>
              </a:lnSpc>
              <a:spcBef>
                <a:spcPct val="0"/>
              </a:spcBef>
              <a:spcAft>
                <a:spcPts val="0"/>
              </a:spcAft>
              <a:buClrTx/>
              <a:buSzTx/>
              <a:buFontTx/>
              <a:buNone/>
              <a:tabLst/>
              <a:defRPr/>
            </a:pPr>
            <a:r>
              <a:rPr lang="es-CL" altLang="es-CL" dirty="0">
                <a:latin typeface="Calibri Light" panose="020F0302020204030204" pitchFamily="34" charset="0"/>
              </a:rPr>
              <a:t>ESP: (TEB) </a:t>
            </a:r>
            <a:r>
              <a:rPr lang="es-CL" sz="1200" b="0" i="0" kern="1200" dirty="0">
                <a:solidFill>
                  <a:schemeClr val="tx1"/>
                </a:solidFill>
                <a:effectLst/>
                <a:latin typeface="+mn-lt"/>
                <a:ea typeface="+mn-ea"/>
                <a:cs typeface="+mn-cs"/>
              </a:rPr>
              <a:t>Bloque de entorno de subproceso</a:t>
            </a:r>
            <a:endParaRPr lang="es-CL" altLang="es-CL" dirty="0">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55</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40411969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56</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27617917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57</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41291092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58</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40255229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59</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3580472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endParaRPr lang="es-CL" altLang="es-CL" dirty="0">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6</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23772964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60</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15456360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61</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1607392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dirty="0">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62</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189309274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63</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9079970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64</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35444976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65</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6090420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66</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17102303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67</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5439732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68</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373137891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69</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3439867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514350" indent="-514350" algn="just">
              <a:lnSpc>
                <a:spcPct val="120000"/>
              </a:lnSpc>
              <a:buFont typeface="+mj-lt"/>
              <a:buAutoNum type="arabicPeriod"/>
            </a:pPr>
            <a:r>
              <a:rPr lang="es-CL" sz="1200" dirty="0">
                <a:solidFill>
                  <a:schemeClr val="tx1"/>
                </a:solidFill>
                <a:latin typeface="+mn-lt"/>
              </a:rPr>
              <a:t>Barra de herramientas</a:t>
            </a:r>
          </a:p>
          <a:p>
            <a:pPr marL="514350" indent="-514350" algn="just">
              <a:lnSpc>
                <a:spcPct val="120000"/>
              </a:lnSpc>
              <a:buFont typeface="+mj-lt"/>
              <a:buAutoNum type="arabicPeriod"/>
            </a:pPr>
            <a:r>
              <a:rPr lang="es-CL" sz="1200" dirty="0">
                <a:solidFill>
                  <a:schemeClr val="tx1"/>
                </a:solidFill>
                <a:latin typeface="+mn-lt"/>
              </a:rPr>
              <a:t>Barra de navegación</a:t>
            </a:r>
          </a:p>
          <a:p>
            <a:pPr marL="514350" indent="-514350" algn="just">
              <a:lnSpc>
                <a:spcPct val="120000"/>
              </a:lnSpc>
              <a:buFont typeface="+mj-lt"/>
              <a:buAutoNum type="arabicPeriod"/>
            </a:pPr>
            <a:r>
              <a:rPr lang="es-CL" sz="1200" dirty="0">
                <a:solidFill>
                  <a:schemeClr val="tx1"/>
                </a:solidFill>
                <a:latin typeface="+mn-lt"/>
              </a:rPr>
              <a:t>Ventana de desmontaje ASM</a:t>
            </a:r>
          </a:p>
          <a:p>
            <a:pPr marL="514350" indent="-514350" algn="just">
              <a:lnSpc>
                <a:spcPct val="120000"/>
              </a:lnSpc>
              <a:buFont typeface="+mj-lt"/>
              <a:buAutoNum type="arabicPeriod"/>
            </a:pPr>
            <a:r>
              <a:rPr lang="es-CL" sz="1200" dirty="0">
                <a:solidFill>
                  <a:schemeClr val="tx1"/>
                </a:solidFill>
                <a:latin typeface="+mn-lt"/>
              </a:rPr>
              <a:t>Funciones ejecutables</a:t>
            </a:r>
          </a:p>
          <a:p>
            <a:pPr marL="514350" indent="-514350" algn="just">
              <a:lnSpc>
                <a:spcPct val="120000"/>
              </a:lnSpc>
              <a:buFont typeface="+mj-lt"/>
              <a:buAutoNum type="arabicPeriod"/>
            </a:pPr>
            <a:r>
              <a:rPr lang="es-CL" sz="1200" dirty="0">
                <a:solidFill>
                  <a:schemeClr val="tx1"/>
                </a:solidFill>
                <a:latin typeface="+mn-lt"/>
              </a:rPr>
              <a:t>Ventana nombre funciones</a:t>
            </a:r>
          </a:p>
          <a:p>
            <a:pPr algn="just">
              <a:lnSpc>
                <a:spcPct val="120000"/>
              </a:lnSpc>
            </a:pPr>
            <a:r>
              <a:rPr lang="es-CL" sz="1200" dirty="0">
                <a:solidFill>
                  <a:schemeClr val="tx1"/>
                </a:solidFill>
                <a:latin typeface="+mn-lt"/>
              </a:rPr>
              <a:t>             I   indica nombre importado</a:t>
            </a:r>
          </a:p>
          <a:p>
            <a:pPr algn="just">
              <a:lnSpc>
                <a:spcPct val="120000"/>
              </a:lnSpc>
            </a:pPr>
            <a:r>
              <a:rPr lang="es-CL" sz="1200" dirty="0">
                <a:solidFill>
                  <a:schemeClr val="tx1"/>
                </a:solidFill>
                <a:latin typeface="+mn-lt"/>
              </a:rPr>
              <a:t>             F  indica una función regular</a:t>
            </a:r>
          </a:p>
          <a:p>
            <a:pPr algn="just">
              <a:lnSpc>
                <a:spcPct val="120000"/>
              </a:lnSpc>
            </a:pPr>
            <a:r>
              <a:rPr lang="es-CL" sz="1200" dirty="0">
                <a:solidFill>
                  <a:schemeClr val="tx1"/>
                </a:solidFill>
                <a:latin typeface="+mn-lt"/>
              </a:rPr>
              <a:t>             L  indica una función de biblioteca</a:t>
            </a:r>
          </a:p>
          <a:p>
            <a:pPr algn="just">
              <a:lnSpc>
                <a:spcPct val="120000"/>
              </a:lnSpc>
            </a:pPr>
            <a:r>
              <a:rPr lang="es-CL" sz="1200" dirty="0">
                <a:solidFill>
                  <a:schemeClr val="tx1"/>
                </a:solidFill>
                <a:latin typeface="+mn-lt"/>
              </a:rPr>
              <a:t>             D  indica ubicaciones de datos con nombre</a:t>
            </a:r>
          </a:p>
          <a:p>
            <a:pPr algn="just">
              <a:lnSpc>
                <a:spcPct val="120000"/>
              </a:lnSpc>
            </a:pPr>
            <a:r>
              <a:rPr lang="es-CL" sz="1200" dirty="0">
                <a:solidFill>
                  <a:schemeClr val="tx1"/>
                </a:solidFill>
                <a:latin typeface="+mn-lt"/>
              </a:rPr>
              <a:t>             A  indica ubicación de datos de cadena ASCII</a:t>
            </a:r>
          </a:p>
          <a:p>
            <a:pPr algn="just">
              <a:lnSpc>
                <a:spcPct val="120000"/>
              </a:lnSpc>
            </a:pPr>
            <a:r>
              <a:rPr lang="es-CL" sz="1200" dirty="0">
                <a:solidFill>
                  <a:schemeClr val="tx1"/>
                </a:solidFill>
                <a:latin typeface="+mn-lt"/>
              </a:rPr>
              <a:t>             C indica código con nombre que es memory address</a:t>
            </a:r>
          </a:p>
          <a:p>
            <a:pPr algn="just">
              <a:lnSpc>
                <a:spcPct val="120000"/>
              </a:lnSpc>
            </a:pPr>
            <a:r>
              <a:rPr lang="es-CL" sz="1200" dirty="0">
                <a:solidFill>
                  <a:schemeClr val="tx1"/>
                </a:solidFill>
                <a:latin typeface="+mn-lt"/>
              </a:rPr>
              <a:t>6.         Muestra los strings</a:t>
            </a:r>
          </a:p>
          <a:p>
            <a:pPr algn="just">
              <a:lnSpc>
                <a:spcPct val="120000"/>
              </a:lnSpc>
            </a:pPr>
            <a:r>
              <a:rPr lang="es-CL" sz="1200" dirty="0">
                <a:solidFill>
                  <a:schemeClr val="tx1"/>
                </a:solidFill>
                <a:latin typeface="+mn-lt"/>
              </a:rPr>
              <a:t>7.         Importaciones del archivo</a:t>
            </a:r>
          </a:p>
          <a:p>
            <a:pPr algn="just">
              <a:lnSpc>
                <a:spcPct val="120000"/>
              </a:lnSpc>
            </a:pPr>
            <a:r>
              <a:rPr lang="es-CL" sz="1200" dirty="0">
                <a:solidFill>
                  <a:schemeClr val="tx1"/>
                </a:solidFill>
                <a:latin typeface="+mn-lt"/>
              </a:rPr>
              <a:t>8.         Exportaciones muestra funciones y variables a utilizar</a:t>
            </a:r>
          </a:p>
          <a:p>
            <a:pPr marL="514350" indent="-514350" algn="just">
              <a:lnSpc>
                <a:spcPct val="120000"/>
              </a:lnSpc>
              <a:buAutoNum type="arabicPeriod" startAt="9"/>
            </a:pPr>
            <a:r>
              <a:rPr lang="es-CL" sz="1200" dirty="0">
                <a:solidFill>
                  <a:schemeClr val="tx1"/>
                </a:solidFill>
                <a:latin typeface="+mn-lt"/>
              </a:rPr>
              <a:t>Módulos</a:t>
            </a:r>
          </a:p>
          <a:p>
            <a:pPr marL="514350" indent="-514350" algn="just">
              <a:lnSpc>
                <a:spcPct val="120000"/>
              </a:lnSpc>
              <a:buAutoNum type="arabicPeriod" startAt="9"/>
            </a:pPr>
            <a:r>
              <a:rPr lang="es-CL" sz="1200" dirty="0">
                <a:solidFill>
                  <a:schemeClr val="tx1"/>
                </a:solidFill>
                <a:latin typeface="+mn-lt"/>
              </a:rPr>
              <a:t>Vista hexadecimal</a:t>
            </a:r>
          </a:p>
          <a:p>
            <a:pPr marL="514350" indent="-514350" algn="just">
              <a:lnSpc>
                <a:spcPct val="120000"/>
              </a:lnSpc>
              <a:buAutoNum type="arabicPeriod" startAt="9"/>
            </a:pPr>
            <a:r>
              <a:rPr lang="es-CL" sz="1200" dirty="0">
                <a:solidFill>
                  <a:schemeClr val="tx1"/>
                </a:solidFill>
                <a:latin typeface="+mn-lt"/>
              </a:rPr>
              <a:t>Vista stack</a:t>
            </a:r>
          </a:p>
          <a:p>
            <a:pPr marL="514350" indent="-514350" algn="just">
              <a:lnSpc>
                <a:spcPct val="120000"/>
              </a:lnSpc>
              <a:buAutoNum type="arabicPeriod" startAt="9"/>
            </a:pPr>
            <a:r>
              <a:rPr lang="es-CL" sz="1200" dirty="0">
                <a:solidFill>
                  <a:schemeClr val="tx1"/>
                </a:solidFill>
                <a:latin typeface="+mn-lt"/>
              </a:rPr>
              <a:t>Registros Generales</a:t>
            </a:r>
          </a:p>
          <a:p>
            <a:pPr marL="514350" indent="-514350" algn="just">
              <a:lnSpc>
                <a:spcPct val="120000"/>
              </a:lnSpc>
              <a:buAutoNum type="arabicPeriod" startAt="9"/>
            </a:pPr>
            <a:r>
              <a:rPr lang="es-CL" sz="1200" dirty="0">
                <a:solidFill>
                  <a:schemeClr val="tx1"/>
                </a:solidFill>
                <a:latin typeface="+mn-lt"/>
              </a:rPr>
              <a:t>Mensajes (Error o estado de análisis)</a:t>
            </a:r>
            <a:endParaRPr lang="es-CL" sz="1000" dirty="0">
              <a:solidFill>
                <a:schemeClr val="tx1"/>
              </a:solidFill>
              <a:latin typeface="+mn-lt"/>
            </a:endParaRPr>
          </a:p>
          <a:p>
            <a:pPr algn="just">
              <a:lnSpc>
                <a:spcPct val="120000"/>
              </a:lnSpc>
            </a:pPr>
            <a:endParaRPr lang="es-CL" sz="1000" dirty="0">
              <a:solidFill>
                <a:schemeClr val="tx1"/>
              </a:solidFill>
              <a:latin typeface="+mn-lt"/>
            </a:endParaRPr>
          </a:p>
          <a:p>
            <a:pPr algn="just">
              <a:lnSpc>
                <a:spcPct val="120000"/>
              </a:lnSpc>
            </a:pPr>
            <a:endParaRPr lang="es-CL" sz="1000" dirty="0">
              <a:solidFill>
                <a:schemeClr val="tx1"/>
              </a:solidFill>
              <a:latin typeface="+mn-lt"/>
            </a:endParaRPr>
          </a:p>
          <a:p>
            <a:pPr marL="0" marR="0" indent="0" algn="l" defTabSz="914400" rtl="0" eaLnBrk="1" fontAlgn="auto" latinLnBrk="0" hangingPunct="1">
              <a:lnSpc>
                <a:spcPct val="100000"/>
              </a:lnSpc>
              <a:spcBef>
                <a:spcPct val="0"/>
              </a:spcBef>
              <a:spcAft>
                <a:spcPts val="0"/>
              </a:spcAft>
              <a:buClrTx/>
              <a:buSzTx/>
              <a:buFontTx/>
              <a:buNone/>
              <a:tabLst/>
              <a:defRPr/>
            </a:pPr>
            <a:endParaRPr lang="es-CL" altLang="es-CL" dirty="0">
              <a:solidFill>
                <a:schemeClr val="tx1"/>
              </a:solidFil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7</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131552214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70</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39487831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71</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7806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514350" indent="-514350" algn="just">
              <a:lnSpc>
                <a:spcPct val="120000"/>
              </a:lnSpc>
              <a:buFont typeface="+mj-lt"/>
              <a:buAutoNum type="arabicPeriod"/>
            </a:pPr>
            <a:r>
              <a:rPr lang="es-CL" sz="1200" dirty="0">
                <a:solidFill>
                  <a:schemeClr val="tx1"/>
                </a:solidFill>
                <a:latin typeface="+mn-lt"/>
              </a:rPr>
              <a:t>CPU representacion en assembly</a:t>
            </a:r>
          </a:p>
          <a:p>
            <a:pPr marL="514350" indent="-514350" algn="just">
              <a:lnSpc>
                <a:spcPct val="120000"/>
              </a:lnSpc>
              <a:buFont typeface="+mj-lt"/>
              <a:buAutoNum type="arabicPeriod"/>
            </a:pPr>
            <a:r>
              <a:rPr lang="es-CL" sz="1200" dirty="0">
                <a:solidFill>
                  <a:schemeClr val="tx1"/>
                </a:solidFill>
                <a:latin typeface="+mn-lt"/>
              </a:rPr>
              <a:t>Dumop de memoria en hexadecimal</a:t>
            </a:r>
          </a:p>
          <a:p>
            <a:pPr marL="514350" indent="-514350" algn="just">
              <a:lnSpc>
                <a:spcPct val="120000"/>
              </a:lnSpc>
              <a:buFont typeface="+mj-lt"/>
              <a:buAutoNum type="arabicPeriod"/>
            </a:pPr>
            <a:r>
              <a:rPr lang="es-CL" sz="1200" dirty="0">
                <a:solidFill>
                  <a:schemeClr val="tx1"/>
                </a:solidFill>
                <a:latin typeface="+mn-lt"/>
              </a:rPr>
              <a:t>Registros y flag</a:t>
            </a:r>
          </a:p>
          <a:p>
            <a:pPr marL="514350" indent="-514350" algn="just">
              <a:lnSpc>
                <a:spcPct val="120000"/>
              </a:lnSpc>
              <a:buFont typeface="+mj-lt"/>
              <a:buAutoNum type="arabicPeriod"/>
            </a:pPr>
            <a:r>
              <a:rPr lang="es-CL" sz="1200" dirty="0">
                <a:solidFill>
                  <a:schemeClr val="tx1"/>
                </a:solidFill>
                <a:latin typeface="+mn-lt"/>
              </a:rPr>
              <a:t>Llamadas de stack (stack trace)</a:t>
            </a:r>
          </a:p>
          <a:p>
            <a:pPr algn="just">
              <a:lnSpc>
                <a:spcPct val="120000"/>
              </a:lnSpc>
            </a:pPr>
            <a:r>
              <a:rPr lang="es-CL" sz="1200" dirty="0">
                <a:solidFill>
                  <a:schemeClr val="tx1"/>
                </a:solidFill>
                <a:latin typeface="+mn-lt"/>
              </a:rPr>
              <a:t>5.        Stack</a:t>
            </a:r>
          </a:p>
          <a:p>
            <a:pPr algn="just">
              <a:lnSpc>
                <a:spcPct val="120000"/>
              </a:lnSpc>
            </a:pPr>
            <a:r>
              <a:rPr lang="es-CL" sz="1200" dirty="0">
                <a:solidFill>
                  <a:schemeClr val="tx1"/>
                </a:solidFill>
                <a:latin typeface="+mn-lt"/>
              </a:rPr>
              <a:t>6.        Comandos</a:t>
            </a:r>
            <a:endParaRPr lang="es-CL" sz="1000" dirty="0">
              <a:solidFill>
                <a:schemeClr val="tx1"/>
              </a:solidFill>
              <a:latin typeface="+mn-lt"/>
            </a:endParaRPr>
          </a:p>
          <a:p>
            <a:pPr algn="just">
              <a:lnSpc>
                <a:spcPct val="120000"/>
              </a:lnSpc>
            </a:pPr>
            <a:endParaRPr lang="es-CL" sz="1000" dirty="0">
              <a:solidFill>
                <a:schemeClr val="tx1"/>
              </a:solidFill>
              <a:latin typeface="+mn-lt"/>
            </a:endParaRPr>
          </a:p>
          <a:p>
            <a:pPr marL="0" marR="0" indent="0" algn="l" defTabSz="914400" rtl="0" eaLnBrk="1" fontAlgn="auto" latinLnBrk="0" hangingPunct="1">
              <a:lnSpc>
                <a:spcPct val="100000"/>
              </a:lnSpc>
              <a:spcBef>
                <a:spcPct val="0"/>
              </a:spcBef>
              <a:spcAft>
                <a:spcPts val="0"/>
              </a:spcAft>
              <a:buClrTx/>
              <a:buSzTx/>
              <a:buFontTx/>
              <a:buNone/>
              <a:tabLst/>
              <a:defRPr/>
            </a:pPr>
            <a:endParaRPr lang="es-CL" altLang="es-CL" dirty="0">
              <a:solidFill>
                <a:schemeClr val="tx1"/>
              </a:solidFill>
              <a:latin typeface="Calibri Light" panose="020F0302020204030204" pitchFamily="34" charset="0"/>
            </a:endParaRP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8</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3823391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D000FD2C-867F-B14B-857D-52FFA9FF17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FC896315-DEFF-9E4D-9200-AFED2CC5C4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s-CL" altLang="es-CL" dirty="0">
                <a:latin typeface="Calibri Light" panose="020F0302020204030204" pitchFamily="34" charset="0"/>
              </a:rPr>
              <a:t>https://www.yogile.com</a:t>
            </a:r>
          </a:p>
        </p:txBody>
      </p:sp>
      <p:sp>
        <p:nvSpPr>
          <p:cNvPr id="7171" name="Slide Number Placeholder 3">
            <a:extLst>
              <a:ext uri="{FF2B5EF4-FFF2-40B4-BE49-F238E27FC236}">
                <a16:creationId xmlns:a16="http://schemas.microsoft.com/office/drawing/2014/main" id="{6923A6CF-AB65-A346-9502-779895F7F4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defTabSz="1827213" fontAlgn="base">
              <a:spcBef>
                <a:spcPct val="0"/>
              </a:spcBef>
              <a:spcAft>
                <a:spcPct val="0"/>
              </a:spcAft>
            </a:pPr>
            <a:fld id="{CB756643-51B6-504E-BD7C-DB88A3F72AA8}" type="slidenum">
              <a:rPr lang="en-US" altLang="es-CL" sz="1200" smtClean="0">
                <a:latin typeface="Calibri Light" panose="020F0302020204030204" pitchFamily="34" charset="0"/>
              </a:rPr>
              <a:pPr defTabSz="1827213" fontAlgn="base">
                <a:spcBef>
                  <a:spcPct val="0"/>
                </a:spcBef>
                <a:spcAft>
                  <a:spcPct val="0"/>
                </a:spcAft>
              </a:pPr>
              <a:t>9</a:t>
            </a:fld>
            <a:endParaRPr lang="en-US" altLang="es-CL" sz="1200">
              <a:latin typeface="Calibri Light" panose="020F0302020204030204" pitchFamily="34" charset="0"/>
            </a:endParaRPr>
          </a:p>
        </p:txBody>
      </p:sp>
    </p:spTree>
    <p:extLst>
      <p:ext uri="{BB962C8B-B14F-4D97-AF65-F5344CB8AC3E}">
        <p14:creationId xmlns:p14="http://schemas.microsoft.com/office/powerpoint/2010/main" val="2442246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130A9D-0449-1548-AFA9-2EA3CFED57A8}"/>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L"/>
          </a:p>
        </p:txBody>
      </p:sp>
      <p:sp>
        <p:nvSpPr>
          <p:cNvPr id="3" name="Subtítulo 2">
            <a:extLst>
              <a:ext uri="{FF2B5EF4-FFF2-40B4-BE49-F238E27FC236}">
                <a16:creationId xmlns:a16="http://schemas.microsoft.com/office/drawing/2014/main" id="{D3FC93D2-95D9-404F-864B-A0750BCB6B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L"/>
          </a:p>
        </p:txBody>
      </p:sp>
      <p:sp>
        <p:nvSpPr>
          <p:cNvPr id="4" name="Marcador de fecha 3">
            <a:extLst>
              <a:ext uri="{FF2B5EF4-FFF2-40B4-BE49-F238E27FC236}">
                <a16:creationId xmlns:a16="http://schemas.microsoft.com/office/drawing/2014/main" id="{B4CA6016-FFFB-4F4F-8840-B939636E881D}"/>
              </a:ext>
            </a:extLst>
          </p:cNvPr>
          <p:cNvSpPr>
            <a:spLocks noGrp="1"/>
          </p:cNvSpPr>
          <p:nvPr>
            <p:ph type="dt" sz="half" idx="10"/>
          </p:nvPr>
        </p:nvSpPr>
        <p:spPr/>
        <p:txBody>
          <a:bodyPr/>
          <a:lstStyle/>
          <a:p>
            <a:fld id="{B5D08D2F-3D7A-7D4B-B02E-03DDDAEAFD8D}" type="datetimeFigureOut">
              <a:rPr lang="es-CL" smtClean="0"/>
              <a:t>03-04-20</a:t>
            </a:fld>
            <a:endParaRPr lang="es-CL"/>
          </a:p>
        </p:txBody>
      </p:sp>
      <p:sp>
        <p:nvSpPr>
          <p:cNvPr id="5" name="Marcador de pie de página 4">
            <a:extLst>
              <a:ext uri="{FF2B5EF4-FFF2-40B4-BE49-F238E27FC236}">
                <a16:creationId xmlns:a16="http://schemas.microsoft.com/office/drawing/2014/main" id="{44424302-5F0B-5548-9B0B-ED0FF5A7BDC7}"/>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031AC00C-1D85-5D4B-9D97-CE90F54B2B88}"/>
              </a:ext>
            </a:extLst>
          </p:cNvPr>
          <p:cNvSpPr>
            <a:spLocks noGrp="1"/>
          </p:cNvSpPr>
          <p:nvPr>
            <p:ph type="sldNum" sz="quarter" idx="12"/>
          </p:nvPr>
        </p:nvSpPr>
        <p:spPr/>
        <p:txBody>
          <a:bodyPr/>
          <a:lstStyle/>
          <a:p>
            <a:fld id="{C318886E-CFC0-214D-92CF-A382EACFA4C5}" type="slidenum">
              <a:rPr lang="es-CL" smtClean="0"/>
              <a:t>‹Nº›</a:t>
            </a:fld>
            <a:endParaRPr lang="es-CL"/>
          </a:p>
        </p:txBody>
      </p:sp>
    </p:spTree>
    <p:extLst>
      <p:ext uri="{BB962C8B-B14F-4D97-AF65-F5344CB8AC3E}">
        <p14:creationId xmlns:p14="http://schemas.microsoft.com/office/powerpoint/2010/main" val="1707725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D92843-D33A-8B41-83AD-ED6094D52E18}"/>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74652323-81D3-2945-A297-E7D91DEBD999}"/>
              </a:ext>
            </a:extLst>
          </p:cNvPr>
          <p:cNvSpPr>
            <a:spLocks noGrp="1"/>
          </p:cNvSpPr>
          <p:nvPr>
            <p:ph type="body" orient="vert" idx="1"/>
          </p:nvPr>
        </p:nvSpPr>
        <p:spPr/>
        <p:txBody>
          <a:bodyPr vert="eaVert"/>
          <a:lstStyle/>
          <a:p>
            <a:r>
              <a:rPr lang="es-ES"/>
              <a:t>Editar los estilos de texto del patrón
Segundo nivel
Tercer nivel
Cuarto nivel
Quinto nivel</a:t>
            </a:r>
            <a:endParaRPr lang="es-CL"/>
          </a:p>
        </p:txBody>
      </p:sp>
      <p:sp>
        <p:nvSpPr>
          <p:cNvPr id="4" name="Marcador de fecha 3">
            <a:extLst>
              <a:ext uri="{FF2B5EF4-FFF2-40B4-BE49-F238E27FC236}">
                <a16:creationId xmlns:a16="http://schemas.microsoft.com/office/drawing/2014/main" id="{4DC5432C-8030-7244-9725-860EA19E9C22}"/>
              </a:ext>
            </a:extLst>
          </p:cNvPr>
          <p:cNvSpPr>
            <a:spLocks noGrp="1"/>
          </p:cNvSpPr>
          <p:nvPr>
            <p:ph type="dt" sz="half" idx="10"/>
          </p:nvPr>
        </p:nvSpPr>
        <p:spPr/>
        <p:txBody>
          <a:bodyPr/>
          <a:lstStyle/>
          <a:p>
            <a:fld id="{B5D08D2F-3D7A-7D4B-B02E-03DDDAEAFD8D}" type="datetimeFigureOut">
              <a:rPr lang="es-CL" smtClean="0"/>
              <a:t>03-04-20</a:t>
            </a:fld>
            <a:endParaRPr lang="es-CL"/>
          </a:p>
        </p:txBody>
      </p:sp>
      <p:sp>
        <p:nvSpPr>
          <p:cNvPr id="5" name="Marcador de pie de página 4">
            <a:extLst>
              <a:ext uri="{FF2B5EF4-FFF2-40B4-BE49-F238E27FC236}">
                <a16:creationId xmlns:a16="http://schemas.microsoft.com/office/drawing/2014/main" id="{6267F786-A314-DD46-B8D5-836BC33C4A4F}"/>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F7F1F9A0-6868-9041-A8EF-FB4AC9B120B2}"/>
              </a:ext>
            </a:extLst>
          </p:cNvPr>
          <p:cNvSpPr>
            <a:spLocks noGrp="1"/>
          </p:cNvSpPr>
          <p:nvPr>
            <p:ph type="sldNum" sz="quarter" idx="12"/>
          </p:nvPr>
        </p:nvSpPr>
        <p:spPr/>
        <p:txBody>
          <a:bodyPr/>
          <a:lstStyle/>
          <a:p>
            <a:fld id="{C318886E-CFC0-214D-92CF-A382EACFA4C5}" type="slidenum">
              <a:rPr lang="es-CL" smtClean="0"/>
              <a:t>‹Nº›</a:t>
            </a:fld>
            <a:endParaRPr lang="es-CL"/>
          </a:p>
        </p:txBody>
      </p:sp>
    </p:spTree>
    <p:extLst>
      <p:ext uri="{BB962C8B-B14F-4D97-AF65-F5344CB8AC3E}">
        <p14:creationId xmlns:p14="http://schemas.microsoft.com/office/powerpoint/2010/main" val="2859789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3B72179-2DD1-9A41-BFFA-31CB9A5B600C}"/>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FB507817-2118-754D-B2B8-A8979FF0D1A8}"/>
              </a:ext>
            </a:extLst>
          </p:cNvPr>
          <p:cNvSpPr>
            <a:spLocks noGrp="1"/>
          </p:cNvSpPr>
          <p:nvPr>
            <p:ph type="body" orient="vert" idx="1"/>
          </p:nvPr>
        </p:nvSpPr>
        <p:spPr>
          <a:xfrm>
            <a:off x="838200" y="365125"/>
            <a:ext cx="7734300" cy="5811838"/>
          </a:xfrm>
        </p:spPr>
        <p:txBody>
          <a:bodyPr vert="eaVert"/>
          <a:lstStyle/>
          <a:p>
            <a:r>
              <a:rPr lang="es-ES"/>
              <a:t>Editar los estilos de texto del patrón
Segundo nivel
Tercer nivel
Cuarto nivel
Quinto nivel</a:t>
            </a:r>
            <a:endParaRPr lang="es-CL"/>
          </a:p>
        </p:txBody>
      </p:sp>
      <p:sp>
        <p:nvSpPr>
          <p:cNvPr id="4" name="Marcador de fecha 3">
            <a:extLst>
              <a:ext uri="{FF2B5EF4-FFF2-40B4-BE49-F238E27FC236}">
                <a16:creationId xmlns:a16="http://schemas.microsoft.com/office/drawing/2014/main" id="{E3372DD2-42D4-4A4D-856D-C5ACEF653906}"/>
              </a:ext>
            </a:extLst>
          </p:cNvPr>
          <p:cNvSpPr>
            <a:spLocks noGrp="1"/>
          </p:cNvSpPr>
          <p:nvPr>
            <p:ph type="dt" sz="half" idx="10"/>
          </p:nvPr>
        </p:nvSpPr>
        <p:spPr/>
        <p:txBody>
          <a:bodyPr/>
          <a:lstStyle/>
          <a:p>
            <a:fld id="{B5D08D2F-3D7A-7D4B-B02E-03DDDAEAFD8D}" type="datetimeFigureOut">
              <a:rPr lang="es-CL" smtClean="0"/>
              <a:t>03-04-20</a:t>
            </a:fld>
            <a:endParaRPr lang="es-CL"/>
          </a:p>
        </p:txBody>
      </p:sp>
      <p:sp>
        <p:nvSpPr>
          <p:cNvPr id="5" name="Marcador de pie de página 4">
            <a:extLst>
              <a:ext uri="{FF2B5EF4-FFF2-40B4-BE49-F238E27FC236}">
                <a16:creationId xmlns:a16="http://schemas.microsoft.com/office/drawing/2014/main" id="{617B649C-5488-4246-AF5D-AF6E84E95F61}"/>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12EA4130-7072-5748-90A1-B8F2868BBA98}"/>
              </a:ext>
            </a:extLst>
          </p:cNvPr>
          <p:cNvSpPr>
            <a:spLocks noGrp="1"/>
          </p:cNvSpPr>
          <p:nvPr>
            <p:ph type="sldNum" sz="quarter" idx="12"/>
          </p:nvPr>
        </p:nvSpPr>
        <p:spPr/>
        <p:txBody>
          <a:bodyPr/>
          <a:lstStyle/>
          <a:p>
            <a:fld id="{C318886E-CFC0-214D-92CF-A382EACFA4C5}" type="slidenum">
              <a:rPr lang="es-CL" smtClean="0"/>
              <a:t>‹Nº›</a:t>
            </a:fld>
            <a:endParaRPr lang="es-CL"/>
          </a:p>
        </p:txBody>
      </p:sp>
    </p:spTree>
    <p:extLst>
      <p:ext uri="{BB962C8B-B14F-4D97-AF65-F5344CB8AC3E}">
        <p14:creationId xmlns:p14="http://schemas.microsoft.com/office/powerpoint/2010/main" val="389838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0220AC-DC07-DC46-A835-6793A7497053}"/>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91585057-7E13-D646-930A-94B37E4F6A14}"/>
              </a:ext>
            </a:extLst>
          </p:cNvPr>
          <p:cNvSpPr>
            <a:spLocks noGrp="1"/>
          </p:cNvSpPr>
          <p:nvPr>
            <p:ph idx="1"/>
          </p:nvPr>
        </p:nvSpPr>
        <p:spPr/>
        <p:txBody>
          <a:bodyPr/>
          <a:lstStyle/>
          <a:p>
            <a:r>
              <a:rPr lang="es-ES"/>
              <a:t>Editar los estilos de texto del patrón
Segundo nivel
Tercer nivel
Cuarto nivel
Quinto nivel</a:t>
            </a:r>
            <a:endParaRPr lang="es-CL"/>
          </a:p>
        </p:txBody>
      </p:sp>
      <p:sp>
        <p:nvSpPr>
          <p:cNvPr id="4" name="Marcador de fecha 3">
            <a:extLst>
              <a:ext uri="{FF2B5EF4-FFF2-40B4-BE49-F238E27FC236}">
                <a16:creationId xmlns:a16="http://schemas.microsoft.com/office/drawing/2014/main" id="{F12D4BEE-F019-0047-8488-59BFC0C961E9}"/>
              </a:ext>
            </a:extLst>
          </p:cNvPr>
          <p:cNvSpPr>
            <a:spLocks noGrp="1"/>
          </p:cNvSpPr>
          <p:nvPr>
            <p:ph type="dt" sz="half" idx="10"/>
          </p:nvPr>
        </p:nvSpPr>
        <p:spPr/>
        <p:txBody>
          <a:bodyPr/>
          <a:lstStyle/>
          <a:p>
            <a:fld id="{B5D08D2F-3D7A-7D4B-B02E-03DDDAEAFD8D}" type="datetimeFigureOut">
              <a:rPr lang="es-CL" smtClean="0"/>
              <a:t>03-04-20</a:t>
            </a:fld>
            <a:endParaRPr lang="es-CL"/>
          </a:p>
        </p:txBody>
      </p:sp>
      <p:sp>
        <p:nvSpPr>
          <p:cNvPr id="5" name="Marcador de pie de página 4">
            <a:extLst>
              <a:ext uri="{FF2B5EF4-FFF2-40B4-BE49-F238E27FC236}">
                <a16:creationId xmlns:a16="http://schemas.microsoft.com/office/drawing/2014/main" id="{81473BD0-6080-4042-8AF1-AC2A42392F5A}"/>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F9EC863C-8D3D-E340-89A9-F348DA66BC86}"/>
              </a:ext>
            </a:extLst>
          </p:cNvPr>
          <p:cNvSpPr>
            <a:spLocks noGrp="1"/>
          </p:cNvSpPr>
          <p:nvPr>
            <p:ph type="sldNum" sz="quarter" idx="12"/>
          </p:nvPr>
        </p:nvSpPr>
        <p:spPr/>
        <p:txBody>
          <a:bodyPr/>
          <a:lstStyle/>
          <a:p>
            <a:fld id="{C318886E-CFC0-214D-92CF-A382EACFA4C5}" type="slidenum">
              <a:rPr lang="es-CL" smtClean="0"/>
              <a:t>‹Nº›</a:t>
            </a:fld>
            <a:endParaRPr lang="es-CL"/>
          </a:p>
        </p:txBody>
      </p:sp>
    </p:spTree>
    <p:extLst>
      <p:ext uri="{BB962C8B-B14F-4D97-AF65-F5344CB8AC3E}">
        <p14:creationId xmlns:p14="http://schemas.microsoft.com/office/powerpoint/2010/main" val="2994366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6735E7-5B9A-7D4E-9CBE-A9FB5DF9C880}"/>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86442E21-D7DF-0147-9619-60013BD435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a:t>Editar los estilos de texto del patrón
Segundo nivel
Tercer nivel
Cuarto nivel
Quinto nivel</a:t>
            </a:r>
            <a:endParaRPr lang="es-CL"/>
          </a:p>
        </p:txBody>
      </p:sp>
      <p:sp>
        <p:nvSpPr>
          <p:cNvPr id="4" name="Marcador de fecha 3">
            <a:extLst>
              <a:ext uri="{FF2B5EF4-FFF2-40B4-BE49-F238E27FC236}">
                <a16:creationId xmlns:a16="http://schemas.microsoft.com/office/drawing/2014/main" id="{71BA5BD7-635D-CB4E-8424-4C3EB4275030}"/>
              </a:ext>
            </a:extLst>
          </p:cNvPr>
          <p:cNvSpPr>
            <a:spLocks noGrp="1"/>
          </p:cNvSpPr>
          <p:nvPr>
            <p:ph type="dt" sz="half" idx="10"/>
          </p:nvPr>
        </p:nvSpPr>
        <p:spPr/>
        <p:txBody>
          <a:bodyPr/>
          <a:lstStyle/>
          <a:p>
            <a:fld id="{B5D08D2F-3D7A-7D4B-B02E-03DDDAEAFD8D}" type="datetimeFigureOut">
              <a:rPr lang="es-CL" smtClean="0"/>
              <a:t>03-04-20</a:t>
            </a:fld>
            <a:endParaRPr lang="es-CL"/>
          </a:p>
        </p:txBody>
      </p:sp>
      <p:sp>
        <p:nvSpPr>
          <p:cNvPr id="5" name="Marcador de pie de página 4">
            <a:extLst>
              <a:ext uri="{FF2B5EF4-FFF2-40B4-BE49-F238E27FC236}">
                <a16:creationId xmlns:a16="http://schemas.microsoft.com/office/drawing/2014/main" id="{F8EDCC53-0579-A645-98EA-1D8EC3DA9084}"/>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51645EAD-D181-8D4D-9CE3-BC8DC14B2DCF}"/>
              </a:ext>
            </a:extLst>
          </p:cNvPr>
          <p:cNvSpPr>
            <a:spLocks noGrp="1"/>
          </p:cNvSpPr>
          <p:nvPr>
            <p:ph type="sldNum" sz="quarter" idx="12"/>
          </p:nvPr>
        </p:nvSpPr>
        <p:spPr/>
        <p:txBody>
          <a:bodyPr/>
          <a:lstStyle/>
          <a:p>
            <a:fld id="{C318886E-CFC0-214D-92CF-A382EACFA4C5}" type="slidenum">
              <a:rPr lang="es-CL" smtClean="0"/>
              <a:t>‹Nº›</a:t>
            </a:fld>
            <a:endParaRPr lang="es-CL"/>
          </a:p>
        </p:txBody>
      </p:sp>
    </p:spTree>
    <p:extLst>
      <p:ext uri="{BB962C8B-B14F-4D97-AF65-F5344CB8AC3E}">
        <p14:creationId xmlns:p14="http://schemas.microsoft.com/office/powerpoint/2010/main" val="2500634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1BEE0C-1349-C245-AE38-7566AF0EA661}"/>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D453F3AC-8145-9D45-936C-59BA77B20271}"/>
              </a:ext>
            </a:extLst>
          </p:cNvPr>
          <p:cNvSpPr>
            <a:spLocks noGrp="1"/>
          </p:cNvSpPr>
          <p:nvPr>
            <p:ph sz="half" idx="1"/>
          </p:nvPr>
        </p:nvSpPr>
        <p:spPr>
          <a:xfrm>
            <a:off x="838200" y="1825625"/>
            <a:ext cx="5181600" cy="4351338"/>
          </a:xfrm>
        </p:spPr>
        <p:txBody>
          <a:bodyPr/>
          <a:lstStyle/>
          <a:p>
            <a:r>
              <a:rPr lang="es-ES"/>
              <a:t>Editar los estilos de texto del patrón
Segundo nivel
Tercer nivel
Cuarto nivel
Quinto nivel</a:t>
            </a:r>
            <a:endParaRPr lang="es-CL"/>
          </a:p>
        </p:txBody>
      </p:sp>
      <p:sp>
        <p:nvSpPr>
          <p:cNvPr id="4" name="Marcador de contenido 3">
            <a:extLst>
              <a:ext uri="{FF2B5EF4-FFF2-40B4-BE49-F238E27FC236}">
                <a16:creationId xmlns:a16="http://schemas.microsoft.com/office/drawing/2014/main" id="{A5DC9B34-8E89-104F-A195-695CAA1A5A56}"/>
              </a:ext>
            </a:extLst>
          </p:cNvPr>
          <p:cNvSpPr>
            <a:spLocks noGrp="1"/>
          </p:cNvSpPr>
          <p:nvPr>
            <p:ph sz="half" idx="2"/>
          </p:nvPr>
        </p:nvSpPr>
        <p:spPr>
          <a:xfrm>
            <a:off x="6172200" y="1825625"/>
            <a:ext cx="5181600" cy="4351338"/>
          </a:xfrm>
        </p:spPr>
        <p:txBody>
          <a:bodyPr/>
          <a:lstStyle/>
          <a:p>
            <a:r>
              <a:rPr lang="es-ES"/>
              <a:t>Editar los estilos de texto del patrón
Segundo nivel
Tercer nivel
Cuarto nivel
Quinto nivel</a:t>
            </a:r>
            <a:endParaRPr lang="es-CL"/>
          </a:p>
        </p:txBody>
      </p:sp>
      <p:sp>
        <p:nvSpPr>
          <p:cNvPr id="5" name="Marcador de fecha 4">
            <a:extLst>
              <a:ext uri="{FF2B5EF4-FFF2-40B4-BE49-F238E27FC236}">
                <a16:creationId xmlns:a16="http://schemas.microsoft.com/office/drawing/2014/main" id="{D8B2D3A5-3008-C04A-B27B-1A957D64BD14}"/>
              </a:ext>
            </a:extLst>
          </p:cNvPr>
          <p:cNvSpPr>
            <a:spLocks noGrp="1"/>
          </p:cNvSpPr>
          <p:nvPr>
            <p:ph type="dt" sz="half" idx="10"/>
          </p:nvPr>
        </p:nvSpPr>
        <p:spPr/>
        <p:txBody>
          <a:bodyPr/>
          <a:lstStyle/>
          <a:p>
            <a:fld id="{B5D08D2F-3D7A-7D4B-B02E-03DDDAEAFD8D}" type="datetimeFigureOut">
              <a:rPr lang="es-CL" smtClean="0"/>
              <a:t>03-04-20</a:t>
            </a:fld>
            <a:endParaRPr lang="es-CL"/>
          </a:p>
        </p:txBody>
      </p:sp>
      <p:sp>
        <p:nvSpPr>
          <p:cNvPr id="6" name="Marcador de pie de página 5">
            <a:extLst>
              <a:ext uri="{FF2B5EF4-FFF2-40B4-BE49-F238E27FC236}">
                <a16:creationId xmlns:a16="http://schemas.microsoft.com/office/drawing/2014/main" id="{342227ED-3403-9C4D-A90D-25D5A3B1FBA3}"/>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6755EDA6-67D4-294F-846E-8BBC1B242C8F}"/>
              </a:ext>
            </a:extLst>
          </p:cNvPr>
          <p:cNvSpPr>
            <a:spLocks noGrp="1"/>
          </p:cNvSpPr>
          <p:nvPr>
            <p:ph type="sldNum" sz="quarter" idx="12"/>
          </p:nvPr>
        </p:nvSpPr>
        <p:spPr/>
        <p:txBody>
          <a:bodyPr/>
          <a:lstStyle/>
          <a:p>
            <a:fld id="{C318886E-CFC0-214D-92CF-A382EACFA4C5}" type="slidenum">
              <a:rPr lang="es-CL" smtClean="0"/>
              <a:t>‹Nº›</a:t>
            </a:fld>
            <a:endParaRPr lang="es-CL"/>
          </a:p>
        </p:txBody>
      </p:sp>
    </p:spTree>
    <p:extLst>
      <p:ext uri="{BB962C8B-B14F-4D97-AF65-F5344CB8AC3E}">
        <p14:creationId xmlns:p14="http://schemas.microsoft.com/office/powerpoint/2010/main" val="4028630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75BD5D-85BD-D844-B726-151AAC6D3FC7}"/>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E57B43AE-B350-6542-855F-2E893B4986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s-ES"/>
              <a:t>Editar los estilos de texto del patrón
Segundo nivel
Tercer nivel
Cuarto nivel
Quinto nivel</a:t>
            </a:r>
            <a:endParaRPr lang="es-CL"/>
          </a:p>
        </p:txBody>
      </p:sp>
      <p:sp>
        <p:nvSpPr>
          <p:cNvPr id="4" name="Marcador de contenido 3">
            <a:extLst>
              <a:ext uri="{FF2B5EF4-FFF2-40B4-BE49-F238E27FC236}">
                <a16:creationId xmlns:a16="http://schemas.microsoft.com/office/drawing/2014/main" id="{46A333AD-854B-AA4A-8C47-3CFDA6F1722A}"/>
              </a:ext>
            </a:extLst>
          </p:cNvPr>
          <p:cNvSpPr>
            <a:spLocks noGrp="1"/>
          </p:cNvSpPr>
          <p:nvPr>
            <p:ph sz="half" idx="2"/>
          </p:nvPr>
        </p:nvSpPr>
        <p:spPr>
          <a:xfrm>
            <a:off x="839788" y="2505075"/>
            <a:ext cx="5157787" cy="3684588"/>
          </a:xfrm>
        </p:spPr>
        <p:txBody>
          <a:bodyPr/>
          <a:lstStyle/>
          <a:p>
            <a:r>
              <a:rPr lang="es-ES"/>
              <a:t>Editar los estilos de texto del patrón
Segundo nivel
Tercer nivel
Cuarto nivel
Quinto nivel</a:t>
            </a:r>
            <a:endParaRPr lang="es-CL"/>
          </a:p>
        </p:txBody>
      </p:sp>
      <p:sp>
        <p:nvSpPr>
          <p:cNvPr id="5" name="Marcador de texto 4">
            <a:extLst>
              <a:ext uri="{FF2B5EF4-FFF2-40B4-BE49-F238E27FC236}">
                <a16:creationId xmlns:a16="http://schemas.microsoft.com/office/drawing/2014/main" id="{F31D0638-B6A5-C149-B0BA-A06D5144F7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s-ES"/>
              <a:t>Editar los estilos de texto del patrón
Segundo nivel
Tercer nivel
Cuarto nivel
Quinto nivel</a:t>
            </a:r>
            <a:endParaRPr lang="es-CL"/>
          </a:p>
        </p:txBody>
      </p:sp>
      <p:sp>
        <p:nvSpPr>
          <p:cNvPr id="6" name="Marcador de contenido 5">
            <a:extLst>
              <a:ext uri="{FF2B5EF4-FFF2-40B4-BE49-F238E27FC236}">
                <a16:creationId xmlns:a16="http://schemas.microsoft.com/office/drawing/2014/main" id="{6B3321D3-9A54-974B-9B9E-119A62636BCD}"/>
              </a:ext>
            </a:extLst>
          </p:cNvPr>
          <p:cNvSpPr>
            <a:spLocks noGrp="1"/>
          </p:cNvSpPr>
          <p:nvPr>
            <p:ph sz="quarter" idx="4"/>
          </p:nvPr>
        </p:nvSpPr>
        <p:spPr>
          <a:xfrm>
            <a:off x="6172200" y="2505075"/>
            <a:ext cx="5183188" cy="3684588"/>
          </a:xfrm>
        </p:spPr>
        <p:txBody>
          <a:bodyPr/>
          <a:lstStyle/>
          <a:p>
            <a:r>
              <a:rPr lang="es-ES"/>
              <a:t>Editar los estilos de texto del patrón
Segundo nivel
Tercer nivel
Cuarto nivel
Quinto nivel</a:t>
            </a:r>
            <a:endParaRPr lang="es-CL"/>
          </a:p>
        </p:txBody>
      </p:sp>
      <p:sp>
        <p:nvSpPr>
          <p:cNvPr id="7" name="Marcador de fecha 6">
            <a:extLst>
              <a:ext uri="{FF2B5EF4-FFF2-40B4-BE49-F238E27FC236}">
                <a16:creationId xmlns:a16="http://schemas.microsoft.com/office/drawing/2014/main" id="{AFD8B996-A6DA-464E-A0A5-C0E79D746416}"/>
              </a:ext>
            </a:extLst>
          </p:cNvPr>
          <p:cNvSpPr>
            <a:spLocks noGrp="1"/>
          </p:cNvSpPr>
          <p:nvPr>
            <p:ph type="dt" sz="half" idx="10"/>
          </p:nvPr>
        </p:nvSpPr>
        <p:spPr/>
        <p:txBody>
          <a:bodyPr/>
          <a:lstStyle/>
          <a:p>
            <a:fld id="{B5D08D2F-3D7A-7D4B-B02E-03DDDAEAFD8D}" type="datetimeFigureOut">
              <a:rPr lang="es-CL" smtClean="0"/>
              <a:t>03-04-20</a:t>
            </a:fld>
            <a:endParaRPr lang="es-CL"/>
          </a:p>
        </p:txBody>
      </p:sp>
      <p:sp>
        <p:nvSpPr>
          <p:cNvPr id="8" name="Marcador de pie de página 7">
            <a:extLst>
              <a:ext uri="{FF2B5EF4-FFF2-40B4-BE49-F238E27FC236}">
                <a16:creationId xmlns:a16="http://schemas.microsoft.com/office/drawing/2014/main" id="{4B257871-27EA-7A4E-99C3-D92AF865F1A9}"/>
              </a:ext>
            </a:extLst>
          </p:cNvPr>
          <p:cNvSpPr>
            <a:spLocks noGrp="1"/>
          </p:cNvSpPr>
          <p:nvPr>
            <p:ph type="ftr" sz="quarter" idx="11"/>
          </p:nvPr>
        </p:nvSpPr>
        <p:spPr/>
        <p:txBody>
          <a:bodyPr/>
          <a:lstStyle/>
          <a:p>
            <a:endParaRPr lang="es-CL"/>
          </a:p>
        </p:txBody>
      </p:sp>
      <p:sp>
        <p:nvSpPr>
          <p:cNvPr id="9" name="Marcador de número de diapositiva 8">
            <a:extLst>
              <a:ext uri="{FF2B5EF4-FFF2-40B4-BE49-F238E27FC236}">
                <a16:creationId xmlns:a16="http://schemas.microsoft.com/office/drawing/2014/main" id="{F39BC6D2-A082-C04C-9067-D86BE3D35A1C}"/>
              </a:ext>
            </a:extLst>
          </p:cNvPr>
          <p:cNvSpPr>
            <a:spLocks noGrp="1"/>
          </p:cNvSpPr>
          <p:nvPr>
            <p:ph type="sldNum" sz="quarter" idx="12"/>
          </p:nvPr>
        </p:nvSpPr>
        <p:spPr/>
        <p:txBody>
          <a:bodyPr/>
          <a:lstStyle/>
          <a:p>
            <a:fld id="{C318886E-CFC0-214D-92CF-A382EACFA4C5}" type="slidenum">
              <a:rPr lang="es-CL" smtClean="0"/>
              <a:t>‹Nº›</a:t>
            </a:fld>
            <a:endParaRPr lang="es-CL"/>
          </a:p>
        </p:txBody>
      </p:sp>
    </p:spTree>
    <p:extLst>
      <p:ext uri="{BB962C8B-B14F-4D97-AF65-F5344CB8AC3E}">
        <p14:creationId xmlns:p14="http://schemas.microsoft.com/office/powerpoint/2010/main" val="3107412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9F62D3-814C-D14F-AD9F-86AC0ADE6664}"/>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fecha 2">
            <a:extLst>
              <a:ext uri="{FF2B5EF4-FFF2-40B4-BE49-F238E27FC236}">
                <a16:creationId xmlns:a16="http://schemas.microsoft.com/office/drawing/2014/main" id="{DE8CC3AD-1359-2044-9E43-6A33D44B4FC5}"/>
              </a:ext>
            </a:extLst>
          </p:cNvPr>
          <p:cNvSpPr>
            <a:spLocks noGrp="1"/>
          </p:cNvSpPr>
          <p:nvPr>
            <p:ph type="dt" sz="half" idx="10"/>
          </p:nvPr>
        </p:nvSpPr>
        <p:spPr/>
        <p:txBody>
          <a:bodyPr/>
          <a:lstStyle/>
          <a:p>
            <a:fld id="{B5D08D2F-3D7A-7D4B-B02E-03DDDAEAFD8D}" type="datetimeFigureOut">
              <a:rPr lang="es-CL" smtClean="0"/>
              <a:t>03-04-20</a:t>
            </a:fld>
            <a:endParaRPr lang="es-CL"/>
          </a:p>
        </p:txBody>
      </p:sp>
      <p:sp>
        <p:nvSpPr>
          <p:cNvPr id="4" name="Marcador de pie de página 3">
            <a:extLst>
              <a:ext uri="{FF2B5EF4-FFF2-40B4-BE49-F238E27FC236}">
                <a16:creationId xmlns:a16="http://schemas.microsoft.com/office/drawing/2014/main" id="{730296D3-5C76-674C-9823-8C0BDA15F3DC}"/>
              </a:ext>
            </a:extLst>
          </p:cNvPr>
          <p:cNvSpPr>
            <a:spLocks noGrp="1"/>
          </p:cNvSpPr>
          <p:nvPr>
            <p:ph type="ftr" sz="quarter" idx="11"/>
          </p:nvPr>
        </p:nvSpPr>
        <p:spPr/>
        <p:txBody>
          <a:bodyPr/>
          <a:lstStyle/>
          <a:p>
            <a:endParaRPr lang="es-CL"/>
          </a:p>
        </p:txBody>
      </p:sp>
      <p:sp>
        <p:nvSpPr>
          <p:cNvPr id="5" name="Marcador de número de diapositiva 4">
            <a:extLst>
              <a:ext uri="{FF2B5EF4-FFF2-40B4-BE49-F238E27FC236}">
                <a16:creationId xmlns:a16="http://schemas.microsoft.com/office/drawing/2014/main" id="{9B7632EF-2A6F-B441-9B80-493AF54EF964}"/>
              </a:ext>
            </a:extLst>
          </p:cNvPr>
          <p:cNvSpPr>
            <a:spLocks noGrp="1"/>
          </p:cNvSpPr>
          <p:nvPr>
            <p:ph type="sldNum" sz="quarter" idx="12"/>
          </p:nvPr>
        </p:nvSpPr>
        <p:spPr/>
        <p:txBody>
          <a:bodyPr/>
          <a:lstStyle/>
          <a:p>
            <a:fld id="{C318886E-CFC0-214D-92CF-A382EACFA4C5}" type="slidenum">
              <a:rPr lang="es-CL" smtClean="0"/>
              <a:t>‹Nº›</a:t>
            </a:fld>
            <a:endParaRPr lang="es-CL"/>
          </a:p>
        </p:txBody>
      </p:sp>
    </p:spTree>
    <p:extLst>
      <p:ext uri="{BB962C8B-B14F-4D97-AF65-F5344CB8AC3E}">
        <p14:creationId xmlns:p14="http://schemas.microsoft.com/office/powerpoint/2010/main" val="3398581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16117AF7-9BFE-5942-BCCC-DAF91FD5280E}"/>
              </a:ext>
            </a:extLst>
          </p:cNvPr>
          <p:cNvSpPr>
            <a:spLocks noGrp="1"/>
          </p:cNvSpPr>
          <p:nvPr>
            <p:ph type="dt" sz="half" idx="10"/>
          </p:nvPr>
        </p:nvSpPr>
        <p:spPr/>
        <p:txBody>
          <a:bodyPr/>
          <a:lstStyle/>
          <a:p>
            <a:fld id="{B5D08D2F-3D7A-7D4B-B02E-03DDDAEAFD8D}" type="datetimeFigureOut">
              <a:rPr lang="es-CL" smtClean="0"/>
              <a:t>03-04-20</a:t>
            </a:fld>
            <a:endParaRPr lang="es-CL"/>
          </a:p>
        </p:txBody>
      </p:sp>
      <p:sp>
        <p:nvSpPr>
          <p:cNvPr id="3" name="Marcador de pie de página 2">
            <a:extLst>
              <a:ext uri="{FF2B5EF4-FFF2-40B4-BE49-F238E27FC236}">
                <a16:creationId xmlns:a16="http://schemas.microsoft.com/office/drawing/2014/main" id="{71DCFE48-D9DB-3C4C-9059-71A5F1DEA07C}"/>
              </a:ext>
            </a:extLst>
          </p:cNvPr>
          <p:cNvSpPr>
            <a:spLocks noGrp="1"/>
          </p:cNvSpPr>
          <p:nvPr>
            <p:ph type="ftr" sz="quarter" idx="11"/>
          </p:nvPr>
        </p:nvSpPr>
        <p:spPr/>
        <p:txBody>
          <a:bodyPr/>
          <a:lstStyle/>
          <a:p>
            <a:endParaRPr lang="es-CL"/>
          </a:p>
        </p:txBody>
      </p:sp>
      <p:sp>
        <p:nvSpPr>
          <p:cNvPr id="4" name="Marcador de número de diapositiva 3">
            <a:extLst>
              <a:ext uri="{FF2B5EF4-FFF2-40B4-BE49-F238E27FC236}">
                <a16:creationId xmlns:a16="http://schemas.microsoft.com/office/drawing/2014/main" id="{06DADE78-1810-7148-A3AD-B1794D911AB3}"/>
              </a:ext>
            </a:extLst>
          </p:cNvPr>
          <p:cNvSpPr>
            <a:spLocks noGrp="1"/>
          </p:cNvSpPr>
          <p:nvPr>
            <p:ph type="sldNum" sz="quarter" idx="12"/>
          </p:nvPr>
        </p:nvSpPr>
        <p:spPr/>
        <p:txBody>
          <a:bodyPr/>
          <a:lstStyle/>
          <a:p>
            <a:fld id="{C318886E-CFC0-214D-92CF-A382EACFA4C5}" type="slidenum">
              <a:rPr lang="es-CL" smtClean="0"/>
              <a:t>‹Nº›</a:t>
            </a:fld>
            <a:endParaRPr lang="es-CL"/>
          </a:p>
        </p:txBody>
      </p:sp>
    </p:spTree>
    <p:extLst>
      <p:ext uri="{BB962C8B-B14F-4D97-AF65-F5344CB8AC3E}">
        <p14:creationId xmlns:p14="http://schemas.microsoft.com/office/powerpoint/2010/main" val="1320920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7B82AE-8383-DB40-8C73-AA948EE2843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195DC3C2-48D8-104C-AD48-8A6374E9E3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s-ES"/>
              <a:t>Editar los estilos de texto del patrón
Segundo nivel
Tercer nivel
Cuarto nivel
Quinto nivel</a:t>
            </a:r>
            <a:endParaRPr lang="es-CL"/>
          </a:p>
        </p:txBody>
      </p:sp>
      <p:sp>
        <p:nvSpPr>
          <p:cNvPr id="4" name="Marcador de texto 3">
            <a:extLst>
              <a:ext uri="{FF2B5EF4-FFF2-40B4-BE49-F238E27FC236}">
                <a16:creationId xmlns:a16="http://schemas.microsoft.com/office/drawing/2014/main" id="{697F6073-FB36-E145-9635-22736BBC93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es-ES"/>
              <a:t>Editar los estilos de texto del patrón
Segundo nivel
Tercer nivel
Cuarto nivel
Quinto nivel</a:t>
            </a:r>
            <a:endParaRPr lang="es-CL"/>
          </a:p>
        </p:txBody>
      </p:sp>
      <p:sp>
        <p:nvSpPr>
          <p:cNvPr id="5" name="Marcador de fecha 4">
            <a:extLst>
              <a:ext uri="{FF2B5EF4-FFF2-40B4-BE49-F238E27FC236}">
                <a16:creationId xmlns:a16="http://schemas.microsoft.com/office/drawing/2014/main" id="{5FD491A1-444D-EC48-A4AC-A10B859007E6}"/>
              </a:ext>
            </a:extLst>
          </p:cNvPr>
          <p:cNvSpPr>
            <a:spLocks noGrp="1"/>
          </p:cNvSpPr>
          <p:nvPr>
            <p:ph type="dt" sz="half" idx="10"/>
          </p:nvPr>
        </p:nvSpPr>
        <p:spPr/>
        <p:txBody>
          <a:bodyPr/>
          <a:lstStyle/>
          <a:p>
            <a:fld id="{B5D08D2F-3D7A-7D4B-B02E-03DDDAEAFD8D}" type="datetimeFigureOut">
              <a:rPr lang="es-CL" smtClean="0"/>
              <a:t>03-04-20</a:t>
            </a:fld>
            <a:endParaRPr lang="es-CL"/>
          </a:p>
        </p:txBody>
      </p:sp>
      <p:sp>
        <p:nvSpPr>
          <p:cNvPr id="6" name="Marcador de pie de página 5">
            <a:extLst>
              <a:ext uri="{FF2B5EF4-FFF2-40B4-BE49-F238E27FC236}">
                <a16:creationId xmlns:a16="http://schemas.microsoft.com/office/drawing/2014/main" id="{B7B21B43-63CD-C444-AC41-93F3260CFE2A}"/>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3F9EA295-05FA-5348-8C91-1E606DD8BB49}"/>
              </a:ext>
            </a:extLst>
          </p:cNvPr>
          <p:cNvSpPr>
            <a:spLocks noGrp="1"/>
          </p:cNvSpPr>
          <p:nvPr>
            <p:ph type="sldNum" sz="quarter" idx="12"/>
          </p:nvPr>
        </p:nvSpPr>
        <p:spPr/>
        <p:txBody>
          <a:bodyPr/>
          <a:lstStyle/>
          <a:p>
            <a:fld id="{C318886E-CFC0-214D-92CF-A382EACFA4C5}" type="slidenum">
              <a:rPr lang="es-CL" smtClean="0"/>
              <a:t>‹Nº›</a:t>
            </a:fld>
            <a:endParaRPr lang="es-CL"/>
          </a:p>
        </p:txBody>
      </p:sp>
    </p:spTree>
    <p:extLst>
      <p:ext uri="{BB962C8B-B14F-4D97-AF65-F5344CB8AC3E}">
        <p14:creationId xmlns:p14="http://schemas.microsoft.com/office/powerpoint/2010/main" val="629277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F8AA68-590F-F74D-A26F-F1C809D4561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posición de imagen 2">
            <a:extLst>
              <a:ext uri="{FF2B5EF4-FFF2-40B4-BE49-F238E27FC236}">
                <a16:creationId xmlns:a16="http://schemas.microsoft.com/office/drawing/2014/main" id="{7354BC51-D1C1-BB4E-AE35-D8D57307E8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a:p>
        </p:txBody>
      </p:sp>
      <p:sp>
        <p:nvSpPr>
          <p:cNvPr id="4" name="Marcador de texto 3">
            <a:extLst>
              <a:ext uri="{FF2B5EF4-FFF2-40B4-BE49-F238E27FC236}">
                <a16:creationId xmlns:a16="http://schemas.microsoft.com/office/drawing/2014/main" id="{F9FF86F4-D3D3-4C49-B7F2-CB2E596EE3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es-ES"/>
              <a:t>Editar los estilos de texto del patrón
Segundo nivel
Tercer nivel
Cuarto nivel
Quinto nivel</a:t>
            </a:r>
            <a:endParaRPr lang="es-CL"/>
          </a:p>
        </p:txBody>
      </p:sp>
      <p:sp>
        <p:nvSpPr>
          <p:cNvPr id="5" name="Marcador de fecha 4">
            <a:extLst>
              <a:ext uri="{FF2B5EF4-FFF2-40B4-BE49-F238E27FC236}">
                <a16:creationId xmlns:a16="http://schemas.microsoft.com/office/drawing/2014/main" id="{23B9865C-1601-3C45-8261-E1DDE5B22B78}"/>
              </a:ext>
            </a:extLst>
          </p:cNvPr>
          <p:cNvSpPr>
            <a:spLocks noGrp="1"/>
          </p:cNvSpPr>
          <p:nvPr>
            <p:ph type="dt" sz="half" idx="10"/>
          </p:nvPr>
        </p:nvSpPr>
        <p:spPr/>
        <p:txBody>
          <a:bodyPr/>
          <a:lstStyle/>
          <a:p>
            <a:fld id="{B5D08D2F-3D7A-7D4B-B02E-03DDDAEAFD8D}" type="datetimeFigureOut">
              <a:rPr lang="es-CL" smtClean="0"/>
              <a:t>03-04-20</a:t>
            </a:fld>
            <a:endParaRPr lang="es-CL"/>
          </a:p>
        </p:txBody>
      </p:sp>
      <p:sp>
        <p:nvSpPr>
          <p:cNvPr id="6" name="Marcador de pie de página 5">
            <a:extLst>
              <a:ext uri="{FF2B5EF4-FFF2-40B4-BE49-F238E27FC236}">
                <a16:creationId xmlns:a16="http://schemas.microsoft.com/office/drawing/2014/main" id="{AB58DF2B-CB62-E449-A3D5-C817D9EF8F83}"/>
              </a:ext>
            </a:extLst>
          </p:cNvPr>
          <p:cNvSpPr>
            <a:spLocks noGrp="1"/>
          </p:cNvSpPr>
          <p:nvPr>
            <p:ph type="ftr" sz="quarter" idx="11"/>
          </p:nvPr>
        </p:nvSpPr>
        <p:spPr/>
        <p:txBody>
          <a:bodyPr/>
          <a:lstStyle/>
          <a:p>
            <a:endParaRPr lang="en-US" dirty="0"/>
          </a:p>
        </p:txBody>
      </p:sp>
      <p:sp>
        <p:nvSpPr>
          <p:cNvPr id="7" name="Marcador de número de diapositiva 6">
            <a:extLst>
              <a:ext uri="{FF2B5EF4-FFF2-40B4-BE49-F238E27FC236}">
                <a16:creationId xmlns:a16="http://schemas.microsoft.com/office/drawing/2014/main" id="{FD3CDBA8-A7F1-E744-9AA2-F08DE49361A2}"/>
              </a:ext>
            </a:extLst>
          </p:cNvPr>
          <p:cNvSpPr>
            <a:spLocks noGrp="1"/>
          </p:cNvSpPr>
          <p:nvPr>
            <p:ph type="sldNum" sz="quarter" idx="12"/>
          </p:nvPr>
        </p:nvSpPr>
        <p:spPr/>
        <p:txBody>
          <a:bodyPr/>
          <a:lstStyle/>
          <a:p>
            <a:fld id="{C318886E-CFC0-214D-92CF-A382EACFA4C5}" type="slidenum">
              <a:rPr lang="es-CL" smtClean="0"/>
              <a:t>‹Nº›</a:t>
            </a:fld>
            <a:endParaRPr lang="es-CL"/>
          </a:p>
        </p:txBody>
      </p:sp>
    </p:spTree>
    <p:extLst>
      <p:ext uri="{BB962C8B-B14F-4D97-AF65-F5344CB8AC3E}">
        <p14:creationId xmlns:p14="http://schemas.microsoft.com/office/powerpoint/2010/main" val="8575068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87075AC-8677-414F-90EB-5CD75CAB4A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2BE026CF-AB09-C640-B9DC-FDA25B3242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es-ES"/>
              <a:t>Editar los estilos de texto del patrón
Segundo nivel
Tercer nivel
Cuarto nivel
Quinto nivel</a:t>
            </a:r>
            <a:endParaRPr lang="es-CL"/>
          </a:p>
        </p:txBody>
      </p:sp>
      <p:sp>
        <p:nvSpPr>
          <p:cNvPr id="4" name="Marcador de fecha 3">
            <a:extLst>
              <a:ext uri="{FF2B5EF4-FFF2-40B4-BE49-F238E27FC236}">
                <a16:creationId xmlns:a16="http://schemas.microsoft.com/office/drawing/2014/main" id="{5F23A9E5-13AC-B842-BAAA-49CAE5B6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D08D2F-3D7A-7D4B-B02E-03DDDAEAFD8D}" type="datetimeFigureOut">
              <a:rPr lang="es-CL" smtClean="0"/>
              <a:t>03-04-20</a:t>
            </a:fld>
            <a:endParaRPr lang="es-CL"/>
          </a:p>
        </p:txBody>
      </p:sp>
      <p:sp>
        <p:nvSpPr>
          <p:cNvPr id="5" name="Marcador de pie de página 4">
            <a:extLst>
              <a:ext uri="{FF2B5EF4-FFF2-40B4-BE49-F238E27FC236}">
                <a16:creationId xmlns:a16="http://schemas.microsoft.com/office/drawing/2014/main" id="{B164CA8E-BBA8-0C4D-9DEF-8DF817D242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L"/>
          </a:p>
        </p:txBody>
      </p:sp>
      <p:sp>
        <p:nvSpPr>
          <p:cNvPr id="6" name="Marcador de número de diapositiva 5">
            <a:extLst>
              <a:ext uri="{FF2B5EF4-FFF2-40B4-BE49-F238E27FC236}">
                <a16:creationId xmlns:a16="http://schemas.microsoft.com/office/drawing/2014/main" id="{221AC034-3995-5046-9A4C-69A77725AB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18886E-CFC0-214D-92CF-A382EACFA4C5}" type="slidenum">
              <a:rPr lang="es-CL" smtClean="0"/>
              <a:t>‹Nº›</a:t>
            </a:fld>
            <a:endParaRPr lang="es-CL"/>
          </a:p>
        </p:txBody>
      </p:sp>
    </p:spTree>
    <p:extLst>
      <p:ext uri="{BB962C8B-B14F-4D97-AF65-F5344CB8AC3E}">
        <p14:creationId xmlns:p14="http://schemas.microsoft.com/office/powerpoint/2010/main" val="3643085821"/>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32.png"/><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1.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1.png"/><Relationship Id="rId4" Type="http://schemas.openxmlformats.org/officeDocument/2006/relationships/image" Target="../media/image41.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AB2241FD-ED3A-4EC9-8C72-23090F0E634D}"/>
              </a:ext>
            </a:extLst>
          </p:cNvPr>
          <p:cNvSpPr txBox="1"/>
          <p:nvPr/>
        </p:nvSpPr>
        <p:spPr bwMode="auto">
          <a:xfrm>
            <a:off x="4236244" y="3362226"/>
            <a:ext cx="3718719" cy="506292"/>
          </a:xfrm>
          <a:prstGeom prst="rect">
            <a:avLst/>
          </a:prstGeom>
          <a:noFill/>
        </p:spPr>
        <p:txBody>
          <a:bodyPr>
            <a:spAutoFit/>
          </a:bodyPr>
          <a:lstStyle/>
          <a:p>
            <a:pPr algn="ctr" defTabSz="914217">
              <a:lnSpc>
                <a:spcPct val="150000"/>
              </a:lnSpc>
              <a:defRPr/>
            </a:pPr>
            <a:r>
              <a:rPr lang="en-US" sz="2000" spc="300" dirty="0" err="1">
                <a:solidFill>
                  <a:srgbClr val="DF3526"/>
                </a:solidFill>
                <a:latin typeface="Playfair Display SC" charset="0"/>
                <a:ea typeface="Playfair Display SC" charset="0"/>
                <a:cs typeface="Playfair Display SC" charset="0"/>
              </a:rPr>
              <a:t>Básico</a:t>
            </a:r>
            <a:endParaRPr lang="en-US" sz="2000" spc="300" dirty="0">
              <a:solidFill>
                <a:srgbClr val="DF3526"/>
              </a:solidFill>
              <a:latin typeface="Playfair Display SC" charset="0"/>
              <a:ea typeface="Playfair Display SC" charset="0"/>
              <a:cs typeface="Playfair Display SC" charset="0"/>
            </a:endParaRPr>
          </a:p>
        </p:txBody>
      </p:sp>
      <p:pic>
        <p:nvPicPr>
          <p:cNvPr id="6" name="Imagen 5">
            <a:extLst>
              <a:ext uri="{FF2B5EF4-FFF2-40B4-BE49-F238E27FC236}">
                <a16:creationId xmlns:a16="http://schemas.microsoft.com/office/drawing/2014/main" id="{45B46D71-916E-614B-B5CB-AD51A0358651}"/>
              </a:ext>
            </a:extLst>
          </p:cNvPr>
          <p:cNvPicPr>
            <a:picLocks noChangeAspect="1"/>
          </p:cNvPicPr>
          <p:nvPr/>
        </p:nvPicPr>
        <p:blipFill>
          <a:blip r:embed="rId3"/>
          <a:stretch>
            <a:fillRect/>
          </a:stretch>
        </p:blipFill>
        <p:spPr>
          <a:xfrm>
            <a:off x="4119736" y="2419138"/>
            <a:ext cx="3835227" cy="943088"/>
          </a:xfrm>
          <a:prstGeom prst="rect">
            <a:avLst/>
          </a:prstGeom>
        </p:spPr>
      </p:pic>
    </p:spTree>
    <p:extLst>
      <p:ext uri="{BB962C8B-B14F-4D97-AF65-F5344CB8AC3E}">
        <p14:creationId xmlns:p14="http://schemas.microsoft.com/office/powerpoint/2010/main" val="7818091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Qué es un exploit /&gt;</a:t>
            </a:r>
            <a:endParaRPr lang="es-ES" sz="4600" b="1" dirty="0">
              <a:solidFill>
                <a:srgbClr val="92D050"/>
              </a:solidFill>
            </a:endParaRPr>
          </a:p>
        </p:txBody>
      </p:sp>
      <p:sp>
        <p:nvSpPr>
          <p:cNvPr id="8" name="Título 1">
            <a:extLst>
              <a:ext uri="{FF2B5EF4-FFF2-40B4-BE49-F238E27FC236}">
                <a16:creationId xmlns:a16="http://schemas.microsoft.com/office/drawing/2014/main" id="{A6970699-EE4C-8A41-B8D6-8E24F13B3AA3}"/>
              </a:ext>
            </a:extLst>
          </p:cNvPr>
          <p:cNvSpPr txBox="1">
            <a:spLocks/>
          </p:cNvSpPr>
          <p:nvPr/>
        </p:nvSpPr>
        <p:spPr>
          <a:xfrm>
            <a:off x="1361408" y="2092378"/>
            <a:ext cx="9359871" cy="276097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just"/>
            <a:r>
              <a:rPr lang="es-CL" sz="2400" dirty="0">
                <a:solidFill>
                  <a:srgbClr val="92D050"/>
                </a:solidFill>
                <a:latin typeface="+mn-lt"/>
              </a:rPr>
              <a:t>Exploit (proviene del inglés to exploit, explotar, aprovechar) es el nombre con el que se identifica un programa informático malicioso, o parte del programa, que trata de forzar alguna deficiencia o vulnerabilidad (bug) del sistema. El fin de este puede ser la destrucción o inhabilitación del sistema atacado, aunque normalmente se trata de violar las medidas de seguridad para poder acceder al mismo de forma no autorizada y emplearlo en beneficio propio o como origen de otros ataques a terceros.</a:t>
            </a:r>
          </a:p>
        </p:txBody>
      </p:sp>
      <p:pic>
        <p:nvPicPr>
          <p:cNvPr id="5" name="Imagen 4">
            <a:extLst>
              <a:ext uri="{FF2B5EF4-FFF2-40B4-BE49-F238E27FC236}">
                <a16:creationId xmlns:a16="http://schemas.microsoft.com/office/drawing/2014/main" id="{F1EC8A75-5889-8B40-8AEC-AEF3F6FD091F}"/>
              </a:ext>
            </a:extLst>
          </p:cNvPr>
          <p:cNvPicPr>
            <a:picLocks noChangeAspect="1"/>
          </p:cNvPicPr>
          <p:nvPr/>
        </p:nvPicPr>
        <p:blipFill>
          <a:blip r:embed="rId3"/>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2058225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Qué es un payload /&gt;</a:t>
            </a:r>
            <a:endParaRPr lang="es-ES" sz="4600" b="1" dirty="0">
              <a:solidFill>
                <a:srgbClr val="92D050"/>
              </a:solidFill>
            </a:endParaRPr>
          </a:p>
        </p:txBody>
      </p:sp>
      <p:sp>
        <p:nvSpPr>
          <p:cNvPr id="5" name="Título 1">
            <a:extLst>
              <a:ext uri="{FF2B5EF4-FFF2-40B4-BE49-F238E27FC236}">
                <a16:creationId xmlns:a16="http://schemas.microsoft.com/office/drawing/2014/main" id="{F3AFA72A-977B-0748-82F0-C789E5F8A908}"/>
              </a:ext>
            </a:extLst>
          </p:cNvPr>
          <p:cNvSpPr txBox="1">
            <a:spLocks/>
          </p:cNvSpPr>
          <p:nvPr/>
        </p:nvSpPr>
        <p:spPr>
          <a:xfrm>
            <a:off x="492546" y="1618594"/>
            <a:ext cx="10945216" cy="153099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just">
              <a:lnSpc>
                <a:spcPct val="120000"/>
              </a:lnSpc>
            </a:pPr>
            <a:r>
              <a:rPr lang="es-CL" sz="2400" dirty="0">
                <a:solidFill>
                  <a:srgbClr val="92D050"/>
                </a:solidFill>
                <a:latin typeface="+mn-lt"/>
              </a:rPr>
              <a:t>Es un conjunto de datos (bytes) que son transmitidos mediante algún método para realizar una acción esperada por el emisor. Como por ejemplo la inyección de una carga útil en un malware.</a:t>
            </a:r>
          </a:p>
        </p:txBody>
      </p:sp>
      <p:sp>
        <p:nvSpPr>
          <p:cNvPr id="18" name="Rectángulo redondeado 17">
            <a:extLst>
              <a:ext uri="{FF2B5EF4-FFF2-40B4-BE49-F238E27FC236}">
                <a16:creationId xmlns:a16="http://schemas.microsoft.com/office/drawing/2014/main" id="{E05B7AF5-2509-F34D-BD69-28D63EF34E6B}"/>
              </a:ext>
            </a:extLst>
          </p:cNvPr>
          <p:cNvSpPr/>
          <p:nvPr/>
        </p:nvSpPr>
        <p:spPr>
          <a:xfrm>
            <a:off x="2163048" y="3990966"/>
            <a:ext cx="5184576" cy="1865940"/>
          </a:xfrm>
          <a:prstGeom prst="roundRect">
            <a:avLst/>
          </a:prstGeom>
          <a:noFill/>
          <a:effectLst>
            <a:glow rad="635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s-CL"/>
          </a:p>
        </p:txBody>
      </p:sp>
      <p:sp>
        <p:nvSpPr>
          <p:cNvPr id="19" name="Rectángulo redondeado 18">
            <a:extLst>
              <a:ext uri="{FF2B5EF4-FFF2-40B4-BE49-F238E27FC236}">
                <a16:creationId xmlns:a16="http://schemas.microsoft.com/office/drawing/2014/main" id="{1AB95256-E33C-A54B-8C73-CAF876E2C4BE}"/>
              </a:ext>
            </a:extLst>
          </p:cNvPr>
          <p:cNvSpPr/>
          <p:nvPr/>
        </p:nvSpPr>
        <p:spPr>
          <a:xfrm>
            <a:off x="2379072" y="3425317"/>
            <a:ext cx="1512168" cy="465420"/>
          </a:xfrm>
          <a:prstGeom prst="roundRect">
            <a:avLst/>
          </a:prstGeom>
          <a:noFill/>
          <a:ln/>
          <a:effectLst>
            <a:glow rad="635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s-CL" dirty="0"/>
          </a:p>
        </p:txBody>
      </p:sp>
      <p:sp>
        <p:nvSpPr>
          <p:cNvPr id="20" name="Rectángulo redondeado 19">
            <a:extLst>
              <a:ext uri="{FF2B5EF4-FFF2-40B4-BE49-F238E27FC236}">
                <a16:creationId xmlns:a16="http://schemas.microsoft.com/office/drawing/2014/main" id="{18D6668C-7350-9D4C-A7F6-B5CA0C8664BB}"/>
              </a:ext>
            </a:extLst>
          </p:cNvPr>
          <p:cNvSpPr/>
          <p:nvPr/>
        </p:nvSpPr>
        <p:spPr>
          <a:xfrm>
            <a:off x="5137062" y="3425317"/>
            <a:ext cx="1512168" cy="465420"/>
          </a:xfrm>
          <a:prstGeom prst="roundRect">
            <a:avLst/>
          </a:prstGeom>
          <a:noFill/>
          <a:ln/>
          <a:effectLst>
            <a:glow rad="635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s-CL"/>
          </a:p>
        </p:txBody>
      </p:sp>
      <p:sp>
        <p:nvSpPr>
          <p:cNvPr id="21" name="Rectángulo redondeado 20">
            <a:extLst>
              <a:ext uri="{FF2B5EF4-FFF2-40B4-BE49-F238E27FC236}">
                <a16:creationId xmlns:a16="http://schemas.microsoft.com/office/drawing/2014/main" id="{80EDB57D-9BB8-6D47-8163-51C7C28337C6}"/>
              </a:ext>
            </a:extLst>
          </p:cNvPr>
          <p:cNvSpPr/>
          <p:nvPr/>
        </p:nvSpPr>
        <p:spPr>
          <a:xfrm>
            <a:off x="7895052" y="3425317"/>
            <a:ext cx="1512168" cy="465420"/>
          </a:xfrm>
          <a:prstGeom prst="roundRect">
            <a:avLst/>
          </a:prstGeom>
          <a:noFill/>
          <a:ln/>
          <a:effectLst>
            <a:glow rad="635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s-CL"/>
          </a:p>
        </p:txBody>
      </p:sp>
      <p:cxnSp>
        <p:nvCxnSpPr>
          <p:cNvPr id="22" name="Conector recto de flecha 21">
            <a:extLst>
              <a:ext uri="{FF2B5EF4-FFF2-40B4-BE49-F238E27FC236}">
                <a16:creationId xmlns:a16="http://schemas.microsoft.com/office/drawing/2014/main" id="{A59E96AB-095F-8340-BA44-E0DC29D9BFA7}"/>
              </a:ext>
            </a:extLst>
          </p:cNvPr>
          <p:cNvCxnSpPr>
            <a:cxnSpLocks/>
          </p:cNvCxnSpPr>
          <p:nvPr/>
        </p:nvCxnSpPr>
        <p:spPr>
          <a:xfrm>
            <a:off x="3541986" y="4943957"/>
            <a:ext cx="1501382" cy="0"/>
          </a:xfrm>
          <a:prstGeom prst="straightConnector1">
            <a:avLst/>
          </a:prstGeom>
          <a:ln>
            <a:headEnd type="none" w="med" len="med"/>
            <a:tailEnd type="arrow" w="med" len="med"/>
          </a:ln>
          <a:effectLst>
            <a:glow rad="635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cxnSp>
      <p:sp>
        <p:nvSpPr>
          <p:cNvPr id="23" name="CuadroTexto 22">
            <a:extLst>
              <a:ext uri="{FF2B5EF4-FFF2-40B4-BE49-F238E27FC236}">
                <a16:creationId xmlns:a16="http://schemas.microsoft.com/office/drawing/2014/main" id="{947BABD4-2F91-A241-99B1-ABC3A175F700}"/>
              </a:ext>
            </a:extLst>
          </p:cNvPr>
          <p:cNvSpPr txBox="1"/>
          <p:nvPr/>
        </p:nvSpPr>
        <p:spPr>
          <a:xfrm>
            <a:off x="2739112" y="3468213"/>
            <a:ext cx="936104" cy="369332"/>
          </a:xfrm>
          <a:prstGeom prst="rect">
            <a:avLst/>
          </a:prstGeom>
          <a:noFill/>
        </p:spPr>
        <p:txBody>
          <a:bodyPr wrap="square" rtlCol="0">
            <a:spAutoFit/>
          </a:bodyPr>
          <a:lstStyle/>
          <a:p>
            <a:r>
              <a:rPr lang="es-CL" dirty="0">
                <a:solidFill>
                  <a:srgbClr val="92D050"/>
                </a:solidFill>
              </a:rPr>
              <a:t>Exploit</a:t>
            </a:r>
          </a:p>
        </p:txBody>
      </p:sp>
      <p:sp>
        <p:nvSpPr>
          <p:cNvPr id="24" name="CuadroTexto 23">
            <a:extLst>
              <a:ext uri="{FF2B5EF4-FFF2-40B4-BE49-F238E27FC236}">
                <a16:creationId xmlns:a16="http://schemas.microsoft.com/office/drawing/2014/main" id="{C89D8F1C-55C4-1142-85DD-689D54182C25}"/>
              </a:ext>
            </a:extLst>
          </p:cNvPr>
          <p:cNvSpPr txBox="1"/>
          <p:nvPr/>
        </p:nvSpPr>
        <p:spPr>
          <a:xfrm>
            <a:off x="5425094" y="3474600"/>
            <a:ext cx="1080120" cy="369332"/>
          </a:xfrm>
          <a:prstGeom prst="rect">
            <a:avLst/>
          </a:prstGeom>
          <a:noFill/>
        </p:spPr>
        <p:txBody>
          <a:bodyPr wrap="square" rtlCol="0">
            <a:spAutoFit/>
          </a:bodyPr>
          <a:lstStyle/>
          <a:p>
            <a:r>
              <a:rPr lang="es-CL" dirty="0">
                <a:solidFill>
                  <a:srgbClr val="92D050"/>
                </a:solidFill>
              </a:rPr>
              <a:t>Payload</a:t>
            </a:r>
          </a:p>
        </p:txBody>
      </p:sp>
      <p:sp>
        <p:nvSpPr>
          <p:cNvPr id="25" name="CuadroTexto 24">
            <a:extLst>
              <a:ext uri="{FF2B5EF4-FFF2-40B4-BE49-F238E27FC236}">
                <a16:creationId xmlns:a16="http://schemas.microsoft.com/office/drawing/2014/main" id="{29363B24-60B9-EB42-ABB4-58A06B226D01}"/>
              </a:ext>
            </a:extLst>
          </p:cNvPr>
          <p:cNvSpPr txBox="1"/>
          <p:nvPr/>
        </p:nvSpPr>
        <p:spPr>
          <a:xfrm>
            <a:off x="8255092" y="3474600"/>
            <a:ext cx="1080120" cy="369332"/>
          </a:xfrm>
          <a:prstGeom prst="rect">
            <a:avLst/>
          </a:prstGeom>
          <a:noFill/>
        </p:spPr>
        <p:txBody>
          <a:bodyPr wrap="square" rtlCol="0">
            <a:spAutoFit/>
          </a:bodyPr>
          <a:lstStyle/>
          <a:p>
            <a:r>
              <a:rPr lang="es-CL" dirty="0">
                <a:solidFill>
                  <a:srgbClr val="92D050"/>
                </a:solidFill>
              </a:rPr>
              <a:t>Acción</a:t>
            </a:r>
          </a:p>
        </p:txBody>
      </p:sp>
      <p:pic>
        <p:nvPicPr>
          <p:cNvPr id="26" name="Imagen 25">
            <a:extLst>
              <a:ext uri="{FF2B5EF4-FFF2-40B4-BE49-F238E27FC236}">
                <a16:creationId xmlns:a16="http://schemas.microsoft.com/office/drawing/2014/main" id="{EC93DFFF-B852-7B44-8E69-698240DFB0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8286" y="4105757"/>
            <a:ext cx="1993900" cy="16764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7" name="Imagen 26">
            <a:extLst>
              <a:ext uri="{FF2B5EF4-FFF2-40B4-BE49-F238E27FC236}">
                <a16:creationId xmlns:a16="http://schemas.microsoft.com/office/drawing/2014/main" id="{7994F69C-8BF9-C148-A488-0D36195660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3088" y="4180895"/>
            <a:ext cx="841801" cy="153369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8" name="Imagen 27">
            <a:extLst>
              <a:ext uri="{FF2B5EF4-FFF2-40B4-BE49-F238E27FC236}">
                <a16:creationId xmlns:a16="http://schemas.microsoft.com/office/drawing/2014/main" id="{2AD80ACD-B162-034A-B1E0-2CC481A6CC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87536" y="4105757"/>
            <a:ext cx="1727200" cy="1600200"/>
          </a:xfrm>
          <a:prstGeom prst="rect">
            <a:avLst/>
          </a:prstGeom>
        </p:spPr>
      </p:pic>
      <p:pic>
        <p:nvPicPr>
          <p:cNvPr id="16" name="Imagen 15">
            <a:extLst>
              <a:ext uri="{FF2B5EF4-FFF2-40B4-BE49-F238E27FC236}">
                <a16:creationId xmlns:a16="http://schemas.microsoft.com/office/drawing/2014/main" id="{9B1E4E1A-1A58-684F-99EC-A961033CFB00}"/>
              </a:ext>
            </a:extLst>
          </p:cNvPr>
          <p:cNvPicPr>
            <a:picLocks noChangeAspect="1"/>
          </p:cNvPicPr>
          <p:nvPr/>
        </p:nvPicPr>
        <p:blipFill>
          <a:blip r:embed="rId6"/>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1429442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1000"/>
                                  </p:stCondLst>
                                  <p:childTnLst>
                                    <p:set>
                                      <p:cBhvr>
                                        <p:cTn id="9" dur="1" fill="hold">
                                          <p:stCondLst>
                                            <p:cond delay="0"/>
                                          </p:stCondLst>
                                        </p:cTn>
                                        <p:tgtEl>
                                          <p:spTgt spid="19"/>
                                        </p:tgtEl>
                                        <p:attrNameLst>
                                          <p:attrName>style.visibility</p:attrName>
                                        </p:attrNameLst>
                                      </p:cBhvr>
                                      <p:to>
                                        <p:strVal val="visible"/>
                                      </p:to>
                                    </p:set>
                                    <p:animEffect transition="in" filter="randombar(horizontal)">
                                      <p:cBhvr>
                                        <p:cTn id="10" dur="500"/>
                                        <p:tgtEl>
                                          <p:spTgt spid="19"/>
                                        </p:tgtEl>
                                      </p:cBhvr>
                                    </p:animEffect>
                                  </p:childTnLst>
                                </p:cTn>
                              </p:par>
                              <p:par>
                                <p:cTn id="11" presetID="14" presetClass="entr" presetSubtype="10" fill="hold" grpId="0" nodeType="withEffect">
                                  <p:stCondLst>
                                    <p:cond delay="1000"/>
                                  </p:stCondLst>
                                  <p:childTnLst>
                                    <p:set>
                                      <p:cBhvr>
                                        <p:cTn id="12" dur="1" fill="hold">
                                          <p:stCondLst>
                                            <p:cond delay="0"/>
                                          </p:stCondLst>
                                        </p:cTn>
                                        <p:tgtEl>
                                          <p:spTgt spid="23"/>
                                        </p:tgtEl>
                                        <p:attrNameLst>
                                          <p:attrName>style.visibility</p:attrName>
                                        </p:attrNameLst>
                                      </p:cBhvr>
                                      <p:to>
                                        <p:strVal val="visible"/>
                                      </p:to>
                                    </p:set>
                                    <p:animEffect transition="in" filter="randombar(horizontal)">
                                      <p:cBhvr>
                                        <p:cTn id="13" dur="500"/>
                                        <p:tgtEl>
                                          <p:spTgt spid="23"/>
                                        </p:tgtEl>
                                      </p:cBhvr>
                                    </p:animEffect>
                                  </p:childTnLst>
                                </p:cTn>
                              </p:par>
                              <p:par>
                                <p:cTn id="14" presetID="14" presetClass="entr" presetSubtype="10" fill="hold" grpId="0" nodeType="withEffect">
                                  <p:stCondLst>
                                    <p:cond delay="1500"/>
                                  </p:stCondLst>
                                  <p:childTnLst>
                                    <p:set>
                                      <p:cBhvr>
                                        <p:cTn id="15" dur="1" fill="hold">
                                          <p:stCondLst>
                                            <p:cond delay="0"/>
                                          </p:stCondLst>
                                        </p:cTn>
                                        <p:tgtEl>
                                          <p:spTgt spid="20"/>
                                        </p:tgtEl>
                                        <p:attrNameLst>
                                          <p:attrName>style.visibility</p:attrName>
                                        </p:attrNameLst>
                                      </p:cBhvr>
                                      <p:to>
                                        <p:strVal val="visible"/>
                                      </p:to>
                                    </p:set>
                                    <p:animEffect transition="in" filter="randombar(horizontal)">
                                      <p:cBhvr>
                                        <p:cTn id="16" dur="500"/>
                                        <p:tgtEl>
                                          <p:spTgt spid="20"/>
                                        </p:tgtEl>
                                      </p:cBhvr>
                                    </p:animEffect>
                                  </p:childTnLst>
                                </p:cTn>
                              </p:par>
                              <p:par>
                                <p:cTn id="17" presetID="14" presetClass="entr" presetSubtype="10" fill="hold" grpId="0" nodeType="withEffect">
                                  <p:stCondLst>
                                    <p:cond delay="1500"/>
                                  </p:stCondLst>
                                  <p:childTnLst>
                                    <p:set>
                                      <p:cBhvr>
                                        <p:cTn id="18" dur="1" fill="hold">
                                          <p:stCondLst>
                                            <p:cond delay="0"/>
                                          </p:stCondLst>
                                        </p:cTn>
                                        <p:tgtEl>
                                          <p:spTgt spid="24"/>
                                        </p:tgtEl>
                                        <p:attrNameLst>
                                          <p:attrName>style.visibility</p:attrName>
                                        </p:attrNameLst>
                                      </p:cBhvr>
                                      <p:to>
                                        <p:strVal val="visible"/>
                                      </p:to>
                                    </p:set>
                                    <p:animEffect transition="in" filter="randombar(horizontal)">
                                      <p:cBhvr>
                                        <p:cTn id="19" dur="500"/>
                                        <p:tgtEl>
                                          <p:spTgt spid="24"/>
                                        </p:tgtEl>
                                      </p:cBhvr>
                                    </p:animEffect>
                                  </p:childTnLst>
                                </p:cTn>
                              </p:par>
                              <p:par>
                                <p:cTn id="20" presetID="14" presetClass="entr" presetSubtype="10" fill="hold" grpId="0" nodeType="withEffect">
                                  <p:stCondLst>
                                    <p:cond delay="2000"/>
                                  </p:stCondLst>
                                  <p:childTnLst>
                                    <p:set>
                                      <p:cBhvr>
                                        <p:cTn id="21" dur="1" fill="hold">
                                          <p:stCondLst>
                                            <p:cond delay="0"/>
                                          </p:stCondLst>
                                        </p:cTn>
                                        <p:tgtEl>
                                          <p:spTgt spid="21"/>
                                        </p:tgtEl>
                                        <p:attrNameLst>
                                          <p:attrName>style.visibility</p:attrName>
                                        </p:attrNameLst>
                                      </p:cBhvr>
                                      <p:to>
                                        <p:strVal val="visible"/>
                                      </p:to>
                                    </p:set>
                                    <p:animEffect transition="in" filter="randombar(horizontal)">
                                      <p:cBhvr>
                                        <p:cTn id="22" dur="500"/>
                                        <p:tgtEl>
                                          <p:spTgt spid="21"/>
                                        </p:tgtEl>
                                      </p:cBhvr>
                                    </p:animEffect>
                                  </p:childTnLst>
                                </p:cTn>
                              </p:par>
                              <p:par>
                                <p:cTn id="23" presetID="14" presetClass="entr" presetSubtype="10" fill="hold" grpId="0" nodeType="withEffect">
                                  <p:stCondLst>
                                    <p:cond delay="2000"/>
                                  </p:stCondLst>
                                  <p:childTnLst>
                                    <p:set>
                                      <p:cBhvr>
                                        <p:cTn id="24" dur="1" fill="hold">
                                          <p:stCondLst>
                                            <p:cond delay="0"/>
                                          </p:stCondLst>
                                        </p:cTn>
                                        <p:tgtEl>
                                          <p:spTgt spid="25"/>
                                        </p:tgtEl>
                                        <p:attrNameLst>
                                          <p:attrName>style.visibility</p:attrName>
                                        </p:attrNameLst>
                                      </p:cBhvr>
                                      <p:to>
                                        <p:strVal val="visible"/>
                                      </p:to>
                                    </p:set>
                                    <p:animEffect transition="in" filter="randombar(horizontal)">
                                      <p:cBhvr>
                                        <p:cTn id="25" dur="500"/>
                                        <p:tgtEl>
                                          <p:spTgt spid="25"/>
                                        </p:tgtEl>
                                      </p:cBhvr>
                                    </p:animEffect>
                                  </p:childTnLst>
                                </p:cTn>
                              </p:par>
                              <p:par>
                                <p:cTn id="26" presetID="14" presetClass="entr" presetSubtype="10" fill="hold" grpId="0" nodeType="withEffect">
                                  <p:stCondLst>
                                    <p:cond delay="2500"/>
                                  </p:stCondLst>
                                  <p:childTnLst>
                                    <p:set>
                                      <p:cBhvr>
                                        <p:cTn id="27" dur="1" fill="hold">
                                          <p:stCondLst>
                                            <p:cond delay="0"/>
                                          </p:stCondLst>
                                        </p:cTn>
                                        <p:tgtEl>
                                          <p:spTgt spid="18"/>
                                        </p:tgtEl>
                                        <p:attrNameLst>
                                          <p:attrName>style.visibility</p:attrName>
                                        </p:attrNameLst>
                                      </p:cBhvr>
                                      <p:to>
                                        <p:strVal val="visible"/>
                                      </p:to>
                                    </p:set>
                                    <p:animEffect transition="in" filter="randombar(horizontal)">
                                      <p:cBhvr>
                                        <p:cTn id="28" dur="500"/>
                                        <p:tgtEl>
                                          <p:spTgt spid="18"/>
                                        </p:tgtEl>
                                      </p:cBhvr>
                                    </p:animEffect>
                                  </p:childTnLst>
                                </p:cTn>
                              </p:par>
                              <p:par>
                                <p:cTn id="29" presetID="14" presetClass="entr" presetSubtype="10" fill="hold" nodeType="withEffect">
                                  <p:stCondLst>
                                    <p:cond delay="3000"/>
                                  </p:stCondLst>
                                  <p:childTnLst>
                                    <p:set>
                                      <p:cBhvr>
                                        <p:cTn id="30" dur="1" fill="hold">
                                          <p:stCondLst>
                                            <p:cond delay="0"/>
                                          </p:stCondLst>
                                        </p:cTn>
                                        <p:tgtEl>
                                          <p:spTgt spid="27"/>
                                        </p:tgtEl>
                                        <p:attrNameLst>
                                          <p:attrName>style.visibility</p:attrName>
                                        </p:attrNameLst>
                                      </p:cBhvr>
                                      <p:to>
                                        <p:strVal val="visible"/>
                                      </p:to>
                                    </p:set>
                                    <p:animEffect transition="in" filter="randombar(horizontal)">
                                      <p:cBhvr>
                                        <p:cTn id="31" dur="500"/>
                                        <p:tgtEl>
                                          <p:spTgt spid="27"/>
                                        </p:tgtEl>
                                      </p:cBhvr>
                                    </p:animEffect>
                                  </p:childTnLst>
                                </p:cTn>
                              </p:par>
                              <p:par>
                                <p:cTn id="32" presetID="14" presetClass="entr" presetSubtype="10" fill="hold" nodeType="withEffect">
                                  <p:stCondLst>
                                    <p:cond delay="3500"/>
                                  </p:stCondLst>
                                  <p:childTnLst>
                                    <p:set>
                                      <p:cBhvr>
                                        <p:cTn id="33" dur="1" fill="hold">
                                          <p:stCondLst>
                                            <p:cond delay="0"/>
                                          </p:stCondLst>
                                        </p:cTn>
                                        <p:tgtEl>
                                          <p:spTgt spid="22"/>
                                        </p:tgtEl>
                                        <p:attrNameLst>
                                          <p:attrName>style.visibility</p:attrName>
                                        </p:attrNameLst>
                                      </p:cBhvr>
                                      <p:to>
                                        <p:strVal val="visible"/>
                                      </p:to>
                                    </p:set>
                                    <p:animEffect transition="in" filter="randombar(horizontal)">
                                      <p:cBhvr>
                                        <p:cTn id="34" dur="500"/>
                                        <p:tgtEl>
                                          <p:spTgt spid="22"/>
                                        </p:tgtEl>
                                      </p:cBhvr>
                                    </p:animEffect>
                                  </p:childTnLst>
                                </p:cTn>
                              </p:par>
                              <p:par>
                                <p:cTn id="35" presetID="14" presetClass="entr" presetSubtype="10" fill="hold" nodeType="withEffect">
                                  <p:stCondLst>
                                    <p:cond delay="4000"/>
                                  </p:stCondLst>
                                  <p:childTnLst>
                                    <p:set>
                                      <p:cBhvr>
                                        <p:cTn id="36" dur="1" fill="hold">
                                          <p:stCondLst>
                                            <p:cond delay="0"/>
                                          </p:stCondLst>
                                        </p:cTn>
                                        <p:tgtEl>
                                          <p:spTgt spid="26"/>
                                        </p:tgtEl>
                                        <p:attrNameLst>
                                          <p:attrName>style.visibility</p:attrName>
                                        </p:attrNameLst>
                                      </p:cBhvr>
                                      <p:to>
                                        <p:strVal val="visible"/>
                                      </p:to>
                                    </p:set>
                                    <p:animEffect transition="in" filter="randombar(horizontal)">
                                      <p:cBhvr>
                                        <p:cTn id="37" dur="500"/>
                                        <p:tgtEl>
                                          <p:spTgt spid="26"/>
                                        </p:tgtEl>
                                      </p:cBhvr>
                                    </p:animEffect>
                                  </p:childTnLst>
                                </p:cTn>
                              </p:par>
                              <p:par>
                                <p:cTn id="38" presetID="14" presetClass="entr" presetSubtype="10" fill="hold" nodeType="withEffect">
                                  <p:stCondLst>
                                    <p:cond delay="4500"/>
                                  </p:stCondLst>
                                  <p:childTnLst>
                                    <p:set>
                                      <p:cBhvr>
                                        <p:cTn id="39" dur="1" fill="hold">
                                          <p:stCondLst>
                                            <p:cond delay="0"/>
                                          </p:stCondLst>
                                        </p:cTn>
                                        <p:tgtEl>
                                          <p:spTgt spid="28"/>
                                        </p:tgtEl>
                                        <p:attrNameLst>
                                          <p:attrName>style.visibility</p:attrName>
                                        </p:attrNameLst>
                                      </p:cBhvr>
                                      <p:to>
                                        <p:strVal val="visible"/>
                                      </p:to>
                                    </p:set>
                                    <p:animEffect transition="in" filter="randombar(horizontal)">
                                      <p:cBhvr>
                                        <p:cTn id="4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animBg="1"/>
      <p:bldP spid="19" grpId="0" animBg="1"/>
      <p:bldP spid="20" grpId="0" animBg="1"/>
      <p:bldP spid="21" grpId="0" animBg="1"/>
      <p:bldP spid="23" grpId="0"/>
      <p:bldP spid="24" grpId="0"/>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Tipos de Arquitecturas /&gt;</a:t>
            </a:r>
            <a:endParaRPr lang="es-ES" sz="4600" b="1" dirty="0">
              <a:solidFill>
                <a:srgbClr val="92D050"/>
              </a:solidFill>
            </a:endParaRPr>
          </a:p>
        </p:txBody>
      </p:sp>
      <p:pic>
        <p:nvPicPr>
          <p:cNvPr id="5" name="Imagen 4">
            <a:extLst>
              <a:ext uri="{FF2B5EF4-FFF2-40B4-BE49-F238E27FC236}">
                <a16:creationId xmlns:a16="http://schemas.microsoft.com/office/drawing/2014/main" id="{7AB1BAC9-7C67-B04A-911F-813F99B10645}"/>
              </a:ext>
            </a:extLst>
          </p:cNvPr>
          <p:cNvPicPr>
            <a:picLocks noChangeAspect="1"/>
          </p:cNvPicPr>
          <p:nvPr/>
        </p:nvPicPr>
        <p:blipFill>
          <a:blip r:embed="rId3"/>
          <a:stretch>
            <a:fillRect/>
          </a:stretch>
        </p:blipFill>
        <p:spPr>
          <a:xfrm>
            <a:off x="10316895" y="6313714"/>
            <a:ext cx="1695773" cy="416993"/>
          </a:xfrm>
          <a:prstGeom prst="rect">
            <a:avLst/>
          </a:prstGeom>
        </p:spPr>
      </p:pic>
      <p:sp>
        <p:nvSpPr>
          <p:cNvPr id="2" name="CuadroTexto 1">
            <a:extLst>
              <a:ext uri="{FF2B5EF4-FFF2-40B4-BE49-F238E27FC236}">
                <a16:creationId xmlns:a16="http://schemas.microsoft.com/office/drawing/2014/main" id="{F63F9F30-142D-7D42-9CD2-BA3DA762E95C}"/>
              </a:ext>
            </a:extLst>
          </p:cNvPr>
          <p:cNvSpPr txBox="1"/>
          <p:nvPr/>
        </p:nvSpPr>
        <p:spPr>
          <a:xfrm>
            <a:off x="589662" y="1709159"/>
            <a:ext cx="11032619" cy="4154984"/>
          </a:xfrm>
          <a:prstGeom prst="rect">
            <a:avLst/>
          </a:prstGeom>
          <a:noFill/>
        </p:spPr>
        <p:txBody>
          <a:bodyPr wrap="square" rtlCol="0">
            <a:spAutoFit/>
          </a:bodyPr>
          <a:lstStyle/>
          <a:p>
            <a:pPr algn="just"/>
            <a:r>
              <a:rPr lang="es-CL" sz="2400" b="1" dirty="0">
                <a:solidFill>
                  <a:srgbClr val="92D050"/>
                </a:solidFill>
              </a:rPr>
              <a:t>x86</a:t>
            </a:r>
          </a:p>
          <a:p>
            <a:pPr algn="just"/>
            <a:r>
              <a:rPr lang="es-CL" sz="2400" dirty="0">
                <a:solidFill>
                  <a:srgbClr val="92D050"/>
                </a:solidFill>
              </a:rPr>
              <a:t>Es la denominación genérica dada a ciertos microprocesadores de la familia Intel, sus compatibles y la arquitectura básica a la que estos procesadores pertenecen (8086,80286, 80386, 80486, etc).</a:t>
            </a:r>
          </a:p>
          <a:p>
            <a:pPr algn="just"/>
            <a:endParaRPr lang="es-CL" sz="2400" dirty="0">
              <a:solidFill>
                <a:srgbClr val="92D050"/>
              </a:solidFill>
            </a:endParaRPr>
          </a:p>
          <a:p>
            <a:pPr algn="just"/>
            <a:endParaRPr lang="es-CL" sz="2400" dirty="0">
              <a:solidFill>
                <a:srgbClr val="92D050"/>
              </a:solidFill>
            </a:endParaRPr>
          </a:p>
          <a:p>
            <a:pPr algn="just"/>
            <a:r>
              <a:rPr lang="es-CL" sz="2400" b="1" dirty="0">
                <a:solidFill>
                  <a:srgbClr val="92D050"/>
                </a:solidFill>
              </a:rPr>
              <a:t>x64</a:t>
            </a:r>
          </a:p>
          <a:p>
            <a:pPr algn="just"/>
            <a:r>
              <a:rPr lang="es-CL" sz="2400" dirty="0">
                <a:solidFill>
                  <a:srgbClr val="92D050"/>
                </a:solidFill>
              </a:rPr>
              <a:t>Es la versión de 64 bits del conjunto de instrucciones x86. Soporta una cantidad mucho mayor de memoria virtual y memoria física de lo que le es posible a sus predecesores, permitiendo a los programas almacenar grandes cantidades de datos en la memoria. x86-64 también provee registros de uso general de 64 bits y muchas otras mejoras.</a:t>
            </a:r>
          </a:p>
        </p:txBody>
      </p:sp>
    </p:spTree>
    <p:extLst>
      <p:ext uri="{BB962C8B-B14F-4D97-AF65-F5344CB8AC3E}">
        <p14:creationId xmlns:p14="http://schemas.microsoft.com/office/powerpoint/2010/main" val="3005839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Diferencia de Arquitecturas /&gt;</a:t>
            </a:r>
            <a:endParaRPr lang="es-ES" sz="4600" b="1" dirty="0">
              <a:solidFill>
                <a:srgbClr val="92D050"/>
              </a:solidFill>
            </a:endParaRPr>
          </a:p>
        </p:txBody>
      </p:sp>
      <p:pic>
        <p:nvPicPr>
          <p:cNvPr id="5" name="Imagen 4">
            <a:extLst>
              <a:ext uri="{FF2B5EF4-FFF2-40B4-BE49-F238E27FC236}">
                <a16:creationId xmlns:a16="http://schemas.microsoft.com/office/drawing/2014/main" id="{7AB1BAC9-7C67-B04A-911F-813F99B10645}"/>
              </a:ext>
            </a:extLst>
          </p:cNvPr>
          <p:cNvPicPr>
            <a:picLocks noChangeAspect="1"/>
          </p:cNvPicPr>
          <p:nvPr/>
        </p:nvPicPr>
        <p:blipFill>
          <a:blip r:embed="rId3"/>
          <a:stretch>
            <a:fillRect/>
          </a:stretch>
        </p:blipFill>
        <p:spPr>
          <a:xfrm>
            <a:off x="10316895" y="6313714"/>
            <a:ext cx="1695773" cy="416993"/>
          </a:xfrm>
          <a:prstGeom prst="rect">
            <a:avLst/>
          </a:prstGeom>
        </p:spPr>
      </p:pic>
      <p:pic>
        <p:nvPicPr>
          <p:cNvPr id="8" name="Imagen 7">
            <a:extLst>
              <a:ext uri="{FF2B5EF4-FFF2-40B4-BE49-F238E27FC236}">
                <a16:creationId xmlns:a16="http://schemas.microsoft.com/office/drawing/2014/main" id="{AE8FF364-D965-0E4A-8E86-D9BF665BCD23}"/>
              </a:ext>
            </a:extLst>
          </p:cNvPr>
          <p:cNvPicPr>
            <a:picLocks noChangeAspect="1"/>
          </p:cNvPicPr>
          <p:nvPr/>
        </p:nvPicPr>
        <p:blipFill>
          <a:blip r:embed="rId4"/>
          <a:stretch>
            <a:fillRect/>
          </a:stretch>
        </p:blipFill>
        <p:spPr>
          <a:xfrm>
            <a:off x="1068152" y="1549707"/>
            <a:ext cx="5478118" cy="4453741"/>
          </a:xfrm>
          <a:prstGeom prst="rect">
            <a:avLst/>
          </a:prstGeom>
        </p:spPr>
      </p:pic>
      <p:pic>
        <p:nvPicPr>
          <p:cNvPr id="10" name="Imagen 9">
            <a:extLst>
              <a:ext uri="{FF2B5EF4-FFF2-40B4-BE49-F238E27FC236}">
                <a16:creationId xmlns:a16="http://schemas.microsoft.com/office/drawing/2014/main" id="{7480669F-E1D8-2F4F-984E-792C21298F8B}"/>
              </a:ext>
            </a:extLst>
          </p:cNvPr>
          <p:cNvPicPr>
            <a:picLocks noChangeAspect="1"/>
          </p:cNvPicPr>
          <p:nvPr/>
        </p:nvPicPr>
        <p:blipFill>
          <a:blip r:embed="rId5"/>
          <a:stretch>
            <a:fillRect/>
          </a:stretch>
        </p:blipFill>
        <p:spPr>
          <a:xfrm>
            <a:off x="6833466" y="1549707"/>
            <a:ext cx="4621068" cy="4483186"/>
          </a:xfrm>
          <a:prstGeom prst="rect">
            <a:avLst/>
          </a:prstGeom>
        </p:spPr>
      </p:pic>
      <p:sp>
        <p:nvSpPr>
          <p:cNvPr id="11" name="CuadroTexto 10">
            <a:extLst>
              <a:ext uri="{FF2B5EF4-FFF2-40B4-BE49-F238E27FC236}">
                <a16:creationId xmlns:a16="http://schemas.microsoft.com/office/drawing/2014/main" id="{7599CC3F-A14E-E143-8D0D-37722E234C04}"/>
              </a:ext>
            </a:extLst>
          </p:cNvPr>
          <p:cNvSpPr txBox="1"/>
          <p:nvPr/>
        </p:nvSpPr>
        <p:spPr>
          <a:xfrm>
            <a:off x="2721834" y="6269041"/>
            <a:ext cx="636713" cy="461665"/>
          </a:xfrm>
          <a:prstGeom prst="rect">
            <a:avLst/>
          </a:prstGeom>
          <a:noFill/>
        </p:spPr>
        <p:txBody>
          <a:bodyPr wrap="none" rtlCol="0">
            <a:spAutoFit/>
          </a:bodyPr>
          <a:lstStyle/>
          <a:p>
            <a:r>
              <a:rPr lang="es-CL" sz="2400" b="1" dirty="0">
                <a:solidFill>
                  <a:srgbClr val="92D050"/>
                </a:solidFill>
              </a:rPr>
              <a:t>x86</a:t>
            </a:r>
          </a:p>
        </p:txBody>
      </p:sp>
      <p:sp>
        <p:nvSpPr>
          <p:cNvPr id="12" name="CuadroTexto 11">
            <a:extLst>
              <a:ext uri="{FF2B5EF4-FFF2-40B4-BE49-F238E27FC236}">
                <a16:creationId xmlns:a16="http://schemas.microsoft.com/office/drawing/2014/main" id="{8A24DC94-BAA3-F141-862A-7197516B162E}"/>
              </a:ext>
            </a:extLst>
          </p:cNvPr>
          <p:cNvSpPr txBox="1"/>
          <p:nvPr/>
        </p:nvSpPr>
        <p:spPr>
          <a:xfrm>
            <a:off x="8743802" y="6269042"/>
            <a:ext cx="636713" cy="461665"/>
          </a:xfrm>
          <a:prstGeom prst="rect">
            <a:avLst/>
          </a:prstGeom>
          <a:noFill/>
        </p:spPr>
        <p:txBody>
          <a:bodyPr wrap="none" rtlCol="0">
            <a:spAutoFit/>
          </a:bodyPr>
          <a:lstStyle/>
          <a:p>
            <a:r>
              <a:rPr lang="es-CL" sz="2400" b="1" dirty="0">
                <a:solidFill>
                  <a:srgbClr val="92D050"/>
                </a:solidFill>
              </a:rPr>
              <a:t>x64</a:t>
            </a:r>
          </a:p>
        </p:txBody>
      </p:sp>
      <p:sp>
        <p:nvSpPr>
          <p:cNvPr id="13" name="Rectángulo redondeado 12">
            <a:extLst>
              <a:ext uri="{FF2B5EF4-FFF2-40B4-BE49-F238E27FC236}">
                <a16:creationId xmlns:a16="http://schemas.microsoft.com/office/drawing/2014/main" id="{FE044285-8A2C-6542-82CC-6C814920E27B}"/>
              </a:ext>
            </a:extLst>
          </p:cNvPr>
          <p:cNvSpPr/>
          <p:nvPr/>
        </p:nvSpPr>
        <p:spPr>
          <a:xfrm>
            <a:off x="641298" y="1313454"/>
            <a:ext cx="5122718" cy="4920826"/>
          </a:xfrm>
          <a:prstGeom prst="roundRect">
            <a:avLst/>
          </a:prstGeom>
          <a:noFill/>
          <a:effectLst>
            <a:glow rad="63500">
              <a:schemeClr val="accent3">
                <a:satMod val="175000"/>
                <a:alpha val="40000"/>
              </a:schemeClr>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a:p>
        </p:txBody>
      </p:sp>
      <p:sp>
        <p:nvSpPr>
          <p:cNvPr id="15" name="Rectángulo redondeado 14">
            <a:extLst>
              <a:ext uri="{FF2B5EF4-FFF2-40B4-BE49-F238E27FC236}">
                <a16:creationId xmlns:a16="http://schemas.microsoft.com/office/drawing/2014/main" id="{A234D9E5-F02A-2540-84C2-F79D026EF19A}"/>
              </a:ext>
            </a:extLst>
          </p:cNvPr>
          <p:cNvSpPr/>
          <p:nvPr/>
        </p:nvSpPr>
        <p:spPr>
          <a:xfrm>
            <a:off x="6382079" y="1317189"/>
            <a:ext cx="5122718" cy="4920826"/>
          </a:xfrm>
          <a:prstGeom prst="roundRect">
            <a:avLst/>
          </a:prstGeom>
          <a:noFill/>
          <a:effectLst>
            <a:glow rad="63500">
              <a:schemeClr val="accent3">
                <a:satMod val="175000"/>
                <a:alpha val="40000"/>
              </a:schemeClr>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2916296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C7897356-5C82-0247-8E53-21A27813609A}"/>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Tipos de Memorias /&gt;</a:t>
            </a:r>
            <a:endParaRPr lang="es-ES" sz="4600" b="1" dirty="0">
              <a:solidFill>
                <a:srgbClr val="92D050"/>
              </a:solidFill>
            </a:endParaRPr>
          </a:p>
        </p:txBody>
      </p:sp>
      <p:sp>
        <p:nvSpPr>
          <p:cNvPr id="2" name="CuadroTexto 1">
            <a:extLst>
              <a:ext uri="{FF2B5EF4-FFF2-40B4-BE49-F238E27FC236}">
                <a16:creationId xmlns:a16="http://schemas.microsoft.com/office/drawing/2014/main" id="{65CAA2DF-5BA6-5E4A-ABC4-6E8FBA530D29}"/>
              </a:ext>
            </a:extLst>
          </p:cNvPr>
          <p:cNvSpPr txBox="1"/>
          <p:nvPr/>
        </p:nvSpPr>
        <p:spPr>
          <a:xfrm>
            <a:off x="658426" y="3869409"/>
            <a:ext cx="2246051" cy="461665"/>
          </a:xfrm>
          <a:prstGeom prst="rect">
            <a:avLst/>
          </a:prstGeom>
          <a:noFill/>
        </p:spPr>
        <p:txBody>
          <a:bodyPr wrap="square" rtlCol="0">
            <a:spAutoFit/>
          </a:bodyPr>
          <a:lstStyle/>
          <a:p>
            <a:r>
              <a:rPr lang="es-CL" sz="2400" b="1" dirty="0">
                <a:solidFill>
                  <a:srgbClr val="92D050"/>
                </a:solidFill>
              </a:rPr>
              <a:t>EL HEAP</a:t>
            </a:r>
          </a:p>
        </p:txBody>
      </p:sp>
      <p:sp>
        <p:nvSpPr>
          <p:cNvPr id="8" name="CuadroTexto 7">
            <a:extLst>
              <a:ext uri="{FF2B5EF4-FFF2-40B4-BE49-F238E27FC236}">
                <a16:creationId xmlns:a16="http://schemas.microsoft.com/office/drawing/2014/main" id="{5AF5834E-B19C-F34E-BD8B-D44680175AB2}"/>
              </a:ext>
            </a:extLst>
          </p:cNvPr>
          <p:cNvSpPr txBox="1"/>
          <p:nvPr/>
        </p:nvSpPr>
        <p:spPr>
          <a:xfrm>
            <a:off x="658426" y="1677264"/>
            <a:ext cx="2246051" cy="461665"/>
          </a:xfrm>
          <a:prstGeom prst="rect">
            <a:avLst/>
          </a:prstGeom>
          <a:noFill/>
        </p:spPr>
        <p:txBody>
          <a:bodyPr wrap="square" rtlCol="0">
            <a:spAutoFit/>
          </a:bodyPr>
          <a:lstStyle/>
          <a:p>
            <a:r>
              <a:rPr lang="es-CL" sz="2400" b="1" dirty="0">
                <a:solidFill>
                  <a:srgbClr val="92D050"/>
                </a:solidFill>
              </a:rPr>
              <a:t>EL STACK</a:t>
            </a:r>
          </a:p>
        </p:txBody>
      </p:sp>
      <p:sp>
        <p:nvSpPr>
          <p:cNvPr id="3" name="CuadroTexto 2">
            <a:extLst>
              <a:ext uri="{FF2B5EF4-FFF2-40B4-BE49-F238E27FC236}">
                <a16:creationId xmlns:a16="http://schemas.microsoft.com/office/drawing/2014/main" id="{2F9F13EF-7AB2-3E43-8BF3-85D09A2991CA}"/>
              </a:ext>
            </a:extLst>
          </p:cNvPr>
          <p:cNvSpPr txBox="1"/>
          <p:nvPr/>
        </p:nvSpPr>
        <p:spPr>
          <a:xfrm>
            <a:off x="1040166" y="4413599"/>
            <a:ext cx="9799470" cy="1200329"/>
          </a:xfrm>
          <a:prstGeom prst="rect">
            <a:avLst/>
          </a:prstGeom>
          <a:noFill/>
        </p:spPr>
        <p:txBody>
          <a:bodyPr wrap="square" rtlCol="0">
            <a:spAutoFit/>
          </a:bodyPr>
          <a:lstStyle/>
          <a:p>
            <a:pPr algn="just"/>
            <a:r>
              <a:rPr lang="es-CL" sz="2400" dirty="0">
                <a:solidFill>
                  <a:srgbClr val="92D050"/>
                </a:solidFill>
              </a:rPr>
              <a:t>Es la memoria que el programador puede usar para la aplicación de una manera más manual. Debe asignar memoria, usarla y, a continuación, liberarla a posteriori, todo a mano.</a:t>
            </a:r>
          </a:p>
        </p:txBody>
      </p:sp>
      <p:sp>
        <p:nvSpPr>
          <p:cNvPr id="9" name="CuadroTexto 8">
            <a:extLst>
              <a:ext uri="{FF2B5EF4-FFF2-40B4-BE49-F238E27FC236}">
                <a16:creationId xmlns:a16="http://schemas.microsoft.com/office/drawing/2014/main" id="{F5759157-F1A5-D94D-9268-5EA5C16204A1}"/>
              </a:ext>
            </a:extLst>
          </p:cNvPr>
          <p:cNvSpPr txBox="1"/>
          <p:nvPr/>
        </p:nvSpPr>
        <p:spPr>
          <a:xfrm>
            <a:off x="1040164" y="2138929"/>
            <a:ext cx="9799471" cy="1200329"/>
          </a:xfrm>
          <a:prstGeom prst="rect">
            <a:avLst/>
          </a:prstGeom>
          <a:noFill/>
        </p:spPr>
        <p:txBody>
          <a:bodyPr wrap="square" rtlCol="0">
            <a:spAutoFit/>
          </a:bodyPr>
          <a:lstStyle/>
          <a:p>
            <a:pPr algn="just"/>
            <a:r>
              <a:rPr lang="es-CL" sz="2400" dirty="0">
                <a:solidFill>
                  <a:srgbClr val="92D050"/>
                </a:solidFill>
              </a:rPr>
              <a:t>Es la memoria temporal donde se almacenan las variables mientras se ejecuta una función. Cuando la función finaliza, la memoria se borra automáticamente.</a:t>
            </a:r>
          </a:p>
        </p:txBody>
      </p:sp>
      <p:pic>
        <p:nvPicPr>
          <p:cNvPr id="10" name="Imagen 9">
            <a:extLst>
              <a:ext uri="{FF2B5EF4-FFF2-40B4-BE49-F238E27FC236}">
                <a16:creationId xmlns:a16="http://schemas.microsoft.com/office/drawing/2014/main" id="{EF2A44D8-80E6-0049-9283-C0728ED1FA05}"/>
              </a:ext>
            </a:extLst>
          </p:cNvPr>
          <p:cNvPicPr>
            <a:picLocks noChangeAspect="1"/>
          </p:cNvPicPr>
          <p:nvPr/>
        </p:nvPicPr>
        <p:blipFill>
          <a:blip r:embed="rId3"/>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2299841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strVal val="#ppt_h"/>
                                          </p:val>
                                        </p:tav>
                                        <p:tav tm="100000">
                                          <p:val>
                                            <p:strVal val="#ppt_h"/>
                                          </p:val>
                                        </p:tav>
                                      </p:tavLst>
                                    </p:anim>
                                  </p:childTnLst>
                                </p:cTn>
                              </p:par>
                            </p:childTnLst>
                          </p:cTn>
                        </p:par>
                        <p:par>
                          <p:cTn id="13" fill="hold">
                            <p:stCondLst>
                              <p:cond delay="500"/>
                            </p:stCondLst>
                            <p:childTnLst>
                              <p:par>
                                <p:cTn id="14" presetID="17" presetClass="entr" presetSubtype="1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strVal val="#ppt_h"/>
                                          </p:val>
                                        </p:tav>
                                        <p:tav tm="100000">
                                          <p:val>
                                            <p:strVal val="#ppt_h"/>
                                          </p:val>
                                        </p:tav>
                                      </p:tavLst>
                                    </p:anim>
                                  </p:childTnLst>
                                </p:cTn>
                              </p:par>
                              <p:par>
                                <p:cTn id="18" presetID="17" presetClass="entr" presetSubtype="1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3"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C7897356-5C82-0247-8E53-21A27813609A}"/>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Esquema de Memoria /&gt;</a:t>
            </a:r>
            <a:endParaRPr lang="es-ES" sz="4600" b="1" dirty="0">
              <a:solidFill>
                <a:srgbClr val="92D050"/>
              </a:solidFill>
            </a:endParaRPr>
          </a:p>
        </p:txBody>
      </p:sp>
      <p:pic>
        <p:nvPicPr>
          <p:cNvPr id="5" name="Imagen 4">
            <a:extLst>
              <a:ext uri="{FF2B5EF4-FFF2-40B4-BE49-F238E27FC236}">
                <a16:creationId xmlns:a16="http://schemas.microsoft.com/office/drawing/2014/main" id="{187DA504-6C0E-2947-8E33-AFC7A1B57D8C}"/>
              </a:ext>
            </a:extLst>
          </p:cNvPr>
          <p:cNvPicPr>
            <a:picLocks noChangeAspect="1"/>
          </p:cNvPicPr>
          <p:nvPr/>
        </p:nvPicPr>
        <p:blipFill>
          <a:blip r:embed="rId3"/>
          <a:stretch>
            <a:fillRect/>
          </a:stretch>
        </p:blipFill>
        <p:spPr>
          <a:xfrm>
            <a:off x="309054" y="2298146"/>
            <a:ext cx="3619500" cy="3060700"/>
          </a:xfrm>
          <a:prstGeom prst="rect">
            <a:avLst/>
          </a:prstGeom>
        </p:spPr>
      </p:pic>
      <p:graphicFrame>
        <p:nvGraphicFramePr>
          <p:cNvPr id="12" name="Tabla 11">
            <a:extLst>
              <a:ext uri="{FF2B5EF4-FFF2-40B4-BE49-F238E27FC236}">
                <a16:creationId xmlns:a16="http://schemas.microsoft.com/office/drawing/2014/main" id="{4A616EA0-07D7-784D-9DF5-5AE8548F8521}"/>
              </a:ext>
            </a:extLst>
          </p:cNvPr>
          <p:cNvGraphicFramePr>
            <a:graphicFrameLocks noGrp="1"/>
          </p:cNvGraphicFramePr>
          <p:nvPr>
            <p:extLst>
              <p:ext uri="{D42A27DB-BD31-4B8C-83A1-F6EECF244321}">
                <p14:modId xmlns:p14="http://schemas.microsoft.com/office/powerpoint/2010/main" val="3195741076"/>
              </p:ext>
            </p:extLst>
          </p:nvPr>
        </p:nvGraphicFramePr>
        <p:xfrm>
          <a:off x="4983560" y="1565919"/>
          <a:ext cx="1515140" cy="3890971"/>
        </p:xfrm>
        <a:graphic>
          <a:graphicData uri="http://schemas.openxmlformats.org/drawingml/2006/table">
            <a:tbl>
              <a:tblPr firstRow="1" bandRow="1">
                <a:tableStyleId>{16D9F66E-5EB9-4882-86FB-DCBF35E3C3E4}</a:tableStyleId>
              </a:tblPr>
              <a:tblGrid>
                <a:gridCol w="1515140">
                  <a:extLst>
                    <a:ext uri="{9D8B030D-6E8A-4147-A177-3AD203B41FA5}">
                      <a16:colId xmlns:a16="http://schemas.microsoft.com/office/drawing/2014/main" val="2547398512"/>
                    </a:ext>
                  </a:extLst>
                </a:gridCol>
              </a:tblGrid>
              <a:tr h="2187009">
                <a:tc>
                  <a:txBody>
                    <a:bodyPr/>
                    <a:lstStyle/>
                    <a:p>
                      <a:endParaRPr lang="es-CL" dirty="0"/>
                    </a:p>
                  </a:txBody>
                  <a:tcPr>
                    <a:solidFill>
                      <a:schemeClr val="accent6">
                        <a:lumMod val="40000"/>
                        <a:lumOff val="60000"/>
                      </a:schemeClr>
                    </a:solidFill>
                  </a:tcPr>
                </a:tc>
                <a:extLst>
                  <a:ext uri="{0D108BD9-81ED-4DB2-BD59-A6C34878D82A}">
                    <a16:rowId xmlns:a16="http://schemas.microsoft.com/office/drawing/2014/main" val="3019409476"/>
                  </a:ext>
                </a:extLst>
              </a:tr>
              <a:tr h="914400">
                <a:tc>
                  <a:txBody>
                    <a:bodyPr/>
                    <a:lstStyle/>
                    <a:p>
                      <a:pPr algn="ctr"/>
                      <a:r>
                        <a:rPr lang="es-CL" dirty="0"/>
                        <a:t>Main()</a:t>
                      </a:r>
                    </a:p>
                  </a:txBody>
                  <a:tcPr anchor="ctr">
                    <a:solidFill>
                      <a:schemeClr val="accent6">
                        <a:lumMod val="60000"/>
                        <a:lumOff val="40000"/>
                      </a:schemeClr>
                    </a:solidFill>
                  </a:tcPr>
                </a:tc>
                <a:extLst>
                  <a:ext uri="{0D108BD9-81ED-4DB2-BD59-A6C34878D82A}">
                    <a16:rowId xmlns:a16="http://schemas.microsoft.com/office/drawing/2014/main" val="196978555"/>
                  </a:ext>
                </a:extLst>
              </a:tr>
              <a:tr h="423802">
                <a:tc>
                  <a:txBody>
                    <a:bodyPr/>
                    <a:lstStyle/>
                    <a:p>
                      <a:pPr algn="ctr"/>
                      <a:r>
                        <a:rPr lang="es-CL" dirty="0"/>
                        <a:t>b* 800</a:t>
                      </a:r>
                      <a:endParaRPr lang="es-CL" dirty="0">
                        <a:solidFill>
                          <a:schemeClr val="tx1"/>
                        </a:solidFill>
                      </a:endParaRPr>
                    </a:p>
                  </a:txBody>
                  <a:tcPr anchor="ctr">
                    <a:solidFill>
                      <a:schemeClr val="accent6">
                        <a:lumMod val="40000"/>
                        <a:lumOff val="60000"/>
                      </a:schemeClr>
                    </a:solidFill>
                  </a:tcPr>
                </a:tc>
                <a:extLst>
                  <a:ext uri="{0D108BD9-81ED-4DB2-BD59-A6C34878D82A}">
                    <a16:rowId xmlns:a16="http://schemas.microsoft.com/office/drawing/2014/main" val="3381500676"/>
                  </a:ext>
                </a:extLst>
              </a:tr>
              <a:tr h="349844">
                <a:tc>
                  <a:txBody>
                    <a:bodyPr/>
                    <a:lstStyle/>
                    <a:p>
                      <a:pPr algn="ctr"/>
                      <a:r>
                        <a:rPr lang="es-CL" dirty="0"/>
                        <a:t>a</a:t>
                      </a:r>
                    </a:p>
                  </a:txBody>
                  <a:tcPr anchor="ctr">
                    <a:solidFill>
                      <a:schemeClr val="accent6">
                        <a:lumMod val="60000"/>
                        <a:lumOff val="40000"/>
                      </a:schemeClr>
                    </a:solidFill>
                  </a:tcPr>
                </a:tc>
                <a:extLst>
                  <a:ext uri="{0D108BD9-81ED-4DB2-BD59-A6C34878D82A}">
                    <a16:rowId xmlns:a16="http://schemas.microsoft.com/office/drawing/2014/main" val="372536924"/>
                  </a:ext>
                </a:extLst>
              </a:tr>
            </a:tbl>
          </a:graphicData>
        </a:graphic>
      </p:graphicFrame>
      <p:graphicFrame>
        <p:nvGraphicFramePr>
          <p:cNvPr id="13" name="Tabla 12">
            <a:extLst>
              <a:ext uri="{FF2B5EF4-FFF2-40B4-BE49-F238E27FC236}">
                <a16:creationId xmlns:a16="http://schemas.microsoft.com/office/drawing/2014/main" id="{79E167A0-2335-0842-ADAB-E2529B7F919A}"/>
              </a:ext>
            </a:extLst>
          </p:cNvPr>
          <p:cNvGraphicFramePr>
            <a:graphicFrameLocks noGrp="1"/>
          </p:cNvGraphicFramePr>
          <p:nvPr>
            <p:extLst>
              <p:ext uri="{D42A27DB-BD31-4B8C-83A1-F6EECF244321}">
                <p14:modId xmlns:p14="http://schemas.microsoft.com/office/powerpoint/2010/main" val="3834877339"/>
              </p:ext>
            </p:extLst>
          </p:nvPr>
        </p:nvGraphicFramePr>
        <p:xfrm>
          <a:off x="7667326" y="2067305"/>
          <a:ext cx="1515140" cy="3382598"/>
        </p:xfrm>
        <a:graphic>
          <a:graphicData uri="http://schemas.openxmlformats.org/drawingml/2006/table">
            <a:tbl>
              <a:tblPr firstRow="1" bandRow="1">
                <a:tableStyleId>{22838BEF-8BB2-4498-84A7-C5851F593DF1}</a:tableStyleId>
              </a:tblPr>
              <a:tblGrid>
                <a:gridCol w="1515140">
                  <a:extLst>
                    <a:ext uri="{9D8B030D-6E8A-4147-A177-3AD203B41FA5}">
                      <a16:colId xmlns:a16="http://schemas.microsoft.com/office/drawing/2014/main" val="934013724"/>
                    </a:ext>
                  </a:extLst>
                </a:gridCol>
              </a:tblGrid>
              <a:tr h="2271717">
                <a:tc>
                  <a:txBody>
                    <a:bodyPr/>
                    <a:lstStyle/>
                    <a:p>
                      <a:pPr algn="ctr"/>
                      <a:r>
                        <a:rPr lang="es-CL" b="0" dirty="0"/>
                        <a:t>Bloque/Chunk</a:t>
                      </a:r>
                    </a:p>
                  </a:txBody>
                  <a:tcPr anchor="ctr">
                    <a:solidFill>
                      <a:schemeClr val="accent5">
                        <a:lumMod val="40000"/>
                        <a:lumOff val="60000"/>
                      </a:schemeClr>
                    </a:solidFill>
                  </a:tcPr>
                </a:tc>
                <a:extLst>
                  <a:ext uri="{0D108BD9-81ED-4DB2-BD59-A6C34878D82A}">
                    <a16:rowId xmlns:a16="http://schemas.microsoft.com/office/drawing/2014/main" val="3302527391"/>
                  </a:ext>
                </a:extLst>
              </a:tr>
              <a:tr h="614696">
                <a:tc>
                  <a:txBody>
                    <a:bodyPr/>
                    <a:lstStyle/>
                    <a:p>
                      <a:endParaRPr lang="es-CL" dirty="0"/>
                    </a:p>
                  </a:txBody>
                  <a:tcPr>
                    <a:solidFill>
                      <a:schemeClr val="accent5">
                        <a:lumMod val="60000"/>
                        <a:lumOff val="40000"/>
                      </a:schemeClr>
                    </a:solidFill>
                  </a:tcPr>
                </a:tc>
                <a:extLst>
                  <a:ext uri="{0D108BD9-81ED-4DB2-BD59-A6C34878D82A}">
                    <a16:rowId xmlns:a16="http://schemas.microsoft.com/office/drawing/2014/main" val="583824695"/>
                  </a:ext>
                </a:extLst>
              </a:tr>
              <a:tr h="496185">
                <a:tc>
                  <a:txBody>
                    <a:bodyPr/>
                    <a:lstStyle/>
                    <a:p>
                      <a:endParaRPr lang="es-CL" dirty="0"/>
                    </a:p>
                  </a:txBody>
                  <a:tcPr>
                    <a:solidFill>
                      <a:schemeClr val="accent5">
                        <a:lumMod val="40000"/>
                        <a:lumOff val="60000"/>
                      </a:schemeClr>
                    </a:solidFill>
                  </a:tcPr>
                </a:tc>
                <a:extLst>
                  <a:ext uri="{0D108BD9-81ED-4DB2-BD59-A6C34878D82A}">
                    <a16:rowId xmlns:a16="http://schemas.microsoft.com/office/drawing/2014/main" val="2456681994"/>
                  </a:ext>
                </a:extLst>
              </a:tr>
            </a:tbl>
          </a:graphicData>
        </a:graphic>
      </p:graphicFrame>
      <p:graphicFrame>
        <p:nvGraphicFramePr>
          <p:cNvPr id="15" name="Tabla 14">
            <a:extLst>
              <a:ext uri="{FF2B5EF4-FFF2-40B4-BE49-F238E27FC236}">
                <a16:creationId xmlns:a16="http://schemas.microsoft.com/office/drawing/2014/main" id="{B012157B-F540-954D-8D25-6238715ABD3B}"/>
              </a:ext>
            </a:extLst>
          </p:cNvPr>
          <p:cNvGraphicFramePr>
            <a:graphicFrameLocks noGrp="1"/>
          </p:cNvGraphicFramePr>
          <p:nvPr>
            <p:extLst>
              <p:ext uri="{D42A27DB-BD31-4B8C-83A1-F6EECF244321}">
                <p14:modId xmlns:p14="http://schemas.microsoft.com/office/powerpoint/2010/main" val="1487935922"/>
              </p:ext>
            </p:extLst>
          </p:nvPr>
        </p:nvGraphicFramePr>
        <p:xfrm>
          <a:off x="10096383" y="1646783"/>
          <a:ext cx="1654226" cy="3818947"/>
        </p:xfrm>
        <a:graphic>
          <a:graphicData uri="http://schemas.openxmlformats.org/drawingml/2006/table">
            <a:tbl>
              <a:tblPr firstRow="1" bandRow="1">
                <a:tableStyleId>{8A107856-5554-42FB-B03E-39F5DBC370BA}</a:tableStyleId>
              </a:tblPr>
              <a:tblGrid>
                <a:gridCol w="1654226">
                  <a:extLst>
                    <a:ext uri="{9D8B030D-6E8A-4147-A177-3AD203B41FA5}">
                      <a16:colId xmlns:a16="http://schemas.microsoft.com/office/drawing/2014/main" val="2547398512"/>
                    </a:ext>
                  </a:extLst>
                </a:gridCol>
              </a:tblGrid>
              <a:tr h="1853894">
                <a:tc>
                  <a:txBody>
                    <a:bodyPr/>
                    <a:lstStyle/>
                    <a:p>
                      <a:pPr algn="ctr"/>
                      <a:r>
                        <a:rPr lang="es-CL" b="0" dirty="0"/>
                        <a:t>Heap</a:t>
                      </a:r>
                    </a:p>
                  </a:txBody>
                  <a:tcPr anchor="ctr">
                    <a:solidFill>
                      <a:schemeClr val="accent5"/>
                    </a:solidFill>
                  </a:tcPr>
                </a:tc>
                <a:extLst>
                  <a:ext uri="{0D108BD9-81ED-4DB2-BD59-A6C34878D82A}">
                    <a16:rowId xmlns:a16="http://schemas.microsoft.com/office/drawing/2014/main" val="3019409476"/>
                  </a:ext>
                </a:extLst>
              </a:tr>
              <a:tr h="886242">
                <a:tc>
                  <a:txBody>
                    <a:bodyPr/>
                    <a:lstStyle/>
                    <a:p>
                      <a:pPr algn="ctr"/>
                      <a:r>
                        <a:rPr lang="es-CL" dirty="0"/>
                        <a:t>Stack</a:t>
                      </a:r>
                    </a:p>
                  </a:txBody>
                  <a:tcPr anchor="ctr">
                    <a:solidFill>
                      <a:srgbClr val="92D050">
                        <a:alpha val="90000"/>
                      </a:srgbClr>
                    </a:solidFill>
                  </a:tcPr>
                </a:tc>
                <a:extLst>
                  <a:ext uri="{0D108BD9-81ED-4DB2-BD59-A6C34878D82A}">
                    <a16:rowId xmlns:a16="http://schemas.microsoft.com/office/drawing/2014/main" val="196978555"/>
                  </a:ext>
                </a:extLst>
              </a:tr>
              <a:tr h="423925">
                <a:tc>
                  <a:txBody>
                    <a:bodyPr/>
                    <a:lstStyle/>
                    <a:p>
                      <a:pPr algn="ctr"/>
                      <a:r>
                        <a:rPr lang="es-CL" dirty="0"/>
                        <a:t>Static/Global</a:t>
                      </a:r>
                    </a:p>
                  </a:txBody>
                  <a:tcPr anchor="ctr">
                    <a:solidFill>
                      <a:srgbClr val="FFD900">
                        <a:alpha val="90000"/>
                      </a:srgbClr>
                    </a:solidFill>
                  </a:tcPr>
                </a:tc>
                <a:extLst>
                  <a:ext uri="{0D108BD9-81ED-4DB2-BD59-A6C34878D82A}">
                    <a16:rowId xmlns:a16="http://schemas.microsoft.com/office/drawing/2014/main" val="3381500676"/>
                  </a:ext>
                </a:extLst>
              </a:tr>
              <a:tr h="654886">
                <a:tc>
                  <a:txBody>
                    <a:bodyPr/>
                    <a:lstStyle/>
                    <a:p>
                      <a:pPr algn="ctr"/>
                      <a:r>
                        <a:rPr lang="es-CL" dirty="0"/>
                        <a:t>Code (Text)</a:t>
                      </a:r>
                    </a:p>
                  </a:txBody>
                  <a:tcPr anchor="ctr">
                    <a:solidFill>
                      <a:schemeClr val="accent2">
                        <a:alpha val="90000"/>
                      </a:schemeClr>
                    </a:solidFill>
                  </a:tcPr>
                </a:tc>
                <a:extLst>
                  <a:ext uri="{0D108BD9-81ED-4DB2-BD59-A6C34878D82A}">
                    <a16:rowId xmlns:a16="http://schemas.microsoft.com/office/drawing/2014/main" val="372536924"/>
                  </a:ext>
                </a:extLst>
              </a:tr>
            </a:tbl>
          </a:graphicData>
        </a:graphic>
      </p:graphicFrame>
      <p:sp>
        <p:nvSpPr>
          <p:cNvPr id="16" name="CuadroTexto 15">
            <a:extLst>
              <a:ext uri="{FF2B5EF4-FFF2-40B4-BE49-F238E27FC236}">
                <a16:creationId xmlns:a16="http://schemas.microsoft.com/office/drawing/2014/main" id="{4C92DCE4-C471-D04B-B7E6-815E32865450}"/>
              </a:ext>
            </a:extLst>
          </p:cNvPr>
          <p:cNvSpPr txBox="1"/>
          <p:nvPr/>
        </p:nvSpPr>
        <p:spPr>
          <a:xfrm>
            <a:off x="5354966" y="1212680"/>
            <a:ext cx="772327" cy="369332"/>
          </a:xfrm>
          <a:prstGeom prst="rect">
            <a:avLst/>
          </a:prstGeom>
          <a:noFill/>
        </p:spPr>
        <p:txBody>
          <a:bodyPr wrap="none" rtlCol="0">
            <a:spAutoFit/>
          </a:bodyPr>
          <a:lstStyle/>
          <a:p>
            <a:r>
              <a:rPr lang="es-CL" b="1" dirty="0">
                <a:solidFill>
                  <a:srgbClr val="92D050"/>
                </a:solidFill>
              </a:rPr>
              <a:t>STACK</a:t>
            </a:r>
          </a:p>
        </p:txBody>
      </p:sp>
      <p:sp>
        <p:nvSpPr>
          <p:cNvPr id="17" name="CuadroTexto 16">
            <a:extLst>
              <a:ext uri="{FF2B5EF4-FFF2-40B4-BE49-F238E27FC236}">
                <a16:creationId xmlns:a16="http://schemas.microsoft.com/office/drawing/2014/main" id="{5BDEA72E-C20F-F04F-B18D-31E224F3A8FC}"/>
              </a:ext>
            </a:extLst>
          </p:cNvPr>
          <p:cNvSpPr txBox="1"/>
          <p:nvPr/>
        </p:nvSpPr>
        <p:spPr>
          <a:xfrm>
            <a:off x="8073485" y="1697973"/>
            <a:ext cx="702821" cy="369332"/>
          </a:xfrm>
          <a:prstGeom prst="rect">
            <a:avLst/>
          </a:prstGeom>
          <a:noFill/>
        </p:spPr>
        <p:txBody>
          <a:bodyPr wrap="none" rtlCol="0">
            <a:spAutoFit/>
          </a:bodyPr>
          <a:lstStyle/>
          <a:p>
            <a:r>
              <a:rPr lang="es-CL" b="1" dirty="0">
                <a:solidFill>
                  <a:srgbClr val="92D050"/>
                </a:solidFill>
              </a:rPr>
              <a:t>HEAP</a:t>
            </a:r>
          </a:p>
        </p:txBody>
      </p:sp>
      <p:sp>
        <p:nvSpPr>
          <p:cNvPr id="18" name="CuadroTexto 17">
            <a:extLst>
              <a:ext uri="{FF2B5EF4-FFF2-40B4-BE49-F238E27FC236}">
                <a16:creationId xmlns:a16="http://schemas.microsoft.com/office/drawing/2014/main" id="{1417F0D8-F0FA-0A47-9D7C-1E946A7BA58B}"/>
              </a:ext>
            </a:extLst>
          </p:cNvPr>
          <p:cNvSpPr txBox="1"/>
          <p:nvPr/>
        </p:nvSpPr>
        <p:spPr>
          <a:xfrm>
            <a:off x="10330224" y="1254960"/>
            <a:ext cx="1186543" cy="369332"/>
          </a:xfrm>
          <a:prstGeom prst="rect">
            <a:avLst/>
          </a:prstGeom>
          <a:noFill/>
        </p:spPr>
        <p:txBody>
          <a:bodyPr wrap="none" rtlCol="0">
            <a:spAutoFit/>
          </a:bodyPr>
          <a:lstStyle/>
          <a:p>
            <a:r>
              <a:rPr lang="es-CL" b="1" dirty="0">
                <a:solidFill>
                  <a:srgbClr val="92D050"/>
                </a:solidFill>
              </a:rPr>
              <a:t>MEMORIA</a:t>
            </a:r>
          </a:p>
        </p:txBody>
      </p:sp>
      <p:graphicFrame>
        <p:nvGraphicFramePr>
          <p:cNvPr id="19" name="Tabla 18">
            <a:extLst>
              <a:ext uri="{FF2B5EF4-FFF2-40B4-BE49-F238E27FC236}">
                <a16:creationId xmlns:a16="http://schemas.microsoft.com/office/drawing/2014/main" id="{77638EEB-57F0-B54A-ADDD-A3A744101B58}"/>
              </a:ext>
            </a:extLst>
          </p:cNvPr>
          <p:cNvGraphicFramePr>
            <a:graphicFrameLocks noGrp="1"/>
          </p:cNvGraphicFramePr>
          <p:nvPr>
            <p:extLst>
              <p:ext uri="{D42A27DB-BD31-4B8C-83A1-F6EECF244321}">
                <p14:modId xmlns:p14="http://schemas.microsoft.com/office/powerpoint/2010/main" val="2591412475"/>
              </p:ext>
            </p:extLst>
          </p:nvPr>
        </p:nvGraphicFramePr>
        <p:xfrm>
          <a:off x="4983560" y="6010756"/>
          <a:ext cx="1515140" cy="640080"/>
        </p:xfrm>
        <a:graphic>
          <a:graphicData uri="http://schemas.openxmlformats.org/drawingml/2006/table">
            <a:tbl>
              <a:tblPr firstRow="1" bandRow="1">
                <a:tableStyleId>{16D9F66E-5EB9-4882-86FB-DCBF35E3C3E4}</a:tableStyleId>
              </a:tblPr>
              <a:tblGrid>
                <a:gridCol w="1515140">
                  <a:extLst>
                    <a:ext uri="{9D8B030D-6E8A-4147-A177-3AD203B41FA5}">
                      <a16:colId xmlns:a16="http://schemas.microsoft.com/office/drawing/2014/main" val="2263800642"/>
                    </a:ext>
                  </a:extLst>
                </a:gridCol>
              </a:tblGrid>
              <a:tr h="617904">
                <a:tc>
                  <a:txBody>
                    <a:bodyPr/>
                    <a:lstStyle/>
                    <a:p>
                      <a:pPr algn="ctr"/>
                      <a:r>
                        <a:rPr lang="es-CL" b="0" dirty="0"/>
                        <a:t>.BSS/Static</a:t>
                      </a:r>
                    </a:p>
                    <a:p>
                      <a:pPr algn="ctr"/>
                      <a:r>
                        <a:rPr lang="es-CL" b="0" dirty="0"/>
                        <a:t>Variables</a:t>
                      </a:r>
                    </a:p>
                  </a:txBody>
                  <a:tcPr anchor="ctr">
                    <a:solidFill>
                      <a:schemeClr val="accent6">
                        <a:lumMod val="40000"/>
                        <a:lumOff val="60000"/>
                      </a:schemeClr>
                    </a:solidFill>
                  </a:tcPr>
                </a:tc>
                <a:extLst>
                  <a:ext uri="{0D108BD9-81ED-4DB2-BD59-A6C34878D82A}">
                    <a16:rowId xmlns:a16="http://schemas.microsoft.com/office/drawing/2014/main" val="2487633006"/>
                  </a:ext>
                </a:extLst>
              </a:tr>
            </a:tbl>
          </a:graphicData>
        </a:graphic>
      </p:graphicFrame>
      <p:sp>
        <p:nvSpPr>
          <p:cNvPr id="20" name="CuadroTexto 19">
            <a:extLst>
              <a:ext uri="{FF2B5EF4-FFF2-40B4-BE49-F238E27FC236}">
                <a16:creationId xmlns:a16="http://schemas.microsoft.com/office/drawing/2014/main" id="{5EE9C7F4-BDDC-DA47-B09F-153C3380126D}"/>
              </a:ext>
            </a:extLst>
          </p:cNvPr>
          <p:cNvSpPr txBox="1"/>
          <p:nvPr/>
        </p:nvSpPr>
        <p:spPr>
          <a:xfrm>
            <a:off x="5268018" y="5641424"/>
            <a:ext cx="946221" cy="369332"/>
          </a:xfrm>
          <a:prstGeom prst="rect">
            <a:avLst/>
          </a:prstGeom>
          <a:noFill/>
        </p:spPr>
        <p:txBody>
          <a:bodyPr wrap="none" rtlCol="0">
            <a:spAutoFit/>
          </a:bodyPr>
          <a:lstStyle/>
          <a:p>
            <a:r>
              <a:rPr lang="es-CL" b="1" dirty="0">
                <a:solidFill>
                  <a:srgbClr val="92D050"/>
                </a:solidFill>
              </a:rPr>
              <a:t>GLOBAL</a:t>
            </a:r>
          </a:p>
        </p:txBody>
      </p:sp>
      <p:cxnSp>
        <p:nvCxnSpPr>
          <p:cNvPr id="22" name="Conector angular 21">
            <a:extLst>
              <a:ext uri="{FF2B5EF4-FFF2-40B4-BE49-F238E27FC236}">
                <a16:creationId xmlns:a16="http://schemas.microsoft.com/office/drawing/2014/main" id="{368457CF-8DF0-754D-B8BF-A387CC9960B9}"/>
              </a:ext>
            </a:extLst>
          </p:cNvPr>
          <p:cNvCxnSpPr>
            <a:cxnSpLocks/>
          </p:cNvCxnSpPr>
          <p:nvPr/>
        </p:nvCxnSpPr>
        <p:spPr>
          <a:xfrm flipV="1">
            <a:off x="6498702" y="3905856"/>
            <a:ext cx="1148516" cy="1014418"/>
          </a:xfrm>
          <a:prstGeom prst="bentConnector3">
            <a:avLst>
              <a:gd name="adj1" fmla="val 50000"/>
            </a:avLst>
          </a:prstGeom>
          <a:ln>
            <a:tailEnd type="triangle"/>
          </a:ln>
          <a:effectLst>
            <a:glow rad="101600">
              <a:schemeClr val="accent2">
                <a:satMod val="175000"/>
                <a:alpha val="40000"/>
              </a:schemeClr>
            </a:glow>
          </a:effectLst>
        </p:spPr>
        <p:style>
          <a:lnRef idx="3">
            <a:schemeClr val="accent2"/>
          </a:lnRef>
          <a:fillRef idx="0">
            <a:schemeClr val="accent2"/>
          </a:fillRef>
          <a:effectRef idx="2">
            <a:schemeClr val="accent2"/>
          </a:effectRef>
          <a:fontRef idx="minor">
            <a:schemeClr val="tx1"/>
          </a:fontRef>
        </p:style>
      </p:cxnSp>
      <p:sp>
        <p:nvSpPr>
          <p:cNvPr id="25" name="CuadroTexto 24">
            <a:extLst>
              <a:ext uri="{FF2B5EF4-FFF2-40B4-BE49-F238E27FC236}">
                <a16:creationId xmlns:a16="http://schemas.microsoft.com/office/drawing/2014/main" id="{61824EC7-5D03-C441-8D55-FF6E3085877F}"/>
              </a:ext>
            </a:extLst>
          </p:cNvPr>
          <p:cNvSpPr txBox="1"/>
          <p:nvPr/>
        </p:nvSpPr>
        <p:spPr>
          <a:xfrm>
            <a:off x="9144000" y="5080571"/>
            <a:ext cx="535724" cy="369332"/>
          </a:xfrm>
          <a:prstGeom prst="rect">
            <a:avLst/>
          </a:prstGeom>
          <a:noFill/>
        </p:spPr>
        <p:txBody>
          <a:bodyPr wrap="none" rtlCol="0">
            <a:spAutoFit/>
          </a:bodyPr>
          <a:lstStyle/>
          <a:p>
            <a:r>
              <a:rPr lang="es-CL" dirty="0">
                <a:solidFill>
                  <a:srgbClr val="DF3626"/>
                </a:solidFill>
              </a:rPr>
              <a:t>100</a:t>
            </a:r>
          </a:p>
        </p:txBody>
      </p:sp>
      <p:sp>
        <p:nvSpPr>
          <p:cNvPr id="26" name="CuadroTexto 25">
            <a:extLst>
              <a:ext uri="{FF2B5EF4-FFF2-40B4-BE49-F238E27FC236}">
                <a16:creationId xmlns:a16="http://schemas.microsoft.com/office/drawing/2014/main" id="{070134FE-3710-8447-B33E-0F09A0F36426}"/>
              </a:ext>
            </a:extLst>
          </p:cNvPr>
          <p:cNvSpPr txBox="1"/>
          <p:nvPr/>
        </p:nvSpPr>
        <p:spPr>
          <a:xfrm>
            <a:off x="9142919" y="4413065"/>
            <a:ext cx="535724" cy="369332"/>
          </a:xfrm>
          <a:prstGeom prst="rect">
            <a:avLst/>
          </a:prstGeom>
          <a:noFill/>
        </p:spPr>
        <p:txBody>
          <a:bodyPr wrap="none" rtlCol="0">
            <a:spAutoFit/>
          </a:bodyPr>
          <a:lstStyle/>
          <a:p>
            <a:r>
              <a:rPr lang="es-CL" dirty="0">
                <a:solidFill>
                  <a:srgbClr val="DF3626"/>
                </a:solidFill>
              </a:rPr>
              <a:t>400</a:t>
            </a:r>
          </a:p>
        </p:txBody>
      </p:sp>
      <p:sp>
        <p:nvSpPr>
          <p:cNvPr id="41" name="CuadroTexto 40">
            <a:extLst>
              <a:ext uri="{FF2B5EF4-FFF2-40B4-BE49-F238E27FC236}">
                <a16:creationId xmlns:a16="http://schemas.microsoft.com/office/drawing/2014/main" id="{18B745CA-3C29-9349-B3E3-47A442C41848}"/>
              </a:ext>
            </a:extLst>
          </p:cNvPr>
          <p:cNvSpPr txBox="1"/>
          <p:nvPr/>
        </p:nvSpPr>
        <p:spPr>
          <a:xfrm>
            <a:off x="9142919" y="2149466"/>
            <a:ext cx="535724" cy="369332"/>
          </a:xfrm>
          <a:prstGeom prst="rect">
            <a:avLst/>
          </a:prstGeom>
          <a:noFill/>
        </p:spPr>
        <p:txBody>
          <a:bodyPr wrap="none" rtlCol="0">
            <a:spAutoFit/>
          </a:bodyPr>
          <a:lstStyle/>
          <a:p>
            <a:r>
              <a:rPr lang="es-CL" dirty="0">
                <a:solidFill>
                  <a:srgbClr val="DF3626"/>
                </a:solidFill>
              </a:rPr>
              <a:t>800</a:t>
            </a:r>
          </a:p>
        </p:txBody>
      </p:sp>
      <p:cxnSp>
        <p:nvCxnSpPr>
          <p:cNvPr id="72" name="Conector angular 71">
            <a:extLst>
              <a:ext uri="{FF2B5EF4-FFF2-40B4-BE49-F238E27FC236}">
                <a16:creationId xmlns:a16="http://schemas.microsoft.com/office/drawing/2014/main" id="{839DEB9D-D24D-2D41-BD2C-CA9584EE041E}"/>
              </a:ext>
            </a:extLst>
          </p:cNvPr>
          <p:cNvCxnSpPr/>
          <p:nvPr/>
        </p:nvCxnSpPr>
        <p:spPr>
          <a:xfrm>
            <a:off x="1933903" y="3142593"/>
            <a:ext cx="3049657" cy="2123090"/>
          </a:xfrm>
          <a:prstGeom prst="bentConnector3">
            <a:avLst>
              <a:gd name="adj1" fmla="val 74814"/>
            </a:avLst>
          </a:prstGeom>
          <a:ln>
            <a:tailEnd type="triangle"/>
          </a:ln>
          <a:effectLst>
            <a:glow rad="63500">
              <a:schemeClr val="accent6">
                <a:satMod val="175000"/>
                <a:alpha val="40000"/>
              </a:schemeClr>
            </a:glow>
          </a:effectLst>
        </p:spPr>
        <p:style>
          <a:lnRef idx="3">
            <a:schemeClr val="accent6"/>
          </a:lnRef>
          <a:fillRef idx="0">
            <a:schemeClr val="accent6"/>
          </a:fillRef>
          <a:effectRef idx="2">
            <a:schemeClr val="accent6"/>
          </a:effectRef>
          <a:fontRef idx="minor">
            <a:schemeClr val="tx1"/>
          </a:fontRef>
        </p:style>
      </p:cxnSp>
      <p:cxnSp>
        <p:nvCxnSpPr>
          <p:cNvPr id="74" name="Conector angular 73">
            <a:extLst>
              <a:ext uri="{FF2B5EF4-FFF2-40B4-BE49-F238E27FC236}">
                <a16:creationId xmlns:a16="http://schemas.microsoft.com/office/drawing/2014/main" id="{9DD20F45-67E9-9844-8AA0-2F78BFA86E98}"/>
              </a:ext>
            </a:extLst>
          </p:cNvPr>
          <p:cNvCxnSpPr>
            <a:cxnSpLocks/>
          </p:cNvCxnSpPr>
          <p:nvPr/>
        </p:nvCxnSpPr>
        <p:spPr>
          <a:xfrm>
            <a:off x="1436645" y="3351520"/>
            <a:ext cx="3526807" cy="1530285"/>
          </a:xfrm>
          <a:prstGeom prst="bentConnector3">
            <a:avLst>
              <a:gd name="adj1" fmla="val 84868"/>
            </a:avLst>
          </a:prstGeom>
          <a:ln>
            <a:tailEnd type="triangle"/>
          </a:ln>
          <a:effectLst>
            <a:glow rad="101600">
              <a:schemeClr val="accent5">
                <a:satMod val="175000"/>
                <a:alpha val="40000"/>
              </a:schemeClr>
            </a:glow>
          </a:effectLst>
        </p:spPr>
        <p:style>
          <a:lnRef idx="3">
            <a:schemeClr val="accent5"/>
          </a:lnRef>
          <a:fillRef idx="0">
            <a:schemeClr val="accent5"/>
          </a:fillRef>
          <a:effectRef idx="2">
            <a:schemeClr val="accent5"/>
          </a:effectRef>
          <a:fontRef idx="minor">
            <a:schemeClr val="tx1"/>
          </a:fontRef>
        </p:style>
      </p:cxnSp>
      <p:graphicFrame>
        <p:nvGraphicFramePr>
          <p:cNvPr id="78" name="Tabla 77">
            <a:extLst>
              <a:ext uri="{FF2B5EF4-FFF2-40B4-BE49-F238E27FC236}">
                <a16:creationId xmlns:a16="http://schemas.microsoft.com/office/drawing/2014/main" id="{D5D54233-B127-AB4B-810C-232D62418155}"/>
              </a:ext>
            </a:extLst>
          </p:cNvPr>
          <p:cNvGraphicFramePr>
            <a:graphicFrameLocks noGrp="1"/>
          </p:cNvGraphicFramePr>
          <p:nvPr>
            <p:extLst>
              <p:ext uri="{D42A27DB-BD31-4B8C-83A1-F6EECF244321}">
                <p14:modId xmlns:p14="http://schemas.microsoft.com/office/powerpoint/2010/main" val="1287111569"/>
              </p:ext>
            </p:extLst>
          </p:nvPr>
        </p:nvGraphicFramePr>
        <p:xfrm>
          <a:off x="10096383" y="1624292"/>
          <a:ext cx="1654226" cy="493014"/>
        </p:xfrm>
        <a:graphic>
          <a:graphicData uri="http://schemas.openxmlformats.org/drawingml/2006/table">
            <a:tbl>
              <a:tblPr firstRow="1" bandRow="1">
                <a:tableStyleId>{8A107856-5554-42FB-B03E-39F5DBC370BA}</a:tableStyleId>
              </a:tblPr>
              <a:tblGrid>
                <a:gridCol w="1654226">
                  <a:extLst>
                    <a:ext uri="{9D8B030D-6E8A-4147-A177-3AD203B41FA5}">
                      <a16:colId xmlns:a16="http://schemas.microsoft.com/office/drawing/2014/main" val="919757169"/>
                    </a:ext>
                  </a:extLst>
                </a:gridCol>
              </a:tblGrid>
              <a:tr h="493014">
                <a:tc>
                  <a:txBody>
                    <a:bodyPr/>
                    <a:lstStyle/>
                    <a:p>
                      <a:pPr algn="ctr"/>
                      <a:r>
                        <a:rPr lang="es-CL" b="0" dirty="0"/>
                        <a:t>Free</a:t>
                      </a:r>
                    </a:p>
                  </a:txBody>
                  <a:tcPr anchor="ctr"/>
                </a:tc>
                <a:extLst>
                  <a:ext uri="{0D108BD9-81ED-4DB2-BD59-A6C34878D82A}">
                    <a16:rowId xmlns:a16="http://schemas.microsoft.com/office/drawing/2014/main" val="3476903274"/>
                  </a:ext>
                </a:extLst>
              </a:tr>
            </a:tbl>
          </a:graphicData>
        </a:graphic>
      </p:graphicFrame>
      <p:pic>
        <p:nvPicPr>
          <p:cNvPr id="21" name="Imagen 20">
            <a:extLst>
              <a:ext uri="{FF2B5EF4-FFF2-40B4-BE49-F238E27FC236}">
                <a16:creationId xmlns:a16="http://schemas.microsoft.com/office/drawing/2014/main" id="{09912401-7835-6548-991B-5D18A1E72A36}"/>
              </a:ext>
            </a:extLst>
          </p:cNvPr>
          <p:cNvPicPr>
            <a:picLocks noChangeAspect="1"/>
          </p:cNvPicPr>
          <p:nvPr/>
        </p:nvPicPr>
        <p:blipFill>
          <a:blip r:embed="rId4"/>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65715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7" presetClass="entr" presetSubtype="10"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strVal val="#ppt_h"/>
                                          </p:val>
                                        </p:tav>
                                        <p:tav tm="100000">
                                          <p:val>
                                            <p:strVal val="#ppt_h"/>
                                          </p:val>
                                        </p:tav>
                                      </p:tavLst>
                                    </p:anim>
                                  </p:childTnLst>
                                </p:cTn>
                              </p:par>
                              <p:par>
                                <p:cTn id="14" presetID="17" presetClass="entr" presetSubtype="1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p:cTn id="16" dur="500" fill="hold"/>
                                        <p:tgtEl>
                                          <p:spTgt spid="12"/>
                                        </p:tgtEl>
                                        <p:attrNameLst>
                                          <p:attrName>ppt_w</p:attrName>
                                        </p:attrNameLst>
                                      </p:cBhvr>
                                      <p:tavLst>
                                        <p:tav tm="0">
                                          <p:val>
                                            <p:fltVal val="0"/>
                                          </p:val>
                                        </p:tav>
                                        <p:tav tm="100000">
                                          <p:val>
                                            <p:strVal val="#ppt_w"/>
                                          </p:val>
                                        </p:tav>
                                      </p:tavLst>
                                    </p:anim>
                                    <p:anim calcmode="lin" valueType="num">
                                      <p:cBhvr>
                                        <p:cTn id="17" dur="500" fill="hold"/>
                                        <p:tgtEl>
                                          <p:spTgt spid="12"/>
                                        </p:tgtEl>
                                        <p:attrNameLst>
                                          <p:attrName>ppt_h</p:attrName>
                                        </p:attrNameLst>
                                      </p:cBhvr>
                                      <p:tavLst>
                                        <p:tav tm="0">
                                          <p:val>
                                            <p:strVal val="#ppt_h"/>
                                          </p:val>
                                        </p:tav>
                                        <p:tav tm="100000">
                                          <p:val>
                                            <p:strVal val="#ppt_h"/>
                                          </p:val>
                                        </p:tav>
                                      </p:tavLst>
                                    </p:anim>
                                  </p:childTnLst>
                                </p:cTn>
                              </p:par>
                              <p:par>
                                <p:cTn id="18" presetID="17" presetClass="entr" presetSubtype="1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p:cTn id="20" dur="500" fill="hold"/>
                                        <p:tgtEl>
                                          <p:spTgt spid="20"/>
                                        </p:tgtEl>
                                        <p:attrNameLst>
                                          <p:attrName>ppt_w</p:attrName>
                                        </p:attrNameLst>
                                      </p:cBhvr>
                                      <p:tavLst>
                                        <p:tav tm="0">
                                          <p:val>
                                            <p:fltVal val="0"/>
                                          </p:val>
                                        </p:tav>
                                        <p:tav tm="100000">
                                          <p:val>
                                            <p:strVal val="#ppt_w"/>
                                          </p:val>
                                        </p:tav>
                                      </p:tavLst>
                                    </p:anim>
                                    <p:anim calcmode="lin" valueType="num">
                                      <p:cBhvr>
                                        <p:cTn id="21" dur="500" fill="hold"/>
                                        <p:tgtEl>
                                          <p:spTgt spid="20"/>
                                        </p:tgtEl>
                                        <p:attrNameLst>
                                          <p:attrName>ppt_h</p:attrName>
                                        </p:attrNameLst>
                                      </p:cBhvr>
                                      <p:tavLst>
                                        <p:tav tm="0">
                                          <p:val>
                                            <p:strVal val="#ppt_h"/>
                                          </p:val>
                                        </p:tav>
                                        <p:tav tm="100000">
                                          <p:val>
                                            <p:strVal val="#ppt_h"/>
                                          </p:val>
                                        </p:tav>
                                      </p:tavLst>
                                    </p:anim>
                                  </p:childTnLst>
                                </p:cTn>
                              </p:par>
                              <p:par>
                                <p:cTn id="22" presetID="17" presetClass="entr" presetSubtype="1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p:cTn id="24" dur="500" fill="hold"/>
                                        <p:tgtEl>
                                          <p:spTgt spid="19"/>
                                        </p:tgtEl>
                                        <p:attrNameLst>
                                          <p:attrName>ppt_w</p:attrName>
                                        </p:attrNameLst>
                                      </p:cBhvr>
                                      <p:tavLst>
                                        <p:tav tm="0">
                                          <p:val>
                                            <p:fltVal val="0"/>
                                          </p:val>
                                        </p:tav>
                                        <p:tav tm="100000">
                                          <p:val>
                                            <p:strVal val="#ppt_w"/>
                                          </p:val>
                                        </p:tav>
                                      </p:tavLst>
                                    </p:anim>
                                    <p:anim calcmode="lin" valueType="num">
                                      <p:cBhvr>
                                        <p:cTn id="25" dur="5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17" presetClass="entr" presetSubtype="10" fill="hold" nodeType="clickEffect">
                                  <p:stCondLst>
                                    <p:cond delay="0"/>
                                  </p:stCondLst>
                                  <p:childTnLst>
                                    <p:set>
                                      <p:cBhvr>
                                        <p:cTn id="29" dur="1" fill="hold">
                                          <p:stCondLst>
                                            <p:cond delay="0"/>
                                          </p:stCondLst>
                                        </p:cTn>
                                        <p:tgtEl>
                                          <p:spTgt spid="72"/>
                                        </p:tgtEl>
                                        <p:attrNameLst>
                                          <p:attrName>style.visibility</p:attrName>
                                        </p:attrNameLst>
                                      </p:cBhvr>
                                      <p:to>
                                        <p:strVal val="visible"/>
                                      </p:to>
                                    </p:set>
                                    <p:anim calcmode="lin" valueType="num">
                                      <p:cBhvr>
                                        <p:cTn id="30" dur="500" fill="hold"/>
                                        <p:tgtEl>
                                          <p:spTgt spid="72"/>
                                        </p:tgtEl>
                                        <p:attrNameLst>
                                          <p:attrName>ppt_w</p:attrName>
                                        </p:attrNameLst>
                                      </p:cBhvr>
                                      <p:tavLst>
                                        <p:tav tm="0">
                                          <p:val>
                                            <p:fltVal val="0"/>
                                          </p:val>
                                        </p:tav>
                                        <p:tav tm="100000">
                                          <p:val>
                                            <p:strVal val="#ppt_w"/>
                                          </p:val>
                                        </p:tav>
                                      </p:tavLst>
                                    </p:anim>
                                    <p:anim calcmode="lin" valueType="num">
                                      <p:cBhvr>
                                        <p:cTn id="31" dur="500" fill="hold"/>
                                        <p:tgtEl>
                                          <p:spTgt spid="72"/>
                                        </p:tgtEl>
                                        <p:attrNameLst>
                                          <p:attrName>ppt_h</p:attrName>
                                        </p:attrNameLst>
                                      </p:cBhvr>
                                      <p:tavLst>
                                        <p:tav tm="0">
                                          <p:val>
                                            <p:strVal val="#ppt_h"/>
                                          </p:val>
                                        </p:tav>
                                        <p:tav tm="100000">
                                          <p:val>
                                            <p:strVal val="#ppt_h"/>
                                          </p:val>
                                        </p:tav>
                                      </p:tavLst>
                                    </p:anim>
                                  </p:childTnLst>
                                </p:cTn>
                              </p:par>
                            </p:childTnLst>
                          </p:cTn>
                        </p:par>
                        <p:par>
                          <p:cTn id="32" fill="hold">
                            <p:stCondLst>
                              <p:cond delay="500"/>
                            </p:stCondLst>
                            <p:childTnLst>
                              <p:par>
                                <p:cTn id="33" presetID="17" presetClass="entr" presetSubtype="10" fill="hold" nodeType="afterEffect">
                                  <p:stCondLst>
                                    <p:cond delay="0"/>
                                  </p:stCondLst>
                                  <p:childTnLst>
                                    <p:set>
                                      <p:cBhvr>
                                        <p:cTn id="34" dur="1" fill="hold">
                                          <p:stCondLst>
                                            <p:cond delay="0"/>
                                          </p:stCondLst>
                                        </p:cTn>
                                        <p:tgtEl>
                                          <p:spTgt spid="74"/>
                                        </p:tgtEl>
                                        <p:attrNameLst>
                                          <p:attrName>style.visibility</p:attrName>
                                        </p:attrNameLst>
                                      </p:cBhvr>
                                      <p:to>
                                        <p:strVal val="visible"/>
                                      </p:to>
                                    </p:set>
                                    <p:anim calcmode="lin" valueType="num">
                                      <p:cBhvr>
                                        <p:cTn id="35" dur="500" fill="hold"/>
                                        <p:tgtEl>
                                          <p:spTgt spid="74"/>
                                        </p:tgtEl>
                                        <p:attrNameLst>
                                          <p:attrName>ppt_w</p:attrName>
                                        </p:attrNameLst>
                                      </p:cBhvr>
                                      <p:tavLst>
                                        <p:tav tm="0">
                                          <p:val>
                                            <p:fltVal val="0"/>
                                          </p:val>
                                        </p:tav>
                                        <p:tav tm="100000">
                                          <p:val>
                                            <p:strVal val="#ppt_w"/>
                                          </p:val>
                                        </p:tav>
                                      </p:tavLst>
                                    </p:anim>
                                    <p:anim calcmode="lin" valueType="num">
                                      <p:cBhvr>
                                        <p:cTn id="36" dur="500" fill="hold"/>
                                        <p:tgtEl>
                                          <p:spTgt spid="74"/>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7" presetClass="entr" presetSubtype="1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p:cTn id="41" dur="500" fill="hold"/>
                                        <p:tgtEl>
                                          <p:spTgt spid="22"/>
                                        </p:tgtEl>
                                        <p:attrNameLst>
                                          <p:attrName>ppt_w</p:attrName>
                                        </p:attrNameLst>
                                      </p:cBhvr>
                                      <p:tavLst>
                                        <p:tav tm="0">
                                          <p:val>
                                            <p:fltVal val="0"/>
                                          </p:val>
                                        </p:tav>
                                        <p:tav tm="100000">
                                          <p:val>
                                            <p:strVal val="#ppt_w"/>
                                          </p:val>
                                        </p:tav>
                                      </p:tavLst>
                                    </p:anim>
                                    <p:anim calcmode="lin" valueType="num">
                                      <p:cBhvr>
                                        <p:cTn id="42" dur="500" fill="hold"/>
                                        <p:tgtEl>
                                          <p:spTgt spid="22"/>
                                        </p:tgtEl>
                                        <p:attrNameLst>
                                          <p:attrName>ppt_h</p:attrName>
                                        </p:attrNameLst>
                                      </p:cBhvr>
                                      <p:tavLst>
                                        <p:tav tm="0">
                                          <p:val>
                                            <p:strVal val="#ppt_h"/>
                                          </p:val>
                                        </p:tav>
                                        <p:tav tm="100000">
                                          <p:val>
                                            <p:strVal val="#ppt_h"/>
                                          </p:val>
                                        </p:tav>
                                      </p:tavLst>
                                    </p:anim>
                                  </p:childTnLst>
                                </p:cTn>
                              </p:par>
                              <p:par>
                                <p:cTn id="43" presetID="17" presetClass="entr" presetSubtype="1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p:cTn id="45" dur="500" fill="hold"/>
                                        <p:tgtEl>
                                          <p:spTgt spid="13"/>
                                        </p:tgtEl>
                                        <p:attrNameLst>
                                          <p:attrName>ppt_w</p:attrName>
                                        </p:attrNameLst>
                                      </p:cBhvr>
                                      <p:tavLst>
                                        <p:tav tm="0">
                                          <p:val>
                                            <p:fltVal val="0"/>
                                          </p:val>
                                        </p:tav>
                                        <p:tav tm="100000">
                                          <p:val>
                                            <p:strVal val="#ppt_w"/>
                                          </p:val>
                                        </p:tav>
                                      </p:tavLst>
                                    </p:anim>
                                    <p:anim calcmode="lin" valueType="num">
                                      <p:cBhvr>
                                        <p:cTn id="46" dur="500" fill="hold"/>
                                        <p:tgtEl>
                                          <p:spTgt spid="13"/>
                                        </p:tgtEl>
                                        <p:attrNameLst>
                                          <p:attrName>ppt_h</p:attrName>
                                        </p:attrNameLst>
                                      </p:cBhvr>
                                      <p:tavLst>
                                        <p:tav tm="0">
                                          <p:val>
                                            <p:strVal val="#ppt_h"/>
                                          </p:val>
                                        </p:tav>
                                        <p:tav tm="100000">
                                          <p:val>
                                            <p:strVal val="#ppt_h"/>
                                          </p:val>
                                        </p:tav>
                                      </p:tavLst>
                                    </p:anim>
                                  </p:childTnLst>
                                </p:cTn>
                              </p:par>
                              <p:par>
                                <p:cTn id="47" presetID="17" presetClass="entr" presetSubtype="1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strVal val="#ppt_h"/>
                                          </p:val>
                                        </p:tav>
                                        <p:tav tm="100000">
                                          <p:val>
                                            <p:strVal val="#ppt_h"/>
                                          </p:val>
                                        </p:tav>
                                      </p:tavLst>
                                    </p:anim>
                                  </p:childTnLst>
                                </p:cTn>
                              </p:par>
                              <p:par>
                                <p:cTn id="51" presetID="17" presetClass="entr" presetSubtype="1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anim calcmode="lin" valueType="num">
                                      <p:cBhvr>
                                        <p:cTn id="53" dur="500" fill="hold"/>
                                        <p:tgtEl>
                                          <p:spTgt spid="41"/>
                                        </p:tgtEl>
                                        <p:attrNameLst>
                                          <p:attrName>ppt_w</p:attrName>
                                        </p:attrNameLst>
                                      </p:cBhvr>
                                      <p:tavLst>
                                        <p:tav tm="0">
                                          <p:val>
                                            <p:fltVal val="0"/>
                                          </p:val>
                                        </p:tav>
                                        <p:tav tm="100000">
                                          <p:val>
                                            <p:strVal val="#ppt_w"/>
                                          </p:val>
                                        </p:tav>
                                      </p:tavLst>
                                    </p:anim>
                                    <p:anim calcmode="lin" valueType="num">
                                      <p:cBhvr>
                                        <p:cTn id="54" dur="500" fill="hold"/>
                                        <p:tgtEl>
                                          <p:spTgt spid="41"/>
                                        </p:tgtEl>
                                        <p:attrNameLst>
                                          <p:attrName>ppt_h</p:attrName>
                                        </p:attrNameLst>
                                      </p:cBhvr>
                                      <p:tavLst>
                                        <p:tav tm="0">
                                          <p:val>
                                            <p:strVal val="#ppt_h"/>
                                          </p:val>
                                        </p:tav>
                                        <p:tav tm="100000">
                                          <p:val>
                                            <p:strVal val="#ppt_h"/>
                                          </p:val>
                                        </p:tav>
                                      </p:tavLst>
                                    </p:anim>
                                  </p:childTnLst>
                                </p:cTn>
                              </p:par>
                              <p:par>
                                <p:cTn id="55" presetID="17" presetClass="entr" presetSubtype="1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anim calcmode="lin" valueType="num">
                                      <p:cBhvr>
                                        <p:cTn id="57" dur="500" fill="hold"/>
                                        <p:tgtEl>
                                          <p:spTgt spid="26"/>
                                        </p:tgtEl>
                                        <p:attrNameLst>
                                          <p:attrName>ppt_w</p:attrName>
                                        </p:attrNameLst>
                                      </p:cBhvr>
                                      <p:tavLst>
                                        <p:tav tm="0">
                                          <p:val>
                                            <p:fltVal val="0"/>
                                          </p:val>
                                        </p:tav>
                                        <p:tav tm="100000">
                                          <p:val>
                                            <p:strVal val="#ppt_w"/>
                                          </p:val>
                                        </p:tav>
                                      </p:tavLst>
                                    </p:anim>
                                    <p:anim calcmode="lin" valueType="num">
                                      <p:cBhvr>
                                        <p:cTn id="58" dur="500" fill="hold"/>
                                        <p:tgtEl>
                                          <p:spTgt spid="26"/>
                                        </p:tgtEl>
                                        <p:attrNameLst>
                                          <p:attrName>ppt_h</p:attrName>
                                        </p:attrNameLst>
                                      </p:cBhvr>
                                      <p:tavLst>
                                        <p:tav tm="0">
                                          <p:val>
                                            <p:strVal val="#ppt_h"/>
                                          </p:val>
                                        </p:tav>
                                        <p:tav tm="100000">
                                          <p:val>
                                            <p:strVal val="#ppt_h"/>
                                          </p:val>
                                        </p:tav>
                                      </p:tavLst>
                                    </p:anim>
                                  </p:childTnLst>
                                </p:cTn>
                              </p:par>
                              <p:par>
                                <p:cTn id="59" presetID="17" presetClass="entr" presetSubtype="1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 calcmode="lin" valueType="num">
                                      <p:cBhvr>
                                        <p:cTn id="61" dur="500" fill="hold"/>
                                        <p:tgtEl>
                                          <p:spTgt spid="25"/>
                                        </p:tgtEl>
                                        <p:attrNameLst>
                                          <p:attrName>ppt_w</p:attrName>
                                        </p:attrNameLst>
                                      </p:cBhvr>
                                      <p:tavLst>
                                        <p:tav tm="0">
                                          <p:val>
                                            <p:fltVal val="0"/>
                                          </p:val>
                                        </p:tav>
                                        <p:tav tm="100000">
                                          <p:val>
                                            <p:strVal val="#ppt_w"/>
                                          </p:val>
                                        </p:tav>
                                      </p:tavLst>
                                    </p:anim>
                                    <p:anim calcmode="lin" valueType="num">
                                      <p:cBhvr>
                                        <p:cTn id="62" dur="500" fill="hold"/>
                                        <p:tgtEl>
                                          <p:spTgt spid="25"/>
                                        </p:tgtEl>
                                        <p:attrNameLst>
                                          <p:attrName>ppt_h</p:attrName>
                                        </p:attrNameLst>
                                      </p:cBhvr>
                                      <p:tavLst>
                                        <p:tav tm="0">
                                          <p:val>
                                            <p:strVal val="#ppt_h"/>
                                          </p:val>
                                        </p:tav>
                                        <p:tav tm="100000">
                                          <p:val>
                                            <p:strVal val="#ppt_h"/>
                                          </p:val>
                                        </p:tav>
                                      </p:tavLst>
                                    </p:anim>
                                  </p:childTnLst>
                                </p:cTn>
                              </p:par>
                            </p:childTnLst>
                          </p:cTn>
                        </p:par>
                        <p:par>
                          <p:cTn id="63" fill="hold">
                            <p:stCondLst>
                              <p:cond delay="500"/>
                            </p:stCondLst>
                            <p:childTnLst>
                              <p:par>
                                <p:cTn id="64" presetID="17" presetClass="entr" presetSubtype="10" fill="hold" grpId="0" nodeType="afterEffect">
                                  <p:stCondLst>
                                    <p:cond delay="0"/>
                                  </p:stCondLst>
                                  <p:childTnLst>
                                    <p:set>
                                      <p:cBhvr>
                                        <p:cTn id="65" dur="1" fill="hold">
                                          <p:stCondLst>
                                            <p:cond delay="0"/>
                                          </p:stCondLst>
                                        </p:cTn>
                                        <p:tgtEl>
                                          <p:spTgt spid="18"/>
                                        </p:tgtEl>
                                        <p:attrNameLst>
                                          <p:attrName>style.visibility</p:attrName>
                                        </p:attrNameLst>
                                      </p:cBhvr>
                                      <p:to>
                                        <p:strVal val="visible"/>
                                      </p:to>
                                    </p:set>
                                    <p:anim calcmode="lin" valueType="num">
                                      <p:cBhvr>
                                        <p:cTn id="66" dur="500" fill="hold"/>
                                        <p:tgtEl>
                                          <p:spTgt spid="18"/>
                                        </p:tgtEl>
                                        <p:attrNameLst>
                                          <p:attrName>ppt_w</p:attrName>
                                        </p:attrNameLst>
                                      </p:cBhvr>
                                      <p:tavLst>
                                        <p:tav tm="0">
                                          <p:val>
                                            <p:fltVal val="0"/>
                                          </p:val>
                                        </p:tav>
                                        <p:tav tm="100000">
                                          <p:val>
                                            <p:strVal val="#ppt_w"/>
                                          </p:val>
                                        </p:tav>
                                      </p:tavLst>
                                    </p:anim>
                                    <p:anim calcmode="lin" valueType="num">
                                      <p:cBhvr>
                                        <p:cTn id="67" dur="500" fill="hold"/>
                                        <p:tgtEl>
                                          <p:spTgt spid="18"/>
                                        </p:tgtEl>
                                        <p:attrNameLst>
                                          <p:attrName>ppt_h</p:attrName>
                                        </p:attrNameLst>
                                      </p:cBhvr>
                                      <p:tavLst>
                                        <p:tav tm="0">
                                          <p:val>
                                            <p:strVal val="#ppt_h"/>
                                          </p:val>
                                        </p:tav>
                                        <p:tav tm="100000">
                                          <p:val>
                                            <p:strVal val="#ppt_h"/>
                                          </p:val>
                                        </p:tav>
                                      </p:tavLst>
                                    </p:anim>
                                  </p:childTnLst>
                                </p:cTn>
                              </p:par>
                              <p:par>
                                <p:cTn id="68" presetID="17" presetClass="entr" presetSubtype="10" fill="hold" nodeType="withEffect">
                                  <p:stCondLst>
                                    <p:cond delay="0"/>
                                  </p:stCondLst>
                                  <p:childTnLst>
                                    <p:set>
                                      <p:cBhvr>
                                        <p:cTn id="69" dur="1" fill="hold">
                                          <p:stCondLst>
                                            <p:cond delay="0"/>
                                          </p:stCondLst>
                                        </p:cTn>
                                        <p:tgtEl>
                                          <p:spTgt spid="15"/>
                                        </p:tgtEl>
                                        <p:attrNameLst>
                                          <p:attrName>style.visibility</p:attrName>
                                        </p:attrNameLst>
                                      </p:cBhvr>
                                      <p:to>
                                        <p:strVal val="visible"/>
                                      </p:to>
                                    </p:set>
                                    <p:anim calcmode="lin" valueType="num">
                                      <p:cBhvr>
                                        <p:cTn id="70" dur="500" fill="hold"/>
                                        <p:tgtEl>
                                          <p:spTgt spid="15"/>
                                        </p:tgtEl>
                                        <p:attrNameLst>
                                          <p:attrName>ppt_w</p:attrName>
                                        </p:attrNameLst>
                                      </p:cBhvr>
                                      <p:tavLst>
                                        <p:tav tm="0">
                                          <p:val>
                                            <p:fltVal val="0"/>
                                          </p:val>
                                        </p:tav>
                                        <p:tav tm="100000">
                                          <p:val>
                                            <p:strVal val="#ppt_w"/>
                                          </p:val>
                                        </p:tav>
                                      </p:tavLst>
                                    </p:anim>
                                    <p:anim calcmode="lin" valueType="num">
                                      <p:cBhvr>
                                        <p:cTn id="71" dur="500" fill="hold"/>
                                        <p:tgtEl>
                                          <p:spTgt spid="15"/>
                                        </p:tgtEl>
                                        <p:attrNameLst>
                                          <p:attrName>ppt_h</p:attrName>
                                        </p:attrNameLst>
                                      </p:cBhvr>
                                      <p:tavLst>
                                        <p:tav tm="0">
                                          <p:val>
                                            <p:strVal val="#ppt_h"/>
                                          </p:val>
                                        </p:tav>
                                        <p:tav tm="100000">
                                          <p:val>
                                            <p:strVal val="#ppt_h"/>
                                          </p:val>
                                        </p:tav>
                                      </p:tavLst>
                                    </p:anim>
                                  </p:childTnLst>
                                </p:cTn>
                              </p:par>
                              <p:par>
                                <p:cTn id="72" presetID="17" presetClass="entr" presetSubtype="10" fill="hold" nodeType="withEffect">
                                  <p:stCondLst>
                                    <p:cond delay="0"/>
                                  </p:stCondLst>
                                  <p:childTnLst>
                                    <p:set>
                                      <p:cBhvr>
                                        <p:cTn id="73" dur="1" fill="hold">
                                          <p:stCondLst>
                                            <p:cond delay="0"/>
                                          </p:stCondLst>
                                        </p:cTn>
                                        <p:tgtEl>
                                          <p:spTgt spid="78"/>
                                        </p:tgtEl>
                                        <p:attrNameLst>
                                          <p:attrName>style.visibility</p:attrName>
                                        </p:attrNameLst>
                                      </p:cBhvr>
                                      <p:to>
                                        <p:strVal val="visible"/>
                                      </p:to>
                                    </p:set>
                                    <p:anim calcmode="lin" valueType="num">
                                      <p:cBhvr>
                                        <p:cTn id="74" dur="500" fill="hold"/>
                                        <p:tgtEl>
                                          <p:spTgt spid="78"/>
                                        </p:tgtEl>
                                        <p:attrNameLst>
                                          <p:attrName>ppt_w</p:attrName>
                                        </p:attrNameLst>
                                      </p:cBhvr>
                                      <p:tavLst>
                                        <p:tav tm="0">
                                          <p:val>
                                            <p:fltVal val="0"/>
                                          </p:val>
                                        </p:tav>
                                        <p:tav tm="100000">
                                          <p:val>
                                            <p:strVal val="#ppt_w"/>
                                          </p:val>
                                        </p:tav>
                                      </p:tavLst>
                                    </p:anim>
                                    <p:anim calcmode="lin" valueType="num">
                                      <p:cBhvr>
                                        <p:cTn id="75" dur="500" fill="hold"/>
                                        <p:tgtEl>
                                          <p:spTgt spid="7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20" grpId="0"/>
      <p:bldP spid="25" grpId="0"/>
      <p:bldP spid="26" grpId="0"/>
      <p:bldP spid="4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C7897356-5C82-0247-8E53-21A27813609A}"/>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Manejo de direcciones de memoria /&gt;</a:t>
            </a:r>
            <a:endParaRPr lang="es-ES" sz="4600" b="1" dirty="0">
              <a:solidFill>
                <a:srgbClr val="92D050"/>
              </a:solidFill>
            </a:endParaRPr>
          </a:p>
        </p:txBody>
      </p:sp>
      <p:sp>
        <p:nvSpPr>
          <p:cNvPr id="2" name="CuadroTexto 1">
            <a:extLst>
              <a:ext uri="{FF2B5EF4-FFF2-40B4-BE49-F238E27FC236}">
                <a16:creationId xmlns:a16="http://schemas.microsoft.com/office/drawing/2014/main" id="{65CAA2DF-5BA6-5E4A-ABC4-6E8FBA530D29}"/>
              </a:ext>
            </a:extLst>
          </p:cNvPr>
          <p:cNvSpPr txBox="1"/>
          <p:nvPr/>
        </p:nvSpPr>
        <p:spPr>
          <a:xfrm>
            <a:off x="658426" y="3869409"/>
            <a:ext cx="2246051" cy="461665"/>
          </a:xfrm>
          <a:prstGeom prst="rect">
            <a:avLst/>
          </a:prstGeom>
          <a:noFill/>
        </p:spPr>
        <p:txBody>
          <a:bodyPr wrap="square" rtlCol="0">
            <a:spAutoFit/>
          </a:bodyPr>
          <a:lstStyle/>
          <a:p>
            <a:r>
              <a:rPr lang="es-CL" sz="2400" b="1" dirty="0">
                <a:solidFill>
                  <a:srgbClr val="92D050"/>
                </a:solidFill>
              </a:rPr>
              <a:t>LITTLE ENDIAN</a:t>
            </a:r>
          </a:p>
        </p:txBody>
      </p:sp>
      <p:sp>
        <p:nvSpPr>
          <p:cNvPr id="8" name="CuadroTexto 7">
            <a:extLst>
              <a:ext uri="{FF2B5EF4-FFF2-40B4-BE49-F238E27FC236}">
                <a16:creationId xmlns:a16="http://schemas.microsoft.com/office/drawing/2014/main" id="{5AF5834E-B19C-F34E-BD8B-D44680175AB2}"/>
              </a:ext>
            </a:extLst>
          </p:cNvPr>
          <p:cNvSpPr txBox="1"/>
          <p:nvPr/>
        </p:nvSpPr>
        <p:spPr>
          <a:xfrm>
            <a:off x="658426" y="1677264"/>
            <a:ext cx="2246051" cy="461665"/>
          </a:xfrm>
          <a:prstGeom prst="rect">
            <a:avLst/>
          </a:prstGeom>
          <a:noFill/>
        </p:spPr>
        <p:txBody>
          <a:bodyPr wrap="square" rtlCol="0">
            <a:spAutoFit/>
          </a:bodyPr>
          <a:lstStyle/>
          <a:p>
            <a:r>
              <a:rPr lang="es-CL" sz="2400" b="1" dirty="0">
                <a:solidFill>
                  <a:srgbClr val="92D050"/>
                </a:solidFill>
              </a:rPr>
              <a:t>BIG ENDIAN</a:t>
            </a:r>
          </a:p>
        </p:txBody>
      </p:sp>
      <p:sp>
        <p:nvSpPr>
          <p:cNvPr id="3" name="CuadroTexto 2">
            <a:extLst>
              <a:ext uri="{FF2B5EF4-FFF2-40B4-BE49-F238E27FC236}">
                <a16:creationId xmlns:a16="http://schemas.microsoft.com/office/drawing/2014/main" id="{2F9F13EF-7AB2-3E43-8BF3-85D09A2991CA}"/>
              </a:ext>
            </a:extLst>
          </p:cNvPr>
          <p:cNvSpPr txBox="1"/>
          <p:nvPr/>
        </p:nvSpPr>
        <p:spPr>
          <a:xfrm>
            <a:off x="1040166" y="4413599"/>
            <a:ext cx="9799470" cy="1200329"/>
          </a:xfrm>
          <a:prstGeom prst="rect">
            <a:avLst/>
          </a:prstGeom>
          <a:noFill/>
        </p:spPr>
        <p:txBody>
          <a:bodyPr wrap="square" rtlCol="0">
            <a:spAutoFit/>
          </a:bodyPr>
          <a:lstStyle/>
          <a:p>
            <a:pPr algn="just"/>
            <a:r>
              <a:rPr lang="es-CL" sz="2400" dirty="0">
                <a:solidFill>
                  <a:srgbClr val="92D050"/>
                </a:solidFill>
              </a:rPr>
              <a:t>En este formato, los bits menos significativos se almacenan en la posición más baja de memoria, mientras que los más significativos se guardan en las posiciones altas consecutivas.</a:t>
            </a:r>
          </a:p>
        </p:txBody>
      </p:sp>
      <p:sp>
        <p:nvSpPr>
          <p:cNvPr id="9" name="CuadroTexto 8">
            <a:extLst>
              <a:ext uri="{FF2B5EF4-FFF2-40B4-BE49-F238E27FC236}">
                <a16:creationId xmlns:a16="http://schemas.microsoft.com/office/drawing/2014/main" id="{F5759157-F1A5-D94D-9268-5EA5C16204A1}"/>
              </a:ext>
            </a:extLst>
          </p:cNvPr>
          <p:cNvSpPr txBox="1"/>
          <p:nvPr/>
        </p:nvSpPr>
        <p:spPr>
          <a:xfrm>
            <a:off x="1040164" y="2138929"/>
            <a:ext cx="9799471" cy="1200329"/>
          </a:xfrm>
          <a:prstGeom prst="rect">
            <a:avLst/>
          </a:prstGeom>
          <a:noFill/>
        </p:spPr>
        <p:txBody>
          <a:bodyPr wrap="square" rtlCol="0">
            <a:spAutoFit/>
          </a:bodyPr>
          <a:lstStyle/>
          <a:p>
            <a:pPr algn="just"/>
            <a:r>
              <a:rPr lang="es-CL" sz="2400" dirty="0">
                <a:solidFill>
                  <a:srgbClr val="92D050"/>
                </a:solidFill>
              </a:rPr>
              <a:t>En este formato, los bits más significativos se almacenan en la posición más baja de memoria, mientras que los menos significativos se guardan en las más altas consecutivas.</a:t>
            </a:r>
          </a:p>
        </p:txBody>
      </p:sp>
      <p:pic>
        <p:nvPicPr>
          <p:cNvPr id="10" name="Imagen 9">
            <a:extLst>
              <a:ext uri="{FF2B5EF4-FFF2-40B4-BE49-F238E27FC236}">
                <a16:creationId xmlns:a16="http://schemas.microsoft.com/office/drawing/2014/main" id="{2AB189C4-4EEA-2946-B3C8-FCE7B5D16B42}"/>
              </a:ext>
            </a:extLst>
          </p:cNvPr>
          <p:cNvPicPr>
            <a:picLocks noChangeAspect="1"/>
          </p:cNvPicPr>
          <p:nvPr/>
        </p:nvPicPr>
        <p:blipFill>
          <a:blip r:embed="rId3"/>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165356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strVal val="#ppt_h"/>
                                          </p:val>
                                        </p:tav>
                                        <p:tav tm="100000">
                                          <p:val>
                                            <p:strVal val="#ppt_h"/>
                                          </p:val>
                                        </p:tav>
                                      </p:tavLst>
                                    </p:anim>
                                  </p:childTnLst>
                                </p:cTn>
                              </p:par>
                            </p:childTnLst>
                          </p:cTn>
                        </p:par>
                        <p:par>
                          <p:cTn id="13" fill="hold">
                            <p:stCondLst>
                              <p:cond delay="500"/>
                            </p:stCondLst>
                            <p:childTnLst>
                              <p:par>
                                <p:cTn id="14" presetID="17" presetClass="entr" presetSubtype="1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strVal val="#ppt_h"/>
                                          </p:val>
                                        </p:tav>
                                        <p:tav tm="100000">
                                          <p:val>
                                            <p:strVal val="#ppt_h"/>
                                          </p:val>
                                        </p:tav>
                                      </p:tavLst>
                                    </p:anim>
                                  </p:childTnLst>
                                </p:cTn>
                              </p:par>
                              <p:par>
                                <p:cTn id="18" presetID="17" presetClass="entr" presetSubtype="1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3"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Manejo de direcciones de memoria /&gt;</a:t>
            </a:r>
            <a:endParaRPr lang="es-ES" sz="4600" b="1" dirty="0">
              <a:solidFill>
                <a:srgbClr val="92D050"/>
              </a:solidFill>
            </a:endParaRPr>
          </a:p>
        </p:txBody>
      </p:sp>
      <p:graphicFrame>
        <p:nvGraphicFramePr>
          <p:cNvPr id="2" name="Tabla 1">
            <a:extLst>
              <a:ext uri="{FF2B5EF4-FFF2-40B4-BE49-F238E27FC236}">
                <a16:creationId xmlns:a16="http://schemas.microsoft.com/office/drawing/2014/main" id="{2F7CA72C-7592-1B4F-91F7-ACC59679E77E}"/>
              </a:ext>
            </a:extLst>
          </p:cNvPr>
          <p:cNvGraphicFramePr>
            <a:graphicFrameLocks noGrp="1"/>
          </p:cNvGraphicFramePr>
          <p:nvPr>
            <p:extLst>
              <p:ext uri="{D42A27DB-BD31-4B8C-83A1-F6EECF244321}">
                <p14:modId xmlns:p14="http://schemas.microsoft.com/office/powerpoint/2010/main" val="2580472927"/>
              </p:ext>
            </p:extLst>
          </p:nvPr>
        </p:nvGraphicFramePr>
        <p:xfrm>
          <a:off x="5859755" y="2494581"/>
          <a:ext cx="3436644" cy="670298"/>
        </p:xfrm>
        <a:graphic>
          <a:graphicData uri="http://schemas.openxmlformats.org/drawingml/2006/table">
            <a:tbl>
              <a:tblPr firstRow="1" bandRow="1">
                <a:tableStyleId>{35758FB7-9AC5-4552-8A53-C91805E547FA}</a:tableStyleId>
              </a:tblPr>
              <a:tblGrid>
                <a:gridCol w="859161">
                  <a:extLst>
                    <a:ext uri="{9D8B030D-6E8A-4147-A177-3AD203B41FA5}">
                      <a16:colId xmlns:a16="http://schemas.microsoft.com/office/drawing/2014/main" val="143061634"/>
                    </a:ext>
                  </a:extLst>
                </a:gridCol>
                <a:gridCol w="859161">
                  <a:extLst>
                    <a:ext uri="{9D8B030D-6E8A-4147-A177-3AD203B41FA5}">
                      <a16:colId xmlns:a16="http://schemas.microsoft.com/office/drawing/2014/main" val="3159327032"/>
                    </a:ext>
                  </a:extLst>
                </a:gridCol>
                <a:gridCol w="859161">
                  <a:extLst>
                    <a:ext uri="{9D8B030D-6E8A-4147-A177-3AD203B41FA5}">
                      <a16:colId xmlns:a16="http://schemas.microsoft.com/office/drawing/2014/main" val="975324612"/>
                    </a:ext>
                  </a:extLst>
                </a:gridCol>
                <a:gridCol w="859161">
                  <a:extLst>
                    <a:ext uri="{9D8B030D-6E8A-4147-A177-3AD203B41FA5}">
                      <a16:colId xmlns:a16="http://schemas.microsoft.com/office/drawing/2014/main" val="1522604085"/>
                    </a:ext>
                  </a:extLst>
                </a:gridCol>
              </a:tblGrid>
              <a:tr h="670298">
                <a:tc>
                  <a:txBody>
                    <a:bodyPr/>
                    <a:lstStyle/>
                    <a:p>
                      <a:pPr algn="ctr"/>
                      <a:r>
                        <a:rPr lang="es-CL" dirty="0">
                          <a:solidFill>
                            <a:schemeClr val="tx1"/>
                          </a:solidFill>
                        </a:rPr>
                        <a:t>0x04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L" dirty="0">
                          <a:solidFill>
                            <a:schemeClr val="tx1"/>
                          </a:solidFill>
                        </a:rPr>
                        <a:t>0x03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L" dirty="0">
                          <a:solidFill>
                            <a:schemeClr val="tx1"/>
                          </a:solidFill>
                        </a:rPr>
                        <a:t>0x02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L" dirty="0">
                          <a:solidFill>
                            <a:schemeClr val="tx1"/>
                          </a:solidFill>
                        </a:rPr>
                        <a:t>0x01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9662276"/>
                  </a:ext>
                </a:extLst>
              </a:tr>
            </a:tbl>
          </a:graphicData>
        </a:graphic>
      </p:graphicFrame>
      <p:sp>
        <p:nvSpPr>
          <p:cNvPr id="3" name="CuadroTexto 2">
            <a:extLst>
              <a:ext uri="{FF2B5EF4-FFF2-40B4-BE49-F238E27FC236}">
                <a16:creationId xmlns:a16="http://schemas.microsoft.com/office/drawing/2014/main" id="{2EFFB4AB-E698-D045-857C-FA0CAC15FB21}"/>
              </a:ext>
            </a:extLst>
          </p:cNvPr>
          <p:cNvSpPr txBox="1"/>
          <p:nvPr/>
        </p:nvSpPr>
        <p:spPr>
          <a:xfrm>
            <a:off x="594803" y="3822953"/>
            <a:ext cx="2529860" cy="461665"/>
          </a:xfrm>
          <a:prstGeom prst="rect">
            <a:avLst/>
          </a:prstGeom>
          <a:noFill/>
          <a:effectLst>
            <a:glow rad="101600">
              <a:schemeClr val="accent6">
                <a:satMod val="175000"/>
                <a:alpha val="40000"/>
              </a:schemeClr>
            </a:glow>
          </a:effectLst>
        </p:spPr>
        <p:txBody>
          <a:bodyPr wrap="none" rtlCol="0">
            <a:spAutoFit/>
          </a:bodyPr>
          <a:lstStyle/>
          <a:p>
            <a:r>
              <a:rPr lang="es-CL" sz="2400" dirty="0">
                <a:solidFill>
                  <a:srgbClr val="92D050"/>
                </a:solidFill>
              </a:rPr>
              <a:t>Mem: 0x01020304</a:t>
            </a:r>
          </a:p>
        </p:txBody>
      </p:sp>
      <p:sp>
        <p:nvSpPr>
          <p:cNvPr id="9" name="Flecha derecha 8">
            <a:extLst>
              <a:ext uri="{FF2B5EF4-FFF2-40B4-BE49-F238E27FC236}">
                <a16:creationId xmlns:a16="http://schemas.microsoft.com/office/drawing/2014/main" id="{E22E49CB-C4EA-0A46-A5D1-A8C5A93609B2}"/>
              </a:ext>
            </a:extLst>
          </p:cNvPr>
          <p:cNvSpPr/>
          <p:nvPr/>
        </p:nvSpPr>
        <p:spPr>
          <a:xfrm rot="1544854">
            <a:off x="3281208" y="4247906"/>
            <a:ext cx="1445873" cy="555899"/>
          </a:xfrm>
          <a:prstGeom prst="rightArrow">
            <a:avLst/>
          </a:prstGeom>
          <a:effectLst>
            <a:softEdge rad="1270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L"/>
          </a:p>
        </p:txBody>
      </p:sp>
      <p:graphicFrame>
        <p:nvGraphicFramePr>
          <p:cNvPr id="10" name="Tabla 9">
            <a:extLst>
              <a:ext uri="{FF2B5EF4-FFF2-40B4-BE49-F238E27FC236}">
                <a16:creationId xmlns:a16="http://schemas.microsoft.com/office/drawing/2014/main" id="{5EF1FFAD-AB09-7B49-9C7E-C2C78598B684}"/>
              </a:ext>
            </a:extLst>
          </p:cNvPr>
          <p:cNvGraphicFramePr>
            <a:graphicFrameLocks noGrp="1"/>
          </p:cNvGraphicFramePr>
          <p:nvPr>
            <p:extLst>
              <p:ext uri="{D42A27DB-BD31-4B8C-83A1-F6EECF244321}">
                <p14:modId xmlns:p14="http://schemas.microsoft.com/office/powerpoint/2010/main" val="2722422998"/>
              </p:ext>
            </p:extLst>
          </p:nvPr>
        </p:nvGraphicFramePr>
        <p:xfrm>
          <a:off x="5859755" y="5253633"/>
          <a:ext cx="3436644" cy="670298"/>
        </p:xfrm>
        <a:graphic>
          <a:graphicData uri="http://schemas.openxmlformats.org/drawingml/2006/table">
            <a:tbl>
              <a:tblPr firstRow="1" bandRow="1">
                <a:tableStyleId>{638B1855-1B75-4FBE-930C-398BA8C253C6}</a:tableStyleId>
              </a:tblPr>
              <a:tblGrid>
                <a:gridCol w="859161">
                  <a:extLst>
                    <a:ext uri="{9D8B030D-6E8A-4147-A177-3AD203B41FA5}">
                      <a16:colId xmlns:a16="http://schemas.microsoft.com/office/drawing/2014/main" val="143061634"/>
                    </a:ext>
                  </a:extLst>
                </a:gridCol>
                <a:gridCol w="859161">
                  <a:extLst>
                    <a:ext uri="{9D8B030D-6E8A-4147-A177-3AD203B41FA5}">
                      <a16:colId xmlns:a16="http://schemas.microsoft.com/office/drawing/2014/main" val="3159327032"/>
                    </a:ext>
                  </a:extLst>
                </a:gridCol>
                <a:gridCol w="859161">
                  <a:extLst>
                    <a:ext uri="{9D8B030D-6E8A-4147-A177-3AD203B41FA5}">
                      <a16:colId xmlns:a16="http://schemas.microsoft.com/office/drawing/2014/main" val="975324612"/>
                    </a:ext>
                  </a:extLst>
                </a:gridCol>
                <a:gridCol w="859161">
                  <a:extLst>
                    <a:ext uri="{9D8B030D-6E8A-4147-A177-3AD203B41FA5}">
                      <a16:colId xmlns:a16="http://schemas.microsoft.com/office/drawing/2014/main" val="1522604085"/>
                    </a:ext>
                  </a:extLst>
                </a:gridCol>
              </a:tblGrid>
              <a:tr h="670298">
                <a:tc>
                  <a:txBody>
                    <a:bodyPr/>
                    <a:lstStyle/>
                    <a:p>
                      <a:pPr algn="ctr"/>
                      <a:r>
                        <a:rPr lang="es-CL" dirty="0">
                          <a:solidFill>
                            <a:schemeClr val="tx1"/>
                          </a:solidFill>
                        </a:rPr>
                        <a:t>0x01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L" dirty="0">
                          <a:solidFill>
                            <a:schemeClr val="tx1"/>
                          </a:solidFill>
                        </a:rPr>
                        <a:t>0x02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L" dirty="0">
                          <a:solidFill>
                            <a:schemeClr val="tx1"/>
                          </a:solidFill>
                        </a:rPr>
                        <a:t>0x03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L" dirty="0">
                          <a:solidFill>
                            <a:schemeClr val="tx1"/>
                          </a:solidFill>
                        </a:rPr>
                        <a:t>0x04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9662276"/>
                  </a:ext>
                </a:extLst>
              </a:tr>
            </a:tbl>
          </a:graphicData>
        </a:graphic>
      </p:graphicFrame>
      <p:sp>
        <p:nvSpPr>
          <p:cNvPr id="11" name="CuadroTexto 10">
            <a:extLst>
              <a:ext uri="{FF2B5EF4-FFF2-40B4-BE49-F238E27FC236}">
                <a16:creationId xmlns:a16="http://schemas.microsoft.com/office/drawing/2014/main" id="{87C84779-78BB-B047-B4A3-C3946AF27CB0}"/>
              </a:ext>
            </a:extLst>
          </p:cNvPr>
          <p:cNvSpPr txBox="1"/>
          <p:nvPr/>
        </p:nvSpPr>
        <p:spPr>
          <a:xfrm>
            <a:off x="6219793" y="1512012"/>
            <a:ext cx="2716567" cy="646331"/>
          </a:xfrm>
          <a:prstGeom prst="rect">
            <a:avLst/>
          </a:prstGeom>
          <a:noFill/>
        </p:spPr>
        <p:txBody>
          <a:bodyPr wrap="square" rtlCol="0">
            <a:spAutoFit/>
          </a:bodyPr>
          <a:lstStyle/>
          <a:p>
            <a:r>
              <a:rPr lang="es-CL" sz="3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Little Endian</a:t>
            </a:r>
          </a:p>
        </p:txBody>
      </p:sp>
      <p:sp>
        <p:nvSpPr>
          <p:cNvPr id="12" name="CuadroTexto 11">
            <a:extLst>
              <a:ext uri="{FF2B5EF4-FFF2-40B4-BE49-F238E27FC236}">
                <a16:creationId xmlns:a16="http://schemas.microsoft.com/office/drawing/2014/main" id="{0ACE5C37-91E6-2A4C-9DC9-2CD2B1DB31C9}"/>
              </a:ext>
            </a:extLst>
          </p:cNvPr>
          <p:cNvSpPr txBox="1"/>
          <p:nvPr/>
        </p:nvSpPr>
        <p:spPr>
          <a:xfrm>
            <a:off x="6427433" y="4304386"/>
            <a:ext cx="2716567" cy="646331"/>
          </a:xfrm>
          <a:prstGeom prst="rect">
            <a:avLst/>
          </a:prstGeom>
          <a:noFill/>
        </p:spPr>
        <p:txBody>
          <a:bodyPr wrap="square" rtlCol="0">
            <a:spAutoFit/>
          </a:bodyPr>
          <a:lstStyle/>
          <a:p>
            <a:r>
              <a:rPr lang="es-CL" sz="3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Big Endian</a:t>
            </a:r>
          </a:p>
        </p:txBody>
      </p:sp>
      <p:sp>
        <p:nvSpPr>
          <p:cNvPr id="13" name="CuadroTexto 12">
            <a:extLst>
              <a:ext uri="{FF2B5EF4-FFF2-40B4-BE49-F238E27FC236}">
                <a16:creationId xmlns:a16="http://schemas.microsoft.com/office/drawing/2014/main" id="{0DDDB442-4CD6-9341-BAB9-C38857E3CA41}"/>
              </a:ext>
            </a:extLst>
          </p:cNvPr>
          <p:cNvSpPr txBox="1"/>
          <p:nvPr/>
        </p:nvSpPr>
        <p:spPr>
          <a:xfrm>
            <a:off x="4696287" y="4884301"/>
            <a:ext cx="4600112" cy="369332"/>
          </a:xfrm>
          <a:prstGeom prst="rect">
            <a:avLst/>
          </a:prstGeom>
          <a:noFill/>
        </p:spPr>
        <p:txBody>
          <a:bodyPr wrap="square" rtlCol="0">
            <a:spAutoFit/>
          </a:bodyPr>
          <a:lstStyle/>
          <a:p>
            <a:r>
              <a:rPr lang="es-CL" dirty="0">
                <a:solidFill>
                  <a:srgbClr val="FFC000"/>
                </a:solidFill>
              </a:rPr>
              <a:t>Address        0x100         +1            +2             +3</a:t>
            </a:r>
          </a:p>
        </p:txBody>
      </p:sp>
      <p:sp>
        <p:nvSpPr>
          <p:cNvPr id="14" name="CuadroTexto 13">
            <a:extLst>
              <a:ext uri="{FF2B5EF4-FFF2-40B4-BE49-F238E27FC236}">
                <a16:creationId xmlns:a16="http://schemas.microsoft.com/office/drawing/2014/main" id="{61D49A43-3EA7-FB41-AA30-B30B93173BC2}"/>
              </a:ext>
            </a:extLst>
          </p:cNvPr>
          <p:cNvSpPr txBox="1"/>
          <p:nvPr/>
        </p:nvSpPr>
        <p:spPr>
          <a:xfrm>
            <a:off x="4776049" y="2111696"/>
            <a:ext cx="4600112" cy="369332"/>
          </a:xfrm>
          <a:prstGeom prst="rect">
            <a:avLst/>
          </a:prstGeom>
          <a:noFill/>
        </p:spPr>
        <p:txBody>
          <a:bodyPr wrap="square" rtlCol="0">
            <a:spAutoFit/>
          </a:bodyPr>
          <a:lstStyle/>
          <a:p>
            <a:r>
              <a:rPr lang="es-CL" dirty="0">
                <a:solidFill>
                  <a:srgbClr val="FFC000"/>
                </a:solidFill>
              </a:rPr>
              <a:t>Address        0x100         +1            +2             +3</a:t>
            </a:r>
          </a:p>
        </p:txBody>
      </p:sp>
      <p:sp>
        <p:nvSpPr>
          <p:cNvPr id="15" name="Flecha derecha 14">
            <a:extLst>
              <a:ext uri="{FF2B5EF4-FFF2-40B4-BE49-F238E27FC236}">
                <a16:creationId xmlns:a16="http://schemas.microsoft.com/office/drawing/2014/main" id="{F97F046A-613D-8844-9C20-43A92D7D8C91}"/>
              </a:ext>
            </a:extLst>
          </p:cNvPr>
          <p:cNvSpPr/>
          <p:nvPr/>
        </p:nvSpPr>
        <p:spPr>
          <a:xfrm rot="20508405">
            <a:off x="3331647" y="3315786"/>
            <a:ext cx="1445873" cy="555899"/>
          </a:xfrm>
          <a:prstGeom prst="rightArrow">
            <a:avLst/>
          </a:prstGeom>
          <a:effectLst>
            <a:softEdge rad="1270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L"/>
          </a:p>
        </p:txBody>
      </p:sp>
      <p:pic>
        <p:nvPicPr>
          <p:cNvPr id="16" name="Imagen 15">
            <a:extLst>
              <a:ext uri="{FF2B5EF4-FFF2-40B4-BE49-F238E27FC236}">
                <a16:creationId xmlns:a16="http://schemas.microsoft.com/office/drawing/2014/main" id="{4D16759D-A77D-594F-86B7-463C0AE2A658}"/>
              </a:ext>
            </a:extLst>
          </p:cNvPr>
          <p:cNvPicPr>
            <a:picLocks noChangeAspect="1"/>
          </p:cNvPicPr>
          <p:nvPr/>
        </p:nvPicPr>
        <p:blipFill>
          <a:blip r:embed="rId3"/>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3857345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strVal val="#ppt_h"/>
                                          </p:val>
                                        </p:tav>
                                        <p:tav tm="100000">
                                          <p:val>
                                            <p:strVal val="#ppt_h"/>
                                          </p:val>
                                        </p:tav>
                                      </p:tavLst>
                                    </p:anim>
                                  </p:childTnLst>
                                </p:cTn>
                              </p:par>
                              <p:par>
                                <p:cTn id="15" presetID="17" presetClass="entr" presetSubtype="1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strVal val="#ppt_h"/>
                                          </p:val>
                                        </p:tav>
                                        <p:tav tm="100000">
                                          <p:val>
                                            <p:strVal val="#ppt_h"/>
                                          </p:val>
                                        </p:tav>
                                      </p:tavLst>
                                    </p:anim>
                                  </p:childTnLst>
                                </p:cTn>
                              </p:par>
                              <p:par>
                                <p:cTn id="19" presetID="17" presetClass="entr" presetSubtype="1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fltVal val="0"/>
                                          </p:val>
                                        </p:tav>
                                        <p:tav tm="100000">
                                          <p:val>
                                            <p:strVal val="#ppt_w"/>
                                          </p:val>
                                        </p:tav>
                                      </p:tavLst>
                                    </p:anim>
                                    <p:anim calcmode="lin" valueType="num">
                                      <p:cBhvr>
                                        <p:cTn id="22" dur="500" fill="hold"/>
                                        <p:tgtEl>
                                          <p:spTgt spid="14"/>
                                        </p:tgtEl>
                                        <p:attrNameLst>
                                          <p:attrName>ppt_h</p:attrName>
                                        </p:attrNameLst>
                                      </p:cBhvr>
                                      <p:tavLst>
                                        <p:tav tm="0">
                                          <p:val>
                                            <p:strVal val="#ppt_h"/>
                                          </p:val>
                                        </p:tav>
                                        <p:tav tm="100000">
                                          <p:val>
                                            <p:strVal val="#ppt_h"/>
                                          </p:val>
                                        </p:tav>
                                      </p:tavLst>
                                    </p:anim>
                                  </p:childTnLst>
                                </p:cTn>
                              </p:par>
                              <p:par>
                                <p:cTn id="23" presetID="17" presetClass="entr" presetSubtype="1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p:cTn id="25" dur="500" fill="hold"/>
                                        <p:tgtEl>
                                          <p:spTgt spid="2"/>
                                        </p:tgtEl>
                                        <p:attrNameLst>
                                          <p:attrName>ppt_w</p:attrName>
                                        </p:attrNameLst>
                                      </p:cBhvr>
                                      <p:tavLst>
                                        <p:tav tm="0">
                                          <p:val>
                                            <p:fltVal val="0"/>
                                          </p:val>
                                        </p:tav>
                                        <p:tav tm="100000">
                                          <p:val>
                                            <p:strVal val="#ppt_w"/>
                                          </p:val>
                                        </p:tav>
                                      </p:tavLst>
                                    </p:anim>
                                    <p:anim calcmode="lin" valueType="num">
                                      <p:cBhvr>
                                        <p:cTn id="26"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1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strVal val="#ppt_h"/>
                                          </p:val>
                                        </p:tav>
                                        <p:tav tm="100000">
                                          <p:val>
                                            <p:strVal val="#ppt_h"/>
                                          </p:val>
                                        </p:tav>
                                      </p:tavLst>
                                    </p:anim>
                                  </p:childTnLst>
                                </p:cTn>
                              </p:par>
                              <p:par>
                                <p:cTn id="33" presetID="17" presetClass="entr" presetSubtype="1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p:cTn id="35" dur="500" fill="hold"/>
                                        <p:tgtEl>
                                          <p:spTgt spid="12"/>
                                        </p:tgtEl>
                                        <p:attrNameLst>
                                          <p:attrName>ppt_w</p:attrName>
                                        </p:attrNameLst>
                                      </p:cBhvr>
                                      <p:tavLst>
                                        <p:tav tm="0">
                                          <p:val>
                                            <p:fltVal val="0"/>
                                          </p:val>
                                        </p:tav>
                                        <p:tav tm="100000">
                                          <p:val>
                                            <p:strVal val="#ppt_w"/>
                                          </p:val>
                                        </p:tav>
                                      </p:tavLst>
                                    </p:anim>
                                    <p:anim calcmode="lin" valueType="num">
                                      <p:cBhvr>
                                        <p:cTn id="36" dur="500" fill="hold"/>
                                        <p:tgtEl>
                                          <p:spTgt spid="12"/>
                                        </p:tgtEl>
                                        <p:attrNameLst>
                                          <p:attrName>ppt_h</p:attrName>
                                        </p:attrNameLst>
                                      </p:cBhvr>
                                      <p:tavLst>
                                        <p:tav tm="0">
                                          <p:val>
                                            <p:strVal val="#ppt_h"/>
                                          </p:val>
                                        </p:tav>
                                        <p:tav tm="100000">
                                          <p:val>
                                            <p:strVal val="#ppt_h"/>
                                          </p:val>
                                        </p:tav>
                                      </p:tavLst>
                                    </p:anim>
                                  </p:childTnLst>
                                </p:cTn>
                              </p:par>
                              <p:par>
                                <p:cTn id="37" presetID="17" presetClass="entr" presetSubtype="1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p:cTn id="39" dur="500" fill="hold"/>
                                        <p:tgtEl>
                                          <p:spTgt spid="13"/>
                                        </p:tgtEl>
                                        <p:attrNameLst>
                                          <p:attrName>ppt_w</p:attrName>
                                        </p:attrNameLst>
                                      </p:cBhvr>
                                      <p:tavLst>
                                        <p:tav tm="0">
                                          <p:val>
                                            <p:fltVal val="0"/>
                                          </p:val>
                                        </p:tav>
                                        <p:tav tm="100000">
                                          <p:val>
                                            <p:strVal val="#ppt_w"/>
                                          </p:val>
                                        </p:tav>
                                      </p:tavLst>
                                    </p:anim>
                                    <p:anim calcmode="lin" valueType="num">
                                      <p:cBhvr>
                                        <p:cTn id="40" dur="500" fill="hold"/>
                                        <p:tgtEl>
                                          <p:spTgt spid="13"/>
                                        </p:tgtEl>
                                        <p:attrNameLst>
                                          <p:attrName>ppt_h</p:attrName>
                                        </p:attrNameLst>
                                      </p:cBhvr>
                                      <p:tavLst>
                                        <p:tav tm="0">
                                          <p:val>
                                            <p:strVal val="#ppt_h"/>
                                          </p:val>
                                        </p:tav>
                                        <p:tav tm="100000">
                                          <p:val>
                                            <p:strVal val="#ppt_h"/>
                                          </p:val>
                                        </p:tav>
                                      </p:tavLst>
                                    </p:anim>
                                  </p:childTnLst>
                                </p:cTn>
                              </p:par>
                              <p:par>
                                <p:cTn id="41" presetID="17" presetClass="entr" presetSubtype="1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p:cTn id="43" dur="500" fill="hold"/>
                                        <p:tgtEl>
                                          <p:spTgt spid="10"/>
                                        </p:tgtEl>
                                        <p:attrNameLst>
                                          <p:attrName>ppt_w</p:attrName>
                                        </p:attrNameLst>
                                      </p:cBhvr>
                                      <p:tavLst>
                                        <p:tav tm="0">
                                          <p:val>
                                            <p:fltVal val="0"/>
                                          </p:val>
                                        </p:tav>
                                        <p:tav tm="100000">
                                          <p:val>
                                            <p:strVal val="#ppt_w"/>
                                          </p:val>
                                        </p:tav>
                                      </p:tavLst>
                                    </p:anim>
                                    <p:anim calcmode="lin" valueType="num">
                                      <p:cBhvr>
                                        <p:cTn id="44" dur="5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animBg="1"/>
      <p:bldP spid="11" grpId="0"/>
      <p:bldP spid="12" grpId="0"/>
      <p:bldP spid="13" grpId="0"/>
      <p:bldP spid="14" grpId="0"/>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Que son los molestos Badchars /&gt;</a:t>
            </a:r>
            <a:endParaRPr lang="es-ES" sz="4600" b="1" dirty="0">
              <a:solidFill>
                <a:srgbClr val="92D050"/>
              </a:solidFill>
            </a:endParaRPr>
          </a:p>
        </p:txBody>
      </p:sp>
      <p:pic>
        <p:nvPicPr>
          <p:cNvPr id="5" name="Imagen 4">
            <a:extLst>
              <a:ext uri="{FF2B5EF4-FFF2-40B4-BE49-F238E27FC236}">
                <a16:creationId xmlns:a16="http://schemas.microsoft.com/office/drawing/2014/main" id="{FA4468D7-B99D-8F4F-8064-6BF7B24E443D}"/>
              </a:ext>
            </a:extLst>
          </p:cNvPr>
          <p:cNvPicPr>
            <a:picLocks noChangeAspect="1"/>
          </p:cNvPicPr>
          <p:nvPr/>
        </p:nvPicPr>
        <p:blipFill>
          <a:blip r:embed="rId3"/>
          <a:stretch>
            <a:fillRect/>
          </a:stretch>
        </p:blipFill>
        <p:spPr>
          <a:xfrm>
            <a:off x="10316895" y="6313714"/>
            <a:ext cx="1695773" cy="416993"/>
          </a:xfrm>
          <a:prstGeom prst="rect">
            <a:avLst/>
          </a:prstGeom>
        </p:spPr>
      </p:pic>
      <p:sp>
        <p:nvSpPr>
          <p:cNvPr id="3" name="CuadroTexto 2">
            <a:extLst>
              <a:ext uri="{FF2B5EF4-FFF2-40B4-BE49-F238E27FC236}">
                <a16:creationId xmlns:a16="http://schemas.microsoft.com/office/drawing/2014/main" id="{CC0D81BA-A3A0-8B44-A03A-C7E6F037A6DD}"/>
              </a:ext>
            </a:extLst>
          </p:cNvPr>
          <p:cNvSpPr txBox="1"/>
          <p:nvPr/>
        </p:nvSpPr>
        <p:spPr>
          <a:xfrm>
            <a:off x="4380874" y="5352659"/>
            <a:ext cx="5191493" cy="1169551"/>
          </a:xfrm>
          <a:prstGeom prst="rect">
            <a:avLst/>
          </a:prstGeom>
          <a:noFill/>
        </p:spPr>
        <p:txBody>
          <a:bodyPr wrap="square" rtlCol="0">
            <a:spAutoFit/>
          </a:bodyPr>
          <a:lstStyle/>
          <a:p>
            <a:r>
              <a:rPr lang="es-CL" sz="1400" b="1" dirty="0">
                <a:solidFill>
                  <a:schemeClr val="accent2"/>
                </a:solidFill>
              </a:rPr>
              <a:t>Shellcode no funcional:</a:t>
            </a:r>
          </a:p>
          <a:p>
            <a:r>
              <a:rPr lang="es-CL" sz="1400" dirty="0">
                <a:solidFill>
                  <a:schemeClr val="accent5"/>
                </a:solidFill>
              </a:rPr>
              <a:t>\x01\x02\x03\x04\x05\x06……………</a:t>
            </a:r>
          </a:p>
          <a:p>
            <a:endParaRPr lang="es-CL" sz="1400" dirty="0">
              <a:solidFill>
                <a:schemeClr val="accent5"/>
              </a:solidFill>
            </a:endParaRPr>
          </a:p>
          <a:p>
            <a:r>
              <a:rPr lang="es-CL" sz="1400" b="1" dirty="0">
                <a:solidFill>
                  <a:schemeClr val="accent2"/>
                </a:solidFill>
              </a:rPr>
              <a:t>Shellcode funcional:</a:t>
            </a:r>
          </a:p>
          <a:p>
            <a:r>
              <a:rPr lang="es-CL" sz="1400" dirty="0">
                <a:solidFill>
                  <a:schemeClr val="accent5"/>
                </a:solidFill>
              </a:rPr>
              <a:t>\x01\x02\x03\x04\x05\.\x07\x08\x09\x0a\x0b</a:t>
            </a:r>
          </a:p>
        </p:txBody>
      </p:sp>
      <p:sp>
        <p:nvSpPr>
          <p:cNvPr id="6" name="CuadroTexto 5">
            <a:extLst>
              <a:ext uri="{FF2B5EF4-FFF2-40B4-BE49-F238E27FC236}">
                <a16:creationId xmlns:a16="http://schemas.microsoft.com/office/drawing/2014/main" id="{FF6C2E91-C7E1-1942-A0F4-24A01F294BBF}"/>
              </a:ext>
            </a:extLst>
          </p:cNvPr>
          <p:cNvSpPr txBox="1"/>
          <p:nvPr/>
        </p:nvSpPr>
        <p:spPr>
          <a:xfrm>
            <a:off x="1022109" y="1759510"/>
            <a:ext cx="10057784" cy="3416320"/>
          </a:xfrm>
          <a:prstGeom prst="rect">
            <a:avLst/>
          </a:prstGeom>
          <a:noFill/>
        </p:spPr>
        <p:txBody>
          <a:bodyPr wrap="square" rtlCol="0">
            <a:spAutoFit/>
          </a:bodyPr>
          <a:lstStyle/>
          <a:p>
            <a:r>
              <a:rPr lang="es-CL" sz="2400" dirty="0">
                <a:solidFill>
                  <a:srgbClr val="92D050"/>
                </a:solidFill>
              </a:rPr>
              <a:t>Son byte que un software lo reconoce como ofensivo dentro de la memoria, por lo tanto cuando generamos una shellcode y no filtramos estos bytes la shellcode pasa a ser no funcional para el exploit.</a:t>
            </a:r>
          </a:p>
          <a:p>
            <a:endParaRPr lang="es-CL" sz="2400" dirty="0">
              <a:solidFill>
                <a:srgbClr val="92D050"/>
              </a:solidFill>
            </a:endParaRPr>
          </a:p>
          <a:p>
            <a:r>
              <a:rPr lang="es-CL" sz="2400" dirty="0">
                <a:solidFill>
                  <a:srgbClr val="92D050"/>
                </a:solidFill>
              </a:rPr>
              <a:t>Como solucionar este problema?</a:t>
            </a:r>
          </a:p>
          <a:p>
            <a:endParaRPr lang="es-CL" sz="2400" dirty="0">
              <a:solidFill>
                <a:srgbClr val="92D050"/>
              </a:solidFill>
            </a:endParaRPr>
          </a:p>
          <a:p>
            <a:r>
              <a:rPr lang="es-CL" sz="2400" dirty="0">
                <a:solidFill>
                  <a:srgbClr val="92D050"/>
                </a:solidFill>
              </a:rPr>
              <a:t>Generamos listas de bytes en hexadecimal y los inyectamos en memoria utilizando la comunicación que genera el exploit y vamos comprobando si los byte enviados se encuentras de inicio a fin en memoria. </a:t>
            </a:r>
          </a:p>
        </p:txBody>
      </p:sp>
    </p:spTree>
    <p:extLst>
      <p:ext uri="{BB962C8B-B14F-4D97-AF65-F5344CB8AC3E}">
        <p14:creationId xmlns:p14="http://schemas.microsoft.com/office/powerpoint/2010/main" val="1377149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Introducción al assemby /&gt;</a:t>
            </a:r>
            <a:endParaRPr lang="es-ES" sz="4600" b="1" dirty="0">
              <a:solidFill>
                <a:srgbClr val="92D050"/>
              </a:solidFill>
            </a:endParaRPr>
          </a:p>
        </p:txBody>
      </p:sp>
      <p:pic>
        <p:nvPicPr>
          <p:cNvPr id="5" name="Imagen 4">
            <a:extLst>
              <a:ext uri="{FF2B5EF4-FFF2-40B4-BE49-F238E27FC236}">
                <a16:creationId xmlns:a16="http://schemas.microsoft.com/office/drawing/2014/main" id="{FA4468D7-B99D-8F4F-8064-6BF7B24E443D}"/>
              </a:ext>
            </a:extLst>
          </p:cNvPr>
          <p:cNvPicPr>
            <a:picLocks noChangeAspect="1"/>
          </p:cNvPicPr>
          <p:nvPr/>
        </p:nvPicPr>
        <p:blipFill>
          <a:blip r:embed="rId3"/>
          <a:stretch>
            <a:fillRect/>
          </a:stretch>
        </p:blipFill>
        <p:spPr>
          <a:xfrm>
            <a:off x="10316895" y="6313714"/>
            <a:ext cx="1695773" cy="416993"/>
          </a:xfrm>
          <a:prstGeom prst="rect">
            <a:avLst/>
          </a:prstGeom>
        </p:spPr>
      </p:pic>
      <p:sp>
        <p:nvSpPr>
          <p:cNvPr id="2" name="CuadroTexto 1">
            <a:extLst>
              <a:ext uri="{FF2B5EF4-FFF2-40B4-BE49-F238E27FC236}">
                <a16:creationId xmlns:a16="http://schemas.microsoft.com/office/drawing/2014/main" id="{163A82E1-1784-E040-AD52-57590A7255C4}"/>
              </a:ext>
            </a:extLst>
          </p:cNvPr>
          <p:cNvSpPr txBox="1"/>
          <p:nvPr/>
        </p:nvSpPr>
        <p:spPr>
          <a:xfrm>
            <a:off x="871671" y="1623702"/>
            <a:ext cx="10195132" cy="4524315"/>
          </a:xfrm>
          <a:prstGeom prst="rect">
            <a:avLst/>
          </a:prstGeom>
          <a:noFill/>
        </p:spPr>
        <p:txBody>
          <a:bodyPr wrap="square" rtlCol="0">
            <a:spAutoFit/>
          </a:bodyPr>
          <a:lstStyle/>
          <a:p>
            <a:pPr algn="just"/>
            <a:r>
              <a:rPr lang="es-CL" sz="2400" dirty="0">
                <a:solidFill>
                  <a:srgbClr val="92D050"/>
                </a:solidFill>
              </a:rPr>
              <a:t>El lenguaje ensamblador, o assembler (en inglés assembly language y la abreviación asm), es un lenguaje de programación de bajo nivel. Consiste en un conjunto de instrucciones que son interpretadas computadores, microprocesadores, microcontroladores y otros circuitos integrados programables.</a:t>
            </a:r>
          </a:p>
          <a:p>
            <a:pPr algn="just"/>
            <a:endParaRPr lang="es-CL" sz="2400" dirty="0">
              <a:solidFill>
                <a:srgbClr val="92D050"/>
              </a:solidFill>
            </a:endParaRPr>
          </a:p>
          <a:p>
            <a:pPr algn="just"/>
            <a:r>
              <a:rPr lang="es-CL" sz="2400" dirty="0">
                <a:solidFill>
                  <a:srgbClr val="92D050"/>
                </a:solidFill>
              </a:rPr>
              <a:t>Implementa una representación simbólica de los códigos de máquina binarios y otras constantes necesarias para programar una arquitectura de procesador y constituye la representación más directa del código máquina específico para cada arquitectura legible por un programador.</a:t>
            </a:r>
          </a:p>
          <a:p>
            <a:pPr algn="just"/>
            <a:endParaRPr lang="es-CL" sz="2400" dirty="0">
              <a:solidFill>
                <a:srgbClr val="92D050"/>
              </a:solidFill>
            </a:endParaRPr>
          </a:p>
          <a:p>
            <a:pPr algn="just"/>
            <a:endParaRPr lang="es-CL" sz="2400" dirty="0">
              <a:solidFill>
                <a:srgbClr val="92D050"/>
              </a:solidFill>
            </a:endParaRPr>
          </a:p>
        </p:txBody>
      </p:sp>
    </p:spTree>
    <p:extLst>
      <p:ext uri="{BB962C8B-B14F-4D97-AF65-F5344CB8AC3E}">
        <p14:creationId xmlns:p14="http://schemas.microsoft.com/office/powerpoint/2010/main" val="2987057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Contenido Programático /&gt;</a:t>
            </a:r>
            <a:endParaRPr lang="es-ES" sz="4600" b="1" dirty="0">
              <a:solidFill>
                <a:srgbClr val="92D050"/>
              </a:solidFill>
            </a:endParaRPr>
          </a:p>
        </p:txBody>
      </p:sp>
      <p:sp>
        <p:nvSpPr>
          <p:cNvPr id="7" name="Marcador de contenido 2">
            <a:extLst>
              <a:ext uri="{FF2B5EF4-FFF2-40B4-BE49-F238E27FC236}">
                <a16:creationId xmlns:a16="http://schemas.microsoft.com/office/drawing/2014/main" id="{4A21F0BA-2295-5B4D-8B85-E71AAFDF5058}"/>
              </a:ext>
            </a:extLst>
          </p:cNvPr>
          <p:cNvSpPr txBox="1">
            <a:spLocks/>
          </p:cNvSpPr>
          <p:nvPr/>
        </p:nvSpPr>
        <p:spPr>
          <a:xfrm>
            <a:off x="833459" y="1307064"/>
            <a:ext cx="10672742" cy="52562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s-CL" sz="2400" b="1" dirty="0">
                <a:solidFill>
                  <a:srgbClr val="92D050"/>
                </a:solidFill>
              </a:rPr>
              <a:t>Día 1</a:t>
            </a:r>
          </a:p>
          <a:p>
            <a:pPr lvl="1">
              <a:lnSpc>
                <a:spcPct val="150000"/>
              </a:lnSpc>
            </a:pPr>
            <a:r>
              <a:rPr lang="es-CL" dirty="0">
                <a:solidFill>
                  <a:srgbClr val="92D050"/>
                </a:solidFill>
              </a:rPr>
              <a:t>Módulo 1 - Introducción al exploit</a:t>
            </a:r>
          </a:p>
          <a:p>
            <a:pPr lvl="1">
              <a:lnSpc>
                <a:spcPct val="150000"/>
              </a:lnSpc>
            </a:pPr>
            <a:r>
              <a:rPr lang="es-CL" dirty="0">
                <a:solidFill>
                  <a:srgbClr val="92D050"/>
                </a:solidFill>
              </a:rPr>
              <a:t>Módulo 2 - Introducción al fuzzing</a:t>
            </a:r>
          </a:p>
          <a:p>
            <a:pPr lvl="1">
              <a:lnSpc>
                <a:spcPct val="150000"/>
              </a:lnSpc>
            </a:pPr>
            <a:r>
              <a:rPr lang="es-CL" dirty="0">
                <a:solidFill>
                  <a:srgbClr val="92D050"/>
                </a:solidFill>
              </a:rPr>
              <a:t>Módulo 3 - Stack Buffer Overflow</a:t>
            </a:r>
          </a:p>
          <a:p>
            <a:pPr lvl="1">
              <a:lnSpc>
                <a:spcPct val="150000"/>
              </a:lnSpc>
            </a:pPr>
            <a:r>
              <a:rPr lang="es-CL" dirty="0">
                <a:solidFill>
                  <a:srgbClr val="92D050"/>
                </a:solidFill>
              </a:rPr>
              <a:t>Ejercicios</a:t>
            </a:r>
          </a:p>
          <a:p>
            <a:pPr marL="0" indent="0">
              <a:lnSpc>
                <a:spcPct val="150000"/>
              </a:lnSpc>
              <a:buNone/>
            </a:pPr>
            <a:r>
              <a:rPr lang="es-CL" sz="2400" b="1" dirty="0">
                <a:solidFill>
                  <a:srgbClr val="92D050"/>
                </a:solidFill>
              </a:rPr>
              <a:t>Día 2</a:t>
            </a:r>
          </a:p>
          <a:p>
            <a:pPr lvl="1">
              <a:lnSpc>
                <a:spcPct val="150000"/>
              </a:lnSpc>
            </a:pPr>
            <a:r>
              <a:rPr lang="es-CL" dirty="0">
                <a:solidFill>
                  <a:srgbClr val="92D050"/>
                </a:solidFill>
              </a:rPr>
              <a:t>Módulo 4 – Structura SEH</a:t>
            </a:r>
          </a:p>
          <a:p>
            <a:pPr lvl="1">
              <a:lnSpc>
                <a:spcPct val="150000"/>
              </a:lnSpc>
            </a:pPr>
            <a:r>
              <a:rPr lang="es-CL" dirty="0">
                <a:solidFill>
                  <a:srgbClr val="92D050"/>
                </a:solidFill>
              </a:rPr>
              <a:t>Ejercicios</a:t>
            </a:r>
          </a:p>
        </p:txBody>
      </p:sp>
      <p:pic>
        <p:nvPicPr>
          <p:cNvPr id="5" name="Imagen 4">
            <a:extLst>
              <a:ext uri="{FF2B5EF4-FFF2-40B4-BE49-F238E27FC236}">
                <a16:creationId xmlns:a16="http://schemas.microsoft.com/office/drawing/2014/main" id="{FEB995CD-DD76-DA43-84AE-365241D5D398}"/>
              </a:ext>
            </a:extLst>
          </p:cNvPr>
          <p:cNvPicPr>
            <a:picLocks noChangeAspect="1"/>
          </p:cNvPicPr>
          <p:nvPr/>
        </p:nvPicPr>
        <p:blipFill>
          <a:blip r:embed="rId3"/>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3168881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
                                            <p:txEl>
                                              <p:pRg st="0" end="0"/>
                                            </p:txEl>
                                          </p:spTgt>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 calcmode="lin" valueType="num">
                                      <p:cBhvr>
                                        <p:cTn id="12"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7">
                                            <p:txEl>
                                              <p:pRg st="1" end="1"/>
                                            </p:txEl>
                                          </p:spTgt>
                                        </p:tgtEl>
                                        <p:attrNameLst>
                                          <p:attrName>ppt_h</p:attrName>
                                        </p:attrNameLst>
                                      </p:cBhvr>
                                      <p:tavLst>
                                        <p:tav tm="0">
                                          <p:val>
                                            <p:strVal val="#ppt_h"/>
                                          </p:val>
                                        </p:tav>
                                        <p:tav tm="100000">
                                          <p:val>
                                            <p:strVal val="#ppt_h"/>
                                          </p:val>
                                        </p:tav>
                                      </p:tavLst>
                                    </p:anim>
                                  </p:childTnLst>
                                </p:cTn>
                              </p:par>
                            </p:childTnLst>
                          </p:cTn>
                        </p:par>
                        <p:par>
                          <p:cTn id="14" fill="hold">
                            <p:stCondLst>
                              <p:cond delay="1000"/>
                            </p:stCondLst>
                            <p:childTnLst>
                              <p:par>
                                <p:cTn id="15" presetID="17" presetClass="entr" presetSubtype="10" fill="hold" nodeType="after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 calcmode="lin" valueType="num">
                                      <p:cBhvr>
                                        <p:cTn id="17" dur="500" fill="hold"/>
                                        <p:tgtEl>
                                          <p:spTgt spid="7">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7">
                                            <p:txEl>
                                              <p:pRg st="2" end="2"/>
                                            </p:txEl>
                                          </p:spTgt>
                                        </p:tgtEl>
                                        <p:attrNameLst>
                                          <p:attrName>ppt_h</p:attrName>
                                        </p:attrNameLst>
                                      </p:cBhvr>
                                      <p:tavLst>
                                        <p:tav tm="0">
                                          <p:val>
                                            <p:strVal val="#ppt_h"/>
                                          </p:val>
                                        </p:tav>
                                        <p:tav tm="100000">
                                          <p:val>
                                            <p:strVal val="#ppt_h"/>
                                          </p:val>
                                        </p:tav>
                                      </p:tavLst>
                                    </p:anim>
                                  </p:childTnLst>
                                </p:cTn>
                              </p:par>
                            </p:childTnLst>
                          </p:cTn>
                        </p:par>
                        <p:par>
                          <p:cTn id="19" fill="hold">
                            <p:stCondLst>
                              <p:cond delay="1500"/>
                            </p:stCondLst>
                            <p:childTnLst>
                              <p:par>
                                <p:cTn id="20" presetID="17" presetClass="entr" presetSubtype="10" fill="hold" nodeType="after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 calcmode="lin" valueType="num">
                                      <p:cBhvr>
                                        <p:cTn id="22" dur="500" fill="hold"/>
                                        <p:tgtEl>
                                          <p:spTgt spid="7">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7">
                                            <p:txEl>
                                              <p:pRg st="3" end="3"/>
                                            </p:txEl>
                                          </p:spTgt>
                                        </p:tgtEl>
                                        <p:attrNameLst>
                                          <p:attrName>ppt_h</p:attrName>
                                        </p:attrNameLst>
                                      </p:cBhvr>
                                      <p:tavLst>
                                        <p:tav tm="0">
                                          <p:val>
                                            <p:strVal val="#ppt_h"/>
                                          </p:val>
                                        </p:tav>
                                        <p:tav tm="100000">
                                          <p:val>
                                            <p:strVal val="#ppt_h"/>
                                          </p:val>
                                        </p:tav>
                                      </p:tavLst>
                                    </p:anim>
                                  </p:childTnLst>
                                </p:cTn>
                              </p:par>
                            </p:childTnLst>
                          </p:cTn>
                        </p:par>
                        <p:par>
                          <p:cTn id="24" fill="hold">
                            <p:stCondLst>
                              <p:cond delay="2000"/>
                            </p:stCondLst>
                            <p:childTnLst>
                              <p:par>
                                <p:cTn id="25" presetID="17" presetClass="entr" presetSubtype="10" fill="hold" nodeType="after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 calcmode="lin" valueType="num">
                                      <p:cBhvr>
                                        <p:cTn id="27" dur="500" fill="hold"/>
                                        <p:tgtEl>
                                          <p:spTgt spid="7">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7">
                                            <p:txEl>
                                              <p:pRg st="4" end="4"/>
                                            </p:txEl>
                                          </p:spTgt>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17" presetClass="entr" presetSubtype="10" fill="hold" nodeType="clickEffect">
                                  <p:stCondLst>
                                    <p:cond delay="0"/>
                                  </p:stCondLst>
                                  <p:childTnLst>
                                    <p:set>
                                      <p:cBhvr>
                                        <p:cTn id="32" dur="1" fill="hold">
                                          <p:stCondLst>
                                            <p:cond delay="0"/>
                                          </p:stCondLst>
                                        </p:cTn>
                                        <p:tgtEl>
                                          <p:spTgt spid="7">
                                            <p:txEl>
                                              <p:pRg st="5" end="5"/>
                                            </p:txEl>
                                          </p:spTgt>
                                        </p:tgtEl>
                                        <p:attrNameLst>
                                          <p:attrName>style.visibility</p:attrName>
                                        </p:attrNameLst>
                                      </p:cBhvr>
                                      <p:to>
                                        <p:strVal val="visible"/>
                                      </p:to>
                                    </p:set>
                                    <p:anim calcmode="lin" valueType="num">
                                      <p:cBhvr>
                                        <p:cTn id="33" dur="500" fill="hold"/>
                                        <p:tgtEl>
                                          <p:spTgt spid="7">
                                            <p:txEl>
                                              <p:pRg st="5" end="5"/>
                                            </p:txEl>
                                          </p:spTgt>
                                        </p:tgtEl>
                                        <p:attrNameLst>
                                          <p:attrName>ppt_w</p:attrName>
                                        </p:attrNameLst>
                                      </p:cBhvr>
                                      <p:tavLst>
                                        <p:tav tm="0">
                                          <p:val>
                                            <p:fltVal val="0"/>
                                          </p:val>
                                        </p:tav>
                                        <p:tav tm="100000">
                                          <p:val>
                                            <p:strVal val="#ppt_w"/>
                                          </p:val>
                                        </p:tav>
                                      </p:tavLst>
                                    </p:anim>
                                    <p:anim calcmode="lin" valueType="num">
                                      <p:cBhvr>
                                        <p:cTn id="34" dur="500" fill="hold"/>
                                        <p:tgtEl>
                                          <p:spTgt spid="7">
                                            <p:txEl>
                                              <p:pRg st="5" end="5"/>
                                            </p:txEl>
                                          </p:spTgt>
                                        </p:tgtEl>
                                        <p:attrNameLst>
                                          <p:attrName>ppt_h</p:attrName>
                                        </p:attrNameLst>
                                      </p:cBhvr>
                                      <p:tavLst>
                                        <p:tav tm="0">
                                          <p:val>
                                            <p:strVal val="#ppt_h"/>
                                          </p:val>
                                        </p:tav>
                                        <p:tav tm="100000">
                                          <p:val>
                                            <p:strVal val="#ppt_h"/>
                                          </p:val>
                                        </p:tav>
                                      </p:tavLst>
                                    </p:anim>
                                  </p:childTnLst>
                                </p:cTn>
                              </p:par>
                            </p:childTnLst>
                          </p:cTn>
                        </p:par>
                        <p:par>
                          <p:cTn id="35" fill="hold">
                            <p:stCondLst>
                              <p:cond delay="500"/>
                            </p:stCondLst>
                            <p:childTnLst>
                              <p:par>
                                <p:cTn id="36" presetID="17" presetClass="entr" presetSubtype="10" fill="hold" nodeType="afterEffect">
                                  <p:stCondLst>
                                    <p:cond delay="0"/>
                                  </p:stCondLst>
                                  <p:childTnLst>
                                    <p:set>
                                      <p:cBhvr>
                                        <p:cTn id="37" dur="1" fill="hold">
                                          <p:stCondLst>
                                            <p:cond delay="0"/>
                                          </p:stCondLst>
                                        </p:cTn>
                                        <p:tgtEl>
                                          <p:spTgt spid="7">
                                            <p:txEl>
                                              <p:pRg st="6" end="6"/>
                                            </p:txEl>
                                          </p:spTgt>
                                        </p:tgtEl>
                                        <p:attrNameLst>
                                          <p:attrName>style.visibility</p:attrName>
                                        </p:attrNameLst>
                                      </p:cBhvr>
                                      <p:to>
                                        <p:strVal val="visible"/>
                                      </p:to>
                                    </p:set>
                                    <p:anim calcmode="lin" valueType="num">
                                      <p:cBhvr>
                                        <p:cTn id="38" dur="500" fill="hold"/>
                                        <p:tgtEl>
                                          <p:spTgt spid="7">
                                            <p:txEl>
                                              <p:pRg st="6" end="6"/>
                                            </p:txEl>
                                          </p:spTgt>
                                        </p:tgtEl>
                                        <p:attrNameLst>
                                          <p:attrName>ppt_w</p:attrName>
                                        </p:attrNameLst>
                                      </p:cBhvr>
                                      <p:tavLst>
                                        <p:tav tm="0">
                                          <p:val>
                                            <p:fltVal val="0"/>
                                          </p:val>
                                        </p:tav>
                                        <p:tav tm="100000">
                                          <p:val>
                                            <p:strVal val="#ppt_w"/>
                                          </p:val>
                                        </p:tav>
                                      </p:tavLst>
                                    </p:anim>
                                    <p:anim calcmode="lin" valueType="num">
                                      <p:cBhvr>
                                        <p:cTn id="39" dur="500" fill="hold"/>
                                        <p:tgtEl>
                                          <p:spTgt spid="7">
                                            <p:txEl>
                                              <p:pRg st="6" end="6"/>
                                            </p:txEl>
                                          </p:spTgt>
                                        </p:tgtEl>
                                        <p:attrNameLst>
                                          <p:attrName>ppt_h</p:attrName>
                                        </p:attrNameLst>
                                      </p:cBhvr>
                                      <p:tavLst>
                                        <p:tav tm="0">
                                          <p:val>
                                            <p:strVal val="#ppt_h"/>
                                          </p:val>
                                        </p:tav>
                                        <p:tav tm="100000">
                                          <p:val>
                                            <p:strVal val="#ppt_h"/>
                                          </p:val>
                                        </p:tav>
                                      </p:tavLst>
                                    </p:anim>
                                  </p:childTnLst>
                                </p:cTn>
                              </p:par>
                            </p:childTnLst>
                          </p:cTn>
                        </p:par>
                        <p:par>
                          <p:cTn id="40" fill="hold">
                            <p:stCondLst>
                              <p:cond delay="1000"/>
                            </p:stCondLst>
                            <p:childTnLst>
                              <p:par>
                                <p:cTn id="41" presetID="17" presetClass="entr" presetSubtype="10" fill="hold" nodeType="afterEffect">
                                  <p:stCondLst>
                                    <p:cond delay="0"/>
                                  </p:stCondLst>
                                  <p:childTnLst>
                                    <p:set>
                                      <p:cBhvr>
                                        <p:cTn id="42" dur="1" fill="hold">
                                          <p:stCondLst>
                                            <p:cond delay="0"/>
                                          </p:stCondLst>
                                        </p:cTn>
                                        <p:tgtEl>
                                          <p:spTgt spid="7">
                                            <p:txEl>
                                              <p:pRg st="7" end="7"/>
                                            </p:txEl>
                                          </p:spTgt>
                                        </p:tgtEl>
                                        <p:attrNameLst>
                                          <p:attrName>style.visibility</p:attrName>
                                        </p:attrNameLst>
                                      </p:cBhvr>
                                      <p:to>
                                        <p:strVal val="visible"/>
                                      </p:to>
                                    </p:set>
                                    <p:anim calcmode="lin" valueType="num">
                                      <p:cBhvr>
                                        <p:cTn id="43" dur="500" fill="hold"/>
                                        <p:tgtEl>
                                          <p:spTgt spid="7">
                                            <p:txEl>
                                              <p:pRg st="7" end="7"/>
                                            </p:txEl>
                                          </p:spTgt>
                                        </p:tgtEl>
                                        <p:attrNameLst>
                                          <p:attrName>ppt_w</p:attrName>
                                        </p:attrNameLst>
                                      </p:cBhvr>
                                      <p:tavLst>
                                        <p:tav tm="0">
                                          <p:val>
                                            <p:fltVal val="0"/>
                                          </p:val>
                                        </p:tav>
                                        <p:tav tm="100000">
                                          <p:val>
                                            <p:strVal val="#ppt_w"/>
                                          </p:val>
                                        </p:tav>
                                      </p:tavLst>
                                    </p:anim>
                                    <p:anim calcmode="lin" valueType="num">
                                      <p:cBhvr>
                                        <p:cTn id="44" dur="500" fill="hold"/>
                                        <p:tgtEl>
                                          <p:spTgt spid="7">
                                            <p:txEl>
                                              <p:pRg st="7" end="7"/>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Representación assemby /&gt;</a:t>
            </a:r>
            <a:endParaRPr lang="es-ES" sz="4600" b="1" dirty="0">
              <a:solidFill>
                <a:srgbClr val="92D050"/>
              </a:solidFill>
            </a:endParaRPr>
          </a:p>
        </p:txBody>
      </p:sp>
      <p:sp>
        <p:nvSpPr>
          <p:cNvPr id="5" name="Rectángulo 4">
            <a:extLst>
              <a:ext uri="{FF2B5EF4-FFF2-40B4-BE49-F238E27FC236}">
                <a16:creationId xmlns:a16="http://schemas.microsoft.com/office/drawing/2014/main" id="{FACD18B1-98FD-4A46-99FD-3C3A0FF47559}"/>
              </a:ext>
            </a:extLst>
          </p:cNvPr>
          <p:cNvSpPr/>
          <p:nvPr/>
        </p:nvSpPr>
        <p:spPr>
          <a:xfrm>
            <a:off x="1055440" y="2636912"/>
            <a:ext cx="9721080" cy="369332"/>
          </a:xfrm>
          <a:prstGeom prst="rect">
            <a:avLst/>
          </a:prstGeom>
        </p:spPr>
        <p:txBody>
          <a:bodyPr wrap="square">
            <a:spAutoFit/>
          </a:bodyPr>
          <a:lstStyle/>
          <a:p>
            <a:endParaRPr lang="es-CL" dirty="0"/>
          </a:p>
        </p:txBody>
      </p:sp>
      <p:pic>
        <p:nvPicPr>
          <p:cNvPr id="6" name="Imagen 5">
            <a:extLst>
              <a:ext uri="{FF2B5EF4-FFF2-40B4-BE49-F238E27FC236}">
                <a16:creationId xmlns:a16="http://schemas.microsoft.com/office/drawing/2014/main" id="{D974E34D-95A0-5345-B621-2B9F213432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408" y="1916832"/>
            <a:ext cx="3704009" cy="3960440"/>
          </a:xfrm>
          <a:prstGeom prst="rect">
            <a:avLst/>
          </a:prstGeom>
        </p:spPr>
      </p:pic>
      <p:pic>
        <p:nvPicPr>
          <p:cNvPr id="8" name="Imagen 7">
            <a:extLst>
              <a:ext uri="{FF2B5EF4-FFF2-40B4-BE49-F238E27FC236}">
                <a16:creationId xmlns:a16="http://schemas.microsoft.com/office/drawing/2014/main" id="{31EC830F-F086-724C-B94B-47075876B3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2064" y="1412776"/>
            <a:ext cx="5194300" cy="4800600"/>
          </a:xfrm>
          <a:prstGeom prst="rect">
            <a:avLst/>
          </a:prstGeom>
        </p:spPr>
      </p:pic>
      <p:cxnSp>
        <p:nvCxnSpPr>
          <p:cNvPr id="9" name="Conector angular 8">
            <a:extLst>
              <a:ext uri="{FF2B5EF4-FFF2-40B4-BE49-F238E27FC236}">
                <a16:creationId xmlns:a16="http://schemas.microsoft.com/office/drawing/2014/main" id="{EDB6B4F1-4ABF-0543-ABDF-57A72C9AF20A}"/>
              </a:ext>
            </a:extLst>
          </p:cNvPr>
          <p:cNvCxnSpPr>
            <a:cxnSpLocks/>
          </p:cNvCxnSpPr>
          <p:nvPr/>
        </p:nvCxnSpPr>
        <p:spPr>
          <a:xfrm flipV="1">
            <a:off x="4042252" y="3868615"/>
            <a:ext cx="4213988" cy="487338"/>
          </a:xfrm>
          <a:prstGeom prst="bentConnector3">
            <a:avLst>
              <a:gd name="adj1" fmla="val 50000"/>
            </a:avLst>
          </a:prstGeom>
          <a:ln>
            <a:tailEnd type="triangle"/>
          </a:ln>
          <a:effectLst>
            <a:glow rad="63500">
              <a:schemeClr val="accent6">
                <a:satMod val="175000"/>
                <a:alpha val="40000"/>
              </a:schemeClr>
            </a:glow>
          </a:effectLst>
        </p:spPr>
        <p:style>
          <a:lnRef idx="2">
            <a:schemeClr val="accent6"/>
          </a:lnRef>
          <a:fillRef idx="0">
            <a:schemeClr val="accent6"/>
          </a:fillRef>
          <a:effectRef idx="1">
            <a:schemeClr val="accent6"/>
          </a:effectRef>
          <a:fontRef idx="minor">
            <a:schemeClr val="tx1"/>
          </a:fontRef>
        </p:style>
      </p:cxnSp>
      <p:cxnSp>
        <p:nvCxnSpPr>
          <p:cNvPr id="10" name="Conector angular 9">
            <a:extLst>
              <a:ext uri="{FF2B5EF4-FFF2-40B4-BE49-F238E27FC236}">
                <a16:creationId xmlns:a16="http://schemas.microsoft.com/office/drawing/2014/main" id="{E1EFC978-2902-B245-897A-2620FD85A456}"/>
              </a:ext>
            </a:extLst>
          </p:cNvPr>
          <p:cNvCxnSpPr>
            <a:cxnSpLocks/>
          </p:cNvCxnSpPr>
          <p:nvPr/>
        </p:nvCxnSpPr>
        <p:spPr>
          <a:xfrm>
            <a:off x="4042252" y="4441758"/>
            <a:ext cx="4213988" cy="147827"/>
          </a:xfrm>
          <a:prstGeom prst="bentConnector3">
            <a:avLst>
              <a:gd name="adj1" fmla="val 50000"/>
            </a:avLst>
          </a:prstGeom>
          <a:ln>
            <a:tailEnd type="triangle"/>
          </a:ln>
          <a:effectLst>
            <a:glow rad="63500">
              <a:schemeClr val="accent2">
                <a:satMod val="175000"/>
                <a:alpha val="40000"/>
              </a:schemeClr>
            </a:glow>
          </a:effectLst>
        </p:spPr>
        <p:style>
          <a:lnRef idx="3">
            <a:schemeClr val="accent2"/>
          </a:lnRef>
          <a:fillRef idx="0">
            <a:schemeClr val="accent2"/>
          </a:fillRef>
          <a:effectRef idx="2">
            <a:schemeClr val="accent2"/>
          </a:effectRef>
          <a:fontRef idx="minor">
            <a:schemeClr val="tx1"/>
          </a:fontRef>
        </p:style>
      </p:cxnSp>
      <p:cxnSp>
        <p:nvCxnSpPr>
          <p:cNvPr id="11" name="Conector angular 10">
            <a:extLst>
              <a:ext uri="{FF2B5EF4-FFF2-40B4-BE49-F238E27FC236}">
                <a16:creationId xmlns:a16="http://schemas.microsoft.com/office/drawing/2014/main" id="{E4EE3263-309E-AA4F-BC79-6DCCB7D08ABD}"/>
              </a:ext>
            </a:extLst>
          </p:cNvPr>
          <p:cNvCxnSpPr>
            <a:cxnSpLocks/>
          </p:cNvCxnSpPr>
          <p:nvPr/>
        </p:nvCxnSpPr>
        <p:spPr>
          <a:xfrm flipV="1">
            <a:off x="3719736" y="4966445"/>
            <a:ext cx="4536504" cy="1"/>
          </a:xfrm>
          <a:prstGeom prst="bentConnector3">
            <a:avLst/>
          </a:prstGeom>
          <a:ln>
            <a:solidFill>
              <a:srgbClr val="FFFF00"/>
            </a:solidFill>
            <a:tailEnd type="triangle"/>
          </a:ln>
          <a:effectLst>
            <a:glow rad="63500">
              <a:schemeClr val="accent4">
                <a:satMod val="175000"/>
                <a:alpha val="40000"/>
              </a:schemeClr>
            </a:glow>
          </a:effectLst>
        </p:spPr>
        <p:style>
          <a:lnRef idx="2">
            <a:schemeClr val="accent2"/>
          </a:lnRef>
          <a:fillRef idx="0">
            <a:schemeClr val="accent2"/>
          </a:fillRef>
          <a:effectRef idx="1">
            <a:schemeClr val="accent2"/>
          </a:effectRef>
          <a:fontRef idx="minor">
            <a:schemeClr val="tx1"/>
          </a:fontRef>
        </p:style>
      </p:cxnSp>
      <p:cxnSp>
        <p:nvCxnSpPr>
          <p:cNvPr id="12" name="Conector angular 11">
            <a:extLst>
              <a:ext uri="{FF2B5EF4-FFF2-40B4-BE49-F238E27FC236}">
                <a16:creationId xmlns:a16="http://schemas.microsoft.com/office/drawing/2014/main" id="{5ED53CA0-B7AB-9842-9C63-9B0C5FA720F7}"/>
              </a:ext>
            </a:extLst>
          </p:cNvPr>
          <p:cNvCxnSpPr>
            <a:cxnSpLocks/>
          </p:cNvCxnSpPr>
          <p:nvPr/>
        </p:nvCxnSpPr>
        <p:spPr>
          <a:xfrm flipV="1">
            <a:off x="4443811" y="2787162"/>
            <a:ext cx="3812429" cy="857862"/>
          </a:xfrm>
          <a:prstGeom prst="bentConnector3">
            <a:avLst>
              <a:gd name="adj1" fmla="val 50000"/>
            </a:avLst>
          </a:prstGeom>
          <a:ln>
            <a:tailEnd type="triangle"/>
          </a:ln>
          <a:effectLst>
            <a:glow rad="101600">
              <a:schemeClr val="accent1">
                <a:satMod val="175000"/>
                <a:alpha val="40000"/>
              </a:schemeClr>
            </a:glow>
          </a:effectLst>
        </p:spPr>
        <p:style>
          <a:lnRef idx="2">
            <a:schemeClr val="accent1"/>
          </a:lnRef>
          <a:fillRef idx="0">
            <a:schemeClr val="accent1"/>
          </a:fillRef>
          <a:effectRef idx="1">
            <a:schemeClr val="accent1"/>
          </a:effectRef>
          <a:fontRef idx="minor">
            <a:schemeClr val="tx1"/>
          </a:fontRef>
        </p:style>
      </p:cxnSp>
      <p:sp>
        <p:nvSpPr>
          <p:cNvPr id="15" name="Rectángulo 14">
            <a:extLst>
              <a:ext uri="{FF2B5EF4-FFF2-40B4-BE49-F238E27FC236}">
                <a16:creationId xmlns:a16="http://schemas.microsoft.com/office/drawing/2014/main" id="{18754213-3DD4-554A-90AD-833114EDF14F}"/>
              </a:ext>
            </a:extLst>
          </p:cNvPr>
          <p:cNvSpPr/>
          <p:nvPr/>
        </p:nvSpPr>
        <p:spPr>
          <a:xfrm>
            <a:off x="8300895" y="3301348"/>
            <a:ext cx="3045429" cy="1183924"/>
          </a:xfrm>
          <a:prstGeom prst="rect">
            <a:avLst/>
          </a:prstGeom>
          <a:noFill/>
          <a:ln w="3175">
            <a:solidFill>
              <a:schemeClr val="accent6"/>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6" name="Rectángulo 15">
            <a:extLst>
              <a:ext uri="{FF2B5EF4-FFF2-40B4-BE49-F238E27FC236}">
                <a16:creationId xmlns:a16="http://schemas.microsoft.com/office/drawing/2014/main" id="{4C826175-31D7-0B49-BAF5-B2BF5DDE9717}"/>
              </a:ext>
            </a:extLst>
          </p:cNvPr>
          <p:cNvSpPr/>
          <p:nvPr/>
        </p:nvSpPr>
        <p:spPr>
          <a:xfrm>
            <a:off x="8300895" y="4661168"/>
            <a:ext cx="3267713" cy="568032"/>
          </a:xfrm>
          <a:prstGeom prst="rect">
            <a:avLst/>
          </a:prstGeom>
          <a:noFill/>
          <a:ln w="3175">
            <a:solidFill>
              <a:srgbClr val="FFFF00"/>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7" name="Rectángulo 16">
            <a:extLst>
              <a:ext uri="{FF2B5EF4-FFF2-40B4-BE49-F238E27FC236}">
                <a16:creationId xmlns:a16="http://schemas.microsoft.com/office/drawing/2014/main" id="{BD693A22-2F92-AA4A-9D94-E59BC7590994}"/>
              </a:ext>
            </a:extLst>
          </p:cNvPr>
          <p:cNvSpPr/>
          <p:nvPr/>
        </p:nvSpPr>
        <p:spPr>
          <a:xfrm>
            <a:off x="8300895" y="2348880"/>
            <a:ext cx="2475625" cy="802232"/>
          </a:xfrm>
          <a:prstGeom prst="rect">
            <a:avLst/>
          </a:prstGeom>
          <a:noFill/>
          <a:ln w="3175">
            <a:solidFill>
              <a:schemeClr val="accent1"/>
            </a:solid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22" name="Conector angular 21">
            <a:extLst>
              <a:ext uri="{FF2B5EF4-FFF2-40B4-BE49-F238E27FC236}">
                <a16:creationId xmlns:a16="http://schemas.microsoft.com/office/drawing/2014/main" id="{56812689-7E27-D84D-ACF0-E3D17D558FAB}"/>
              </a:ext>
            </a:extLst>
          </p:cNvPr>
          <p:cNvCxnSpPr>
            <a:cxnSpLocks/>
          </p:cNvCxnSpPr>
          <p:nvPr/>
        </p:nvCxnSpPr>
        <p:spPr>
          <a:xfrm>
            <a:off x="3719736" y="5060499"/>
            <a:ext cx="4536504" cy="282807"/>
          </a:xfrm>
          <a:prstGeom prst="bentConnector3">
            <a:avLst>
              <a:gd name="adj1" fmla="val 50000"/>
            </a:avLst>
          </a:prstGeom>
          <a:ln>
            <a:tailEnd type="triangle"/>
          </a:ln>
          <a:effectLst>
            <a:glow rad="63500">
              <a:schemeClr val="accent2">
                <a:satMod val="175000"/>
                <a:alpha val="40000"/>
              </a:schemeClr>
            </a:glow>
          </a:effectLst>
        </p:spPr>
        <p:style>
          <a:lnRef idx="3">
            <a:schemeClr val="accent2"/>
          </a:lnRef>
          <a:fillRef idx="0">
            <a:schemeClr val="accent2"/>
          </a:fillRef>
          <a:effectRef idx="2">
            <a:schemeClr val="accent2"/>
          </a:effectRef>
          <a:fontRef idx="minor">
            <a:schemeClr val="tx1"/>
          </a:fontRef>
        </p:style>
      </p:cxnSp>
      <p:pic>
        <p:nvPicPr>
          <p:cNvPr id="18" name="Imagen 17">
            <a:extLst>
              <a:ext uri="{FF2B5EF4-FFF2-40B4-BE49-F238E27FC236}">
                <a16:creationId xmlns:a16="http://schemas.microsoft.com/office/drawing/2014/main" id="{140D5CA8-4CEB-9343-B643-D131048EF4B1}"/>
              </a:ext>
            </a:extLst>
          </p:cNvPr>
          <p:cNvPicPr>
            <a:picLocks noChangeAspect="1"/>
          </p:cNvPicPr>
          <p:nvPr/>
        </p:nvPicPr>
        <p:blipFill>
          <a:blip r:embed="rId5"/>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3490104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p:cTn id="11" dur="500" fill="hold"/>
                                        <p:tgtEl>
                                          <p:spTgt spid="17"/>
                                        </p:tgtEl>
                                        <p:attrNameLst>
                                          <p:attrName>ppt_w</p:attrName>
                                        </p:attrNameLst>
                                      </p:cBhvr>
                                      <p:tavLst>
                                        <p:tav tm="0">
                                          <p:val>
                                            <p:fltVal val="0"/>
                                          </p:val>
                                        </p:tav>
                                        <p:tav tm="100000">
                                          <p:val>
                                            <p:strVal val="#ppt_w"/>
                                          </p:val>
                                        </p:tav>
                                      </p:tavLst>
                                    </p:anim>
                                    <p:anim calcmode="lin" valueType="num">
                                      <p:cBhvr>
                                        <p:cTn id="12" dur="5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17"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strVal val="#ppt_h"/>
                                          </p:val>
                                        </p:tav>
                                        <p:tav tm="100000">
                                          <p:val>
                                            <p:strVal val="#ppt_h"/>
                                          </p:val>
                                        </p:tav>
                                      </p:tavLst>
                                    </p:anim>
                                  </p:childTnLst>
                                </p:cTn>
                              </p:par>
                              <p:par>
                                <p:cTn id="19" presetID="17" presetClass="entr" presetSubtype="1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p:cTn id="21" dur="500" fill="hold"/>
                                        <p:tgtEl>
                                          <p:spTgt spid="15"/>
                                        </p:tgtEl>
                                        <p:attrNameLst>
                                          <p:attrName>ppt_w</p:attrName>
                                        </p:attrNameLst>
                                      </p:cBhvr>
                                      <p:tavLst>
                                        <p:tav tm="0">
                                          <p:val>
                                            <p:fltVal val="0"/>
                                          </p:val>
                                        </p:tav>
                                        <p:tav tm="100000">
                                          <p:val>
                                            <p:strVal val="#ppt_w"/>
                                          </p:val>
                                        </p:tav>
                                      </p:tavLst>
                                    </p:anim>
                                    <p:anim calcmode="lin" valueType="num">
                                      <p:cBhvr>
                                        <p:cTn id="22" dur="5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17" presetClass="entr" presetSubtype="1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17" presetClass="entr" presetSubtype="1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ppt_w</p:attrName>
                                        </p:attrNameLst>
                                      </p:cBhvr>
                                      <p:tavLst>
                                        <p:tav tm="0">
                                          <p:val>
                                            <p:fltVal val="0"/>
                                          </p:val>
                                        </p:tav>
                                        <p:tav tm="100000">
                                          <p:val>
                                            <p:strVal val="#ppt_w"/>
                                          </p:val>
                                        </p:tav>
                                      </p:tavLst>
                                    </p:anim>
                                    <p:anim calcmode="lin" valueType="num">
                                      <p:cBhvr>
                                        <p:cTn id="34" dur="500" fill="hold"/>
                                        <p:tgtEl>
                                          <p:spTgt spid="11"/>
                                        </p:tgtEl>
                                        <p:attrNameLst>
                                          <p:attrName>ppt_h</p:attrName>
                                        </p:attrNameLst>
                                      </p:cBhvr>
                                      <p:tavLst>
                                        <p:tav tm="0">
                                          <p:val>
                                            <p:strVal val="#ppt_h"/>
                                          </p:val>
                                        </p:tav>
                                        <p:tav tm="100000">
                                          <p:val>
                                            <p:strVal val="#ppt_h"/>
                                          </p:val>
                                        </p:tav>
                                      </p:tavLst>
                                    </p:anim>
                                  </p:childTnLst>
                                </p:cTn>
                              </p:par>
                              <p:par>
                                <p:cTn id="35" presetID="17" presetClass="entr" presetSubtype="1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7" presetClass="entr" presetSubtype="1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p:cTn id="43" dur="500" fill="hold"/>
                                        <p:tgtEl>
                                          <p:spTgt spid="22"/>
                                        </p:tgtEl>
                                        <p:attrNameLst>
                                          <p:attrName>ppt_w</p:attrName>
                                        </p:attrNameLst>
                                      </p:cBhvr>
                                      <p:tavLst>
                                        <p:tav tm="0">
                                          <p:val>
                                            <p:fltVal val="0"/>
                                          </p:val>
                                        </p:tav>
                                        <p:tav tm="100000">
                                          <p:val>
                                            <p:strVal val="#ppt_w"/>
                                          </p:val>
                                        </p:tav>
                                      </p:tavLst>
                                    </p:anim>
                                    <p:anim calcmode="lin" valueType="num">
                                      <p:cBhvr>
                                        <p:cTn id="44" dur="500" fill="hold"/>
                                        <p:tgtEl>
                                          <p:spTgt spid="2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Assembly para el día a día /&gt;</a:t>
            </a:r>
            <a:endParaRPr lang="es-ES" sz="4600" b="1" dirty="0">
              <a:solidFill>
                <a:srgbClr val="92D050"/>
              </a:solidFill>
            </a:endParaRPr>
          </a:p>
        </p:txBody>
      </p:sp>
      <p:pic>
        <p:nvPicPr>
          <p:cNvPr id="5" name="Imagen 4">
            <a:extLst>
              <a:ext uri="{FF2B5EF4-FFF2-40B4-BE49-F238E27FC236}">
                <a16:creationId xmlns:a16="http://schemas.microsoft.com/office/drawing/2014/main" id="{1176EB68-F368-394D-80B9-A60A277374CA}"/>
              </a:ext>
            </a:extLst>
          </p:cNvPr>
          <p:cNvPicPr>
            <a:picLocks noChangeAspect="1"/>
          </p:cNvPicPr>
          <p:nvPr/>
        </p:nvPicPr>
        <p:blipFill>
          <a:blip r:embed="rId3"/>
          <a:stretch>
            <a:fillRect/>
          </a:stretch>
        </p:blipFill>
        <p:spPr>
          <a:xfrm>
            <a:off x="10316895" y="6313714"/>
            <a:ext cx="1695773" cy="416993"/>
          </a:xfrm>
          <a:prstGeom prst="rect">
            <a:avLst/>
          </a:prstGeom>
        </p:spPr>
      </p:pic>
      <p:sp>
        <p:nvSpPr>
          <p:cNvPr id="3" name="CuadroTexto 2">
            <a:extLst>
              <a:ext uri="{FF2B5EF4-FFF2-40B4-BE49-F238E27FC236}">
                <a16:creationId xmlns:a16="http://schemas.microsoft.com/office/drawing/2014/main" id="{6C2F3899-F289-A949-9765-046F15BD0CD5}"/>
              </a:ext>
            </a:extLst>
          </p:cNvPr>
          <p:cNvSpPr txBox="1"/>
          <p:nvPr/>
        </p:nvSpPr>
        <p:spPr>
          <a:xfrm>
            <a:off x="4771641" y="1527139"/>
            <a:ext cx="2518638" cy="830997"/>
          </a:xfrm>
          <a:prstGeom prst="rect">
            <a:avLst/>
          </a:prstGeom>
          <a:noFill/>
        </p:spPr>
        <p:txBody>
          <a:bodyPr wrap="none" rtlCol="0">
            <a:spAutoFit/>
          </a:bodyPr>
          <a:lstStyle/>
          <a:p>
            <a:pPr algn="ctr"/>
            <a:r>
              <a:rPr lang="es-CL" sz="2400" b="1" dirty="0">
                <a:solidFill>
                  <a:srgbClr val="92D050"/>
                </a:solidFill>
              </a:rPr>
              <a:t>Acceso a memoria</a:t>
            </a:r>
          </a:p>
          <a:p>
            <a:pPr algn="ctr"/>
            <a:r>
              <a:rPr lang="es-CL" sz="2400" b="1" dirty="0">
                <a:solidFill>
                  <a:srgbClr val="92D050"/>
                </a:solidFill>
              </a:rPr>
              <a:t>[]</a:t>
            </a:r>
          </a:p>
        </p:txBody>
      </p:sp>
      <p:sp>
        <p:nvSpPr>
          <p:cNvPr id="8" name="CuadroTexto 7">
            <a:extLst>
              <a:ext uri="{FF2B5EF4-FFF2-40B4-BE49-F238E27FC236}">
                <a16:creationId xmlns:a16="http://schemas.microsoft.com/office/drawing/2014/main" id="{2693C2AA-395B-2E4D-96BA-6C40F267A790}"/>
              </a:ext>
            </a:extLst>
          </p:cNvPr>
          <p:cNvSpPr txBox="1"/>
          <p:nvPr/>
        </p:nvSpPr>
        <p:spPr>
          <a:xfrm>
            <a:off x="502930" y="2997509"/>
            <a:ext cx="6518323" cy="1200329"/>
          </a:xfrm>
          <a:prstGeom prst="rect">
            <a:avLst/>
          </a:prstGeom>
          <a:noFill/>
        </p:spPr>
        <p:txBody>
          <a:bodyPr wrap="none" rtlCol="0">
            <a:spAutoFit/>
          </a:bodyPr>
          <a:lstStyle/>
          <a:p>
            <a:pPr marL="285750" indent="-285750">
              <a:buFont typeface="Arial" panose="020B0604020202020204" pitchFamily="34" charset="0"/>
              <a:buChar char="•"/>
            </a:pPr>
            <a:r>
              <a:rPr lang="es-CL" sz="2400" dirty="0">
                <a:solidFill>
                  <a:srgbClr val="92D050"/>
                </a:solidFill>
              </a:rPr>
              <a:t>Accesos a memoria por registro</a:t>
            </a:r>
          </a:p>
          <a:p>
            <a:pPr marL="285750" indent="-285750">
              <a:buFont typeface="Arial" panose="020B0604020202020204" pitchFamily="34" charset="0"/>
              <a:buChar char="•"/>
            </a:pPr>
            <a:r>
              <a:rPr lang="es-CL" sz="2400" dirty="0">
                <a:solidFill>
                  <a:srgbClr val="92D050"/>
                </a:solidFill>
              </a:rPr>
              <a:t>Accesos a memoria por desplazamiento</a:t>
            </a:r>
          </a:p>
          <a:p>
            <a:pPr marL="285750" indent="-285750">
              <a:buFont typeface="Arial" panose="020B0604020202020204" pitchFamily="34" charset="0"/>
              <a:buChar char="•"/>
            </a:pPr>
            <a:r>
              <a:rPr lang="es-CL" sz="2400" dirty="0">
                <a:solidFill>
                  <a:srgbClr val="92D050"/>
                </a:solidFill>
              </a:rPr>
              <a:t>Accesos a memoria por indice y desplazamiento</a:t>
            </a:r>
          </a:p>
        </p:txBody>
      </p:sp>
      <p:sp>
        <p:nvSpPr>
          <p:cNvPr id="9" name="CuadroTexto 8">
            <a:extLst>
              <a:ext uri="{FF2B5EF4-FFF2-40B4-BE49-F238E27FC236}">
                <a16:creationId xmlns:a16="http://schemas.microsoft.com/office/drawing/2014/main" id="{55A900AA-D0CD-404D-B3A2-C4B796194A4A}"/>
              </a:ext>
            </a:extLst>
          </p:cNvPr>
          <p:cNvSpPr txBox="1"/>
          <p:nvPr/>
        </p:nvSpPr>
        <p:spPr>
          <a:xfrm>
            <a:off x="7264868" y="2997509"/>
            <a:ext cx="3269100" cy="1200329"/>
          </a:xfrm>
          <a:prstGeom prst="rect">
            <a:avLst/>
          </a:prstGeom>
          <a:noFill/>
        </p:spPr>
        <p:txBody>
          <a:bodyPr wrap="none" rtlCol="0">
            <a:spAutoFit/>
          </a:bodyPr>
          <a:lstStyle/>
          <a:p>
            <a:r>
              <a:rPr lang="es-CL" sz="2400" dirty="0">
                <a:solidFill>
                  <a:schemeClr val="accent2"/>
                </a:solidFill>
              </a:rPr>
              <a:t>mov</a:t>
            </a:r>
            <a:r>
              <a:rPr lang="es-CL" sz="2400" dirty="0">
                <a:solidFill>
                  <a:schemeClr val="accent5"/>
                </a:solidFill>
              </a:rPr>
              <a:t> edi</a:t>
            </a:r>
            <a:r>
              <a:rPr lang="es-CL" sz="2400" dirty="0">
                <a:solidFill>
                  <a:schemeClr val="bg1"/>
                </a:solidFill>
              </a:rPr>
              <a:t>,[</a:t>
            </a:r>
            <a:r>
              <a:rPr lang="es-CL" sz="2400" dirty="0">
                <a:solidFill>
                  <a:schemeClr val="accent5"/>
                </a:solidFill>
              </a:rPr>
              <a:t>ecx</a:t>
            </a:r>
            <a:r>
              <a:rPr lang="es-CL" sz="2400" dirty="0">
                <a:solidFill>
                  <a:schemeClr val="bg1"/>
                </a:solidFill>
              </a:rPr>
              <a:t>]</a:t>
            </a:r>
          </a:p>
          <a:p>
            <a:r>
              <a:rPr lang="es-CL" sz="2400" dirty="0">
                <a:solidFill>
                  <a:schemeClr val="accent2"/>
                </a:solidFill>
              </a:rPr>
              <a:t>mov</a:t>
            </a:r>
            <a:r>
              <a:rPr lang="es-CL" sz="2400" dirty="0">
                <a:solidFill>
                  <a:schemeClr val="accent5"/>
                </a:solidFill>
              </a:rPr>
              <a:t> edi</a:t>
            </a:r>
            <a:r>
              <a:rPr lang="es-CL" sz="2400" dirty="0">
                <a:solidFill>
                  <a:schemeClr val="bg1"/>
                </a:solidFill>
              </a:rPr>
              <a:t>,[</a:t>
            </a:r>
            <a:r>
              <a:rPr lang="es-CL" sz="2400" dirty="0">
                <a:solidFill>
                  <a:schemeClr val="accent5"/>
                </a:solidFill>
              </a:rPr>
              <a:t>ecx </a:t>
            </a:r>
            <a:r>
              <a:rPr lang="es-CL" sz="2400" dirty="0">
                <a:solidFill>
                  <a:schemeClr val="bg1"/>
                </a:solidFill>
              </a:rPr>
              <a:t>+</a:t>
            </a:r>
            <a:r>
              <a:rPr lang="es-CL" sz="2400" dirty="0">
                <a:solidFill>
                  <a:schemeClr val="accent5"/>
                </a:solidFill>
              </a:rPr>
              <a:t> eax</a:t>
            </a:r>
            <a:r>
              <a:rPr lang="es-CL" sz="2400" dirty="0">
                <a:solidFill>
                  <a:schemeClr val="bg1"/>
                </a:solidFill>
              </a:rPr>
              <a:t>]</a:t>
            </a:r>
          </a:p>
          <a:p>
            <a:r>
              <a:rPr lang="es-CL" sz="2400" dirty="0">
                <a:solidFill>
                  <a:schemeClr val="accent2"/>
                </a:solidFill>
              </a:rPr>
              <a:t>mov</a:t>
            </a:r>
            <a:r>
              <a:rPr lang="es-CL" sz="2400" dirty="0">
                <a:solidFill>
                  <a:schemeClr val="accent5"/>
                </a:solidFill>
              </a:rPr>
              <a:t> edi</a:t>
            </a:r>
            <a:r>
              <a:rPr lang="es-CL" sz="2400" dirty="0">
                <a:solidFill>
                  <a:schemeClr val="bg1"/>
                </a:solidFill>
              </a:rPr>
              <a:t>,[</a:t>
            </a:r>
            <a:r>
              <a:rPr lang="es-CL" sz="2400" dirty="0">
                <a:solidFill>
                  <a:schemeClr val="accent5"/>
                </a:solidFill>
              </a:rPr>
              <a:t>ecx </a:t>
            </a:r>
            <a:r>
              <a:rPr lang="es-CL" sz="2400" dirty="0">
                <a:solidFill>
                  <a:schemeClr val="bg1"/>
                </a:solidFill>
              </a:rPr>
              <a:t>+</a:t>
            </a:r>
            <a:r>
              <a:rPr lang="es-CL" sz="2400" dirty="0">
                <a:solidFill>
                  <a:schemeClr val="accent5"/>
                </a:solidFill>
              </a:rPr>
              <a:t> esi </a:t>
            </a:r>
            <a:r>
              <a:rPr lang="es-CL" sz="2400" dirty="0">
                <a:solidFill>
                  <a:schemeClr val="bg1"/>
                </a:solidFill>
              </a:rPr>
              <a:t>+</a:t>
            </a:r>
            <a:r>
              <a:rPr lang="es-CL" sz="2400" dirty="0">
                <a:solidFill>
                  <a:schemeClr val="accent5"/>
                </a:solidFill>
              </a:rPr>
              <a:t> 10h</a:t>
            </a:r>
            <a:r>
              <a:rPr lang="es-CL" sz="2400" dirty="0">
                <a:solidFill>
                  <a:schemeClr val="bg1"/>
                </a:solidFill>
              </a:rPr>
              <a:t>]</a:t>
            </a:r>
          </a:p>
        </p:txBody>
      </p:sp>
    </p:spTree>
    <p:extLst>
      <p:ext uri="{BB962C8B-B14F-4D97-AF65-F5344CB8AC3E}">
        <p14:creationId xmlns:p14="http://schemas.microsoft.com/office/powerpoint/2010/main" val="4245624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Assembly para el día a día /&gt;</a:t>
            </a:r>
            <a:endParaRPr lang="es-ES" sz="4600" b="1" dirty="0">
              <a:solidFill>
                <a:srgbClr val="92D050"/>
              </a:solidFill>
            </a:endParaRPr>
          </a:p>
        </p:txBody>
      </p:sp>
      <p:pic>
        <p:nvPicPr>
          <p:cNvPr id="5" name="Imagen 4">
            <a:extLst>
              <a:ext uri="{FF2B5EF4-FFF2-40B4-BE49-F238E27FC236}">
                <a16:creationId xmlns:a16="http://schemas.microsoft.com/office/drawing/2014/main" id="{1176EB68-F368-394D-80B9-A60A277374CA}"/>
              </a:ext>
            </a:extLst>
          </p:cNvPr>
          <p:cNvPicPr>
            <a:picLocks noChangeAspect="1"/>
          </p:cNvPicPr>
          <p:nvPr/>
        </p:nvPicPr>
        <p:blipFill>
          <a:blip r:embed="rId3"/>
          <a:stretch>
            <a:fillRect/>
          </a:stretch>
        </p:blipFill>
        <p:spPr>
          <a:xfrm>
            <a:off x="10316895" y="6313714"/>
            <a:ext cx="1695773" cy="416993"/>
          </a:xfrm>
          <a:prstGeom prst="rect">
            <a:avLst/>
          </a:prstGeom>
        </p:spPr>
      </p:pic>
      <p:sp>
        <p:nvSpPr>
          <p:cNvPr id="3" name="CuadroTexto 2">
            <a:extLst>
              <a:ext uri="{FF2B5EF4-FFF2-40B4-BE49-F238E27FC236}">
                <a16:creationId xmlns:a16="http://schemas.microsoft.com/office/drawing/2014/main" id="{6C2F3899-F289-A949-9765-046F15BD0CD5}"/>
              </a:ext>
            </a:extLst>
          </p:cNvPr>
          <p:cNvSpPr txBox="1"/>
          <p:nvPr/>
        </p:nvSpPr>
        <p:spPr>
          <a:xfrm>
            <a:off x="4572000" y="1527139"/>
            <a:ext cx="2917915" cy="830997"/>
          </a:xfrm>
          <a:prstGeom prst="rect">
            <a:avLst/>
          </a:prstGeom>
          <a:noFill/>
        </p:spPr>
        <p:txBody>
          <a:bodyPr wrap="none" rtlCol="0">
            <a:spAutoFit/>
          </a:bodyPr>
          <a:lstStyle/>
          <a:p>
            <a:pPr algn="ctr"/>
            <a:r>
              <a:rPr lang="es-CL" sz="2400" b="1" dirty="0">
                <a:solidFill>
                  <a:srgbClr val="92D050"/>
                </a:solidFill>
              </a:rPr>
              <a:t>Movimiento de datos</a:t>
            </a:r>
          </a:p>
          <a:p>
            <a:pPr algn="ctr"/>
            <a:r>
              <a:rPr lang="es-CL" sz="2400" b="1" dirty="0">
                <a:solidFill>
                  <a:srgbClr val="92D050"/>
                </a:solidFill>
              </a:rPr>
              <a:t>MOV</a:t>
            </a:r>
          </a:p>
        </p:txBody>
      </p:sp>
      <p:sp>
        <p:nvSpPr>
          <p:cNvPr id="8" name="CuadroTexto 7">
            <a:extLst>
              <a:ext uri="{FF2B5EF4-FFF2-40B4-BE49-F238E27FC236}">
                <a16:creationId xmlns:a16="http://schemas.microsoft.com/office/drawing/2014/main" id="{2693C2AA-395B-2E4D-96BA-6C40F267A790}"/>
              </a:ext>
            </a:extLst>
          </p:cNvPr>
          <p:cNvSpPr txBox="1"/>
          <p:nvPr/>
        </p:nvSpPr>
        <p:spPr>
          <a:xfrm>
            <a:off x="502930" y="2997509"/>
            <a:ext cx="7767191" cy="2308324"/>
          </a:xfrm>
          <a:prstGeom prst="rect">
            <a:avLst/>
          </a:prstGeom>
          <a:noFill/>
        </p:spPr>
        <p:txBody>
          <a:bodyPr wrap="none" rtlCol="0">
            <a:spAutoFit/>
          </a:bodyPr>
          <a:lstStyle/>
          <a:p>
            <a:pPr marL="285750" indent="-285750">
              <a:buFont typeface="Arial" panose="020B0604020202020204" pitchFamily="34" charset="0"/>
              <a:buChar char="•"/>
            </a:pPr>
            <a:r>
              <a:rPr lang="es-CL" sz="2400" dirty="0">
                <a:solidFill>
                  <a:srgbClr val="92D050"/>
                </a:solidFill>
              </a:rPr>
              <a:t>Valor inmediato a registro</a:t>
            </a:r>
          </a:p>
          <a:p>
            <a:pPr marL="285750" indent="-285750">
              <a:buFont typeface="Arial" panose="020B0604020202020204" pitchFamily="34" charset="0"/>
              <a:buChar char="•"/>
            </a:pPr>
            <a:r>
              <a:rPr lang="es-CL" sz="2400" dirty="0">
                <a:solidFill>
                  <a:srgbClr val="92D050"/>
                </a:solidFill>
              </a:rPr>
              <a:t>Registro a registro</a:t>
            </a:r>
          </a:p>
          <a:p>
            <a:pPr marL="285750" indent="-285750">
              <a:buFont typeface="Arial" panose="020B0604020202020204" pitchFamily="34" charset="0"/>
              <a:buChar char="•"/>
            </a:pPr>
            <a:r>
              <a:rPr lang="es-CL" sz="2400" dirty="0">
                <a:solidFill>
                  <a:srgbClr val="92D050"/>
                </a:solidFill>
              </a:rPr>
              <a:t>Inmediato a memoria</a:t>
            </a:r>
          </a:p>
          <a:p>
            <a:pPr marL="285750" indent="-285750">
              <a:buFont typeface="Arial" panose="020B0604020202020204" pitchFamily="34" charset="0"/>
              <a:buChar char="•"/>
            </a:pPr>
            <a:r>
              <a:rPr lang="es-CL" sz="2400" dirty="0">
                <a:solidFill>
                  <a:srgbClr val="92D050"/>
                </a:solidFill>
              </a:rPr>
              <a:t>Registro a memoria y memoria a registro</a:t>
            </a:r>
          </a:p>
          <a:p>
            <a:pPr marL="285750" indent="-285750">
              <a:buFont typeface="Arial" panose="020B0604020202020204" pitchFamily="34" charset="0"/>
              <a:buChar char="•"/>
            </a:pPr>
            <a:r>
              <a:rPr lang="es-ES" sz="2400" dirty="0">
                <a:solidFill>
                  <a:srgbClr val="92D050"/>
                </a:solidFill>
              </a:rPr>
              <a:t>Mueve un valor firmado a un registro y lo extiende con 1</a:t>
            </a:r>
            <a:endParaRPr lang="es-CL" sz="2400" dirty="0">
              <a:solidFill>
                <a:srgbClr val="92D050"/>
              </a:solidFill>
            </a:endParaRPr>
          </a:p>
          <a:p>
            <a:pPr marL="285750" indent="-285750">
              <a:buFont typeface="Arial" panose="020B0604020202020204" pitchFamily="34" charset="0"/>
              <a:buChar char="•"/>
            </a:pPr>
            <a:r>
              <a:rPr lang="es-ES" sz="2400" dirty="0">
                <a:solidFill>
                  <a:srgbClr val="92D050"/>
                </a:solidFill>
              </a:rPr>
              <a:t>Mueve un valor sin signo a un registro y lo extiende a cero</a:t>
            </a:r>
            <a:endParaRPr lang="es-CL" sz="2400" dirty="0">
              <a:solidFill>
                <a:srgbClr val="92D050"/>
              </a:solidFill>
            </a:endParaRPr>
          </a:p>
        </p:txBody>
      </p:sp>
      <p:sp>
        <p:nvSpPr>
          <p:cNvPr id="9" name="CuadroTexto 8">
            <a:extLst>
              <a:ext uri="{FF2B5EF4-FFF2-40B4-BE49-F238E27FC236}">
                <a16:creationId xmlns:a16="http://schemas.microsoft.com/office/drawing/2014/main" id="{55A900AA-D0CD-404D-B3A2-C4B796194A4A}"/>
              </a:ext>
            </a:extLst>
          </p:cNvPr>
          <p:cNvSpPr txBox="1"/>
          <p:nvPr/>
        </p:nvSpPr>
        <p:spPr>
          <a:xfrm>
            <a:off x="8729986" y="2997509"/>
            <a:ext cx="2943691" cy="2308324"/>
          </a:xfrm>
          <a:prstGeom prst="rect">
            <a:avLst/>
          </a:prstGeom>
          <a:noFill/>
        </p:spPr>
        <p:txBody>
          <a:bodyPr wrap="none" rtlCol="0">
            <a:spAutoFit/>
          </a:bodyPr>
          <a:lstStyle/>
          <a:p>
            <a:r>
              <a:rPr lang="es-CL" sz="2400" dirty="0">
                <a:solidFill>
                  <a:schemeClr val="accent2"/>
                </a:solidFill>
              </a:rPr>
              <a:t>mov</a:t>
            </a:r>
            <a:r>
              <a:rPr lang="es-CL" sz="2400" dirty="0">
                <a:solidFill>
                  <a:srgbClr val="92D050"/>
                </a:solidFill>
              </a:rPr>
              <a:t> </a:t>
            </a:r>
            <a:r>
              <a:rPr lang="es-CL" sz="2400" dirty="0">
                <a:solidFill>
                  <a:schemeClr val="accent5"/>
                </a:solidFill>
              </a:rPr>
              <a:t>eax</a:t>
            </a:r>
            <a:r>
              <a:rPr lang="es-CL" sz="2400" dirty="0">
                <a:solidFill>
                  <a:schemeClr val="bg1"/>
                </a:solidFill>
              </a:rPr>
              <a:t>,</a:t>
            </a:r>
            <a:r>
              <a:rPr lang="es-CL" sz="2400" dirty="0">
                <a:solidFill>
                  <a:schemeClr val="accent5"/>
                </a:solidFill>
              </a:rPr>
              <a:t>16h</a:t>
            </a:r>
          </a:p>
          <a:p>
            <a:r>
              <a:rPr lang="es-CL" sz="2400" dirty="0">
                <a:solidFill>
                  <a:schemeClr val="accent2"/>
                </a:solidFill>
              </a:rPr>
              <a:t>mov</a:t>
            </a:r>
            <a:r>
              <a:rPr lang="es-CL" sz="2400" dirty="0">
                <a:solidFill>
                  <a:srgbClr val="92D050"/>
                </a:solidFill>
              </a:rPr>
              <a:t> </a:t>
            </a:r>
            <a:r>
              <a:rPr lang="es-CL" sz="2400" dirty="0">
                <a:solidFill>
                  <a:schemeClr val="accent5"/>
                </a:solidFill>
              </a:rPr>
              <a:t>eax</a:t>
            </a:r>
            <a:r>
              <a:rPr lang="es-CL" sz="2400" dirty="0">
                <a:solidFill>
                  <a:schemeClr val="bg1"/>
                </a:solidFill>
              </a:rPr>
              <a:t>,</a:t>
            </a:r>
            <a:r>
              <a:rPr lang="es-CL" sz="2400" dirty="0">
                <a:solidFill>
                  <a:schemeClr val="accent5"/>
                </a:solidFill>
              </a:rPr>
              <a:t>edx</a:t>
            </a:r>
          </a:p>
          <a:p>
            <a:r>
              <a:rPr lang="es-CL" sz="2400" dirty="0">
                <a:solidFill>
                  <a:schemeClr val="accent2"/>
                </a:solidFill>
              </a:rPr>
              <a:t>mov</a:t>
            </a:r>
            <a:r>
              <a:rPr lang="es-CL" sz="2400" dirty="0">
                <a:solidFill>
                  <a:srgbClr val="92D050"/>
                </a:solidFill>
              </a:rPr>
              <a:t> </a:t>
            </a:r>
            <a:r>
              <a:rPr lang="es-CL" sz="2400" dirty="0">
                <a:solidFill>
                  <a:schemeClr val="bg1"/>
                </a:solidFill>
              </a:rPr>
              <a:t>[</a:t>
            </a:r>
            <a:r>
              <a:rPr lang="es-CL" sz="2400" dirty="0">
                <a:solidFill>
                  <a:schemeClr val="accent5"/>
                </a:solidFill>
              </a:rPr>
              <a:t>04030201h</a:t>
            </a:r>
            <a:r>
              <a:rPr lang="es-CL" sz="2400" dirty="0">
                <a:solidFill>
                  <a:schemeClr val="bg1"/>
                </a:solidFill>
              </a:rPr>
              <a:t>],</a:t>
            </a:r>
            <a:r>
              <a:rPr lang="es-CL" sz="2400" dirty="0">
                <a:solidFill>
                  <a:schemeClr val="accent5"/>
                </a:solidFill>
              </a:rPr>
              <a:t>40h</a:t>
            </a:r>
          </a:p>
          <a:p>
            <a:r>
              <a:rPr lang="es-CL" sz="2400" dirty="0">
                <a:solidFill>
                  <a:schemeClr val="accent2"/>
                </a:solidFill>
              </a:rPr>
              <a:t>mov</a:t>
            </a:r>
            <a:r>
              <a:rPr lang="es-CL" sz="2400" dirty="0">
                <a:solidFill>
                  <a:srgbClr val="92D050"/>
                </a:solidFill>
              </a:rPr>
              <a:t> </a:t>
            </a:r>
            <a:r>
              <a:rPr lang="es-CL" sz="2400" dirty="0">
                <a:solidFill>
                  <a:schemeClr val="bg1"/>
                </a:solidFill>
              </a:rPr>
              <a:t>[</a:t>
            </a:r>
            <a:r>
              <a:rPr lang="es-CL" sz="2400" dirty="0">
                <a:solidFill>
                  <a:schemeClr val="accent5"/>
                </a:solidFill>
              </a:rPr>
              <a:t>04030201h</a:t>
            </a:r>
            <a:r>
              <a:rPr lang="es-CL" sz="2400" dirty="0">
                <a:solidFill>
                  <a:schemeClr val="bg1"/>
                </a:solidFill>
              </a:rPr>
              <a:t>],</a:t>
            </a:r>
            <a:r>
              <a:rPr lang="es-CL" sz="2400" dirty="0">
                <a:solidFill>
                  <a:schemeClr val="accent5"/>
                </a:solidFill>
              </a:rPr>
              <a:t>edx</a:t>
            </a:r>
          </a:p>
          <a:p>
            <a:r>
              <a:rPr lang="es-CL" sz="2400" dirty="0">
                <a:solidFill>
                  <a:schemeClr val="accent2"/>
                </a:solidFill>
              </a:rPr>
              <a:t>movsx</a:t>
            </a:r>
            <a:r>
              <a:rPr lang="es-CL" sz="2400" dirty="0">
                <a:solidFill>
                  <a:schemeClr val="accent5"/>
                </a:solidFill>
              </a:rPr>
              <a:t> eax</a:t>
            </a:r>
            <a:r>
              <a:rPr lang="es-CL" sz="2400" dirty="0">
                <a:solidFill>
                  <a:schemeClr val="bg1"/>
                </a:solidFill>
              </a:rPr>
              <a:t>,</a:t>
            </a:r>
            <a:r>
              <a:rPr lang="es-CL" sz="2400" dirty="0">
                <a:solidFill>
                  <a:schemeClr val="accent5"/>
                </a:solidFill>
              </a:rPr>
              <a:t>bx</a:t>
            </a:r>
          </a:p>
          <a:p>
            <a:r>
              <a:rPr lang="es-CL" sz="2400" dirty="0">
                <a:solidFill>
                  <a:schemeClr val="accent2"/>
                </a:solidFill>
              </a:rPr>
              <a:t>movzx</a:t>
            </a:r>
            <a:r>
              <a:rPr lang="es-CL" sz="2400" dirty="0">
                <a:solidFill>
                  <a:schemeClr val="accent5"/>
                </a:solidFill>
              </a:rPr>
              <a:t> eax</a:t>
            </a:r>
            <a:r>
              <a:rPr lang="es-CL" sz="2400" dirty="0">
                <a:solidFill>
                  <a:schemeClr val="bg1"/>
                </a:solidFill>
              </a:rPr>
              <a:t>,</a:t>
            </a:r>
            <a:r>
              <a:rPr lang="es-CL" sz="2400" dirty="0">
                <a:solidFill>
                  <a:schemeClr val="accent5"/>
                </a:solidFill>
              </a:rPr>
              <a:t>ebx</a:t>
            </a:r>
          </a:p>
        </p:txBody>
      </p:sp>
    </p:spTree>
    <p:extLst>
      <p:ext uri="{BB962C8B-B14F-4D97-AF65-F5344CB8AC3E}">
        <p14:creationId xmlns:p14="http://schemas.microsoft.com/office/powerpoint/2010/main" val="4172587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Assembly para el día a día /&gt;</a:t>
            </a:r>
            <a:endParaRPr lang="es-ES" sz="4600" b="1" dirty="0">
              <a:solidFill>
                <a:srgbClr val="92D050"/>
              </a:solidFill>
            </a:endParaRPr>
          </a:p>
        </p:txBody>
      </p:sp>
      <p:pic>
        <p:nvPicPr>
          <p:cNvPr id="5" name="Imagen 4">
            <a:extLst>
              <a:ext uri="{FF2B5EF4-FFF2-40B4-BE49-F238E27FC236}">
                <a16:creationId xmlns:a16="http://schemas.microsoft.com/office/drawing/2014/main" id="{1176EB68-F368-394D-80B9-A60A277374CA}"/>
              </a:ext>
            </a:extLst>
          </p:cNvPr>
          <p:cNvPicPr>
            <a:picLocks noChangeAspect="1"/>
          </p:cNvPicPr>
          <p:nvPr/>
        </p:nvPicPr>
        <p:blipFill>
          <a:blip r:embed="rId3"/>
          <a:stretch>
            <a:fillRect/>
          </a:stretch>
        </p:blipFill>
        <p:spPr>
          <a:xfrm>
            <a:off x="10316895" y="6313714"/>
            <a:ext cx="1695773" cy="416993"/>
          </a:xfrm>
          <a:prstGeom prst="rect">
            <a:avLst/>
          </a:prstGeom>
        </p:spPr>
      </p:pic>
      <p:sp>
        <p:nvSpPr>
          <p:cNvPr id="3" name="CuadroTexto 2">
            <a:extLst>
              <a:ext uri="{FF2B5EF4-FFF2-40B4-BE49-F238E27FC236}">
                <a16:creationId xmlns:a16="http://schemas.microsoft.com/office/drawing/2014/main" id="{6C2F3899-F289-A949-9765-046F15BD0CD5}"/>
              </a:ext>
            </a:extLst>
          </p:cNvPr>
          <p:cNvSpPr txBox="1"/>
          <p:nvPr/>
        </p:nvSpPr>
        <p:spPr>
          <a:xfrm>
            <a:off x="4238035" y="1296306"/>
            <a:ext cx="3585853" cy="461665"/>
          </a:xfrm>
          <a:prstGeom prst="rect">
            <a:avLst/>
          </a:prstGeom>
          <a:noFill/>
        </p:spPr>
        <p:txBody>
          <a:bodyPr wrap="none" rtlCol="0">
            <a:spAutoFit/>
          </a:bodyPr>
          <a:lstStyle/>
          <a:p>
            <a:pPr algn="ctr"/>
            <a:r>
              <a:rPr lang="es-CL" sz="2400" b="1" dirty="0">
                <a:solidFill>
                  <a:srgbClr val="92D050"/>
                </a:solidFill>
              </a:rPr>
              <a:t>Instrucciones matematicas</a:t>
            </a:r>
          </a:p>
        </p:txBody>
      </p:sp>
      <p:sp>
        <p:nvSpPr>
          <p:cNvPr id="8" name="CuadroTexto 7">
            <a:extLst>
              <a:ext uri="{FF2B5EF4-FFF2-40B4-BE49-F238E27FC236}">
                <a16:creationId xmlns:a16="http://schemas.microsoft.com/office/drawing/2014/main" id="{2693C2AA-395B-2E4D-96BA-6C40F267A790}"/>
              </a:ext>
            </a:extLst>
          </p:cNvPr>
          <p:cNvSpPr txBox="1"/>
          <p:nvPr/>
        </p:nvSpPr>
        <p:spPr>
          <a:xfrm>
            <a:off x="347066" y="2299684"/>
            <a:ext cx="7554632" cy="3785652"/>
          </a:xfrm>
          <a:prstGeom prst="rect">
            <a:avLst/>
          </a:prstGeom>
          <a:noFill/>
        </p:spPr>
        <p:txBody>
          <a:bodyPr wrap="none" rtlCol="0">
            <a:spAutoFit/>
          </a:bodyPr>
          <a:lstStyle/>
          <a:p>
            <a:pPr marL="285750" indent="-285750">
              <a:buFont typeface="Arial" panose="020B0604020202020204" pitchFamily="34" charset="0"/>
              <a:buChar char="•"/>
            </a:pPr>
            <a:r>
              <a:rPr lang="es-CL" sz="2400" dirty="0">
                <a:solidFill>
                  <a:srgbClr val="92D050"/>
                </a:solidFill>
              </a:rPr>
              <a:t>Resta 1 al valor de eax</a:t>
            </a:r>
          </a:p>
          <a:p>
            <a:pPr marL="285750" indent="-285750">
              <a:buFont typeface="Arial" panose="020B0604020202020204" pitchFamily="34" charset="0"/>
              <a:buChar char="•"/>
            </a:pPr>
            <a:r>
              <a:rPr lang="es-CL" sz="2400" dirty="0">
                <a:solidFill>
                  <a:srgbClr val="92D050"/>
                </a:solidFill>
              </a:rPr>
              <a:t>Suma 1 al valor de eax</a:t>
            </a:r>
          </a:p>
          <a:p>
            <a:pPr marL="285750" indent="-285750">
              <a:buFont typeface="Arial" panose="020B0604020202020204" pitchFamily="34" charset="0"/>
              <a:buChar char="•"/>
            </a:pPr>
            <a:r>
              <a:rPr lang="es-CL" sz="2400" dirty="0">
                <a:solidFill>
                  <a:srgbClr val="92D050"/>
                </a:solidFill>
              </a:rPr>
              <a:t>Incremente el contenido de posición de memoria</a:t>
            </a:r>
          </a:p>
          <a:p>
            <a:pPr marL="285750" indent="-285750">
              <a:buFont typeface="Arial" panose="020B0604020202020204" pitchFamily="34" charset="0"/>
              <a:buChar char="•"/>
            </a:pPr>
            <a:r>
              <a:rPr lang="es-CL" sz="2400" dirty="0">
                <a:solidFill>
                  <a:srgbClr val="92D050"/>
                </a:solidFill>
              </a:rPr>
              <a:t>Incremente los ultimos 2 bytes</a:t>
            </a:r>
          </a:p>
          <a:p>
            <a:pPr marL="285750" indent="-285750">
              <a:buFont typeface="Arial" panose="020B0604020202020204" pitchFamily="34" charset="0"/>
              <a:buChar char="•"/>
            </a:pPr>
            <a:r>
              <a:rPr lang="es-CL" sz="2400" dirty="0">
                <a:solidFill>
                  <a:srgbClr val="92D050"/>
                </a:solidFill>
              </a:rPr>
              <a:t>Incrementa el ultimo byte</a:t>
            </a:r>
          </a:p>
          <a:p>
            <a:pPr marL="285750" indent="-285750">
              <a:buFont typeface="Arial" panose="020B0604020202020204" pitchFamily="34" charset="0"/>
              <a:buChar char="•"/>
            </a:pPr>
            <a:r>
              <a:rPr lang="es-CL" sz="2400" dirty="0">
                <a:solidFill>
                  <a:srgbClr val="92D050"/>
                </a:solidFill>
              </a:rPr>
              <a:t>Suma operandos y guarda el resultado en el primero</a:t>
            </a:r>
          </a:p>
          <a:p>
            <a:pPr marL="285750" indent="-285750">
              <a:buFont typeface="Arial" panose="020B0604020202020204" pitchFamily="34" charset="0"/>
              <a:buChar char="•"/>
            </a:pPr>
            <a:r>
              <a:rPr lang="es-CL" sz="2400" dirty="0">
                <a:solidFill>
                  <a:srgbClr val="92D050"/>
                </a:solidFill>
              </a:rPr>
              <a:t>Se suman ambos operandos y se suma el valor de Carry F</a:t>
            </a:r>
          </a:p>
          <a:p>
            <a:pPr marL="285750" indent="-285750">
              <a:buFont typeface="Arial" panose="020B0604020202020204" pitchFamily="34" charset="0"/>
              <a:buChar char="•"/>
            </a:pPr>
            <a:r>
              <a:rPr lang="es-CL" sz="2400" dirty="0">
                <a:solidFill>
                  <a:srgbClr val="92D050"/>
                </a:solidFill>
              </a:rPr>
              <a:t>Resta el segundo operando al primero</a:t>
            </a:r>
          </a:p>
          <a:p>
            <a:pPr marL="285750" indent="-285750">
              <a:buFont typeface="Arial" panose="020B0604020202020204" pitchFamily="34" charset="0"/>
              <a:buChar char="•"/>
            </a:pPr>
            <a:r>
              <a:rPr lang="es-CL" sz="2400" dirty="0">
                <a:solidFill>
                  <a:srgbClr val="92D050"/>
                </a:solidFill>
              </a:rPr>
              <a:t>Se restan ambos operandos y se resta el valor de Carry F</a:t>
            </a:r>
          </a:p>
          <a:p>
            <a:r>
              <a:rPr lang="es-CL" sz="2400" dirty="0">
                <a:solidFill>
                  <a:srgbClr val="92D050"/>
                </a:solidFill>
              </a:rPr>
              <a:t> </a:t>
            </a:r>
          </a:p>
        </p:txBody>
      </p:sp>
      <p:sp>
        <p:nvSpPr>
          <p:cNvPr id="9" name="CuadroTexto 8">
            <a:extLst>
              <a:ext uri="{FF2B5EF4-FFF2-40B4-BE49-F238E27FC236}">
                <a16:creationId xmlns:a16="http://schemas.microsoft.com/office/drawing/2014/main" id="{55A900AA-D0CD-404D-B3A2-C4B796194A4A}"/>
              </a:ext>
            </a:extLst>
          </p:cNvPr>
          <p:cNvSpPr txBox="1"/>
          <p:nvPr/>
        </p:nvSpPr>
        <p:spPr>
          <a:xfrm>
            <a:off x="8200051" y="2299684"/>
            <a:ext cx="3455946" cy="3416320"/>
          </a:xfrm>
          <a:prstGeom prst="rect">
            <a:avLst/>
          </a:prstGeom>
          <a:noFill/>
        </p:spPr>
        <p:txBody>
          <a:bodyPr wrap="none" rtlCol="0">
            <a:spAutoFit/>
          </a:bodyPr>
          <a:lstStyle/>
          <a:p>
            <a:r>
              <a:rPr lang="es-CL" sz="2400" dirty="0">
                <a:solidFill>
                  <a:schemeClr val="accent2"/>
                </a:solidFill>
              </a:rPr>
              <a:t>dec</a:t>
            </a:r>
            <a:r>
              <a:rPr lang="es-CL" sz="2400" dirty="0">
                <a:solidFill>
                  <a:srgbClr val="92D050"/>
                </a:solidFill>
              </a:rPr>
              <a:t> </a:t>
            </a:r>
            <a:r>
              <a:rPr lang="es-CL" sz="2400" dirty="0">
                <a:solidFill>
                  <a:schemeClr val="accent5"/>
                </a:solidFill>
              </a:rPr>
              <a:t>eax</a:t>
            </a:r>
          </a:p>
          <a:p>
            <a:r>
              <a:rPr lang="es-CL" sz="2400" dirty="0">
                <a:solidFill>
                  <a:schemeClr val="accent2"/>
                </a:solidFill>
              </a:rPr>
              <a:t>inc </a:t>
            </a:r>
            <a:r>
              <a:rPr lang="es-CL" sz="2400" dirty="0">
                <a:solidFill>
                  <a:schemeClr val="accent5"/>
                </a:solidFill>
              </a:rPr>
              <a:t>eax</a:t>
            </a:r>
          </a:p>
          <a:p>
            <a:r>
              <a:rPr lang="es-CL" sz="2400" dirty="0">
                <a:solidFill>
                  <a:schemeClr val="accent2"/>
                </a:solidFill>
              </a:rPr>
              <a:t>inc </a:t>
            </a:r>
            <a:r>
              <a:rPr lang="es-CL" sz="2400" dirty="0">
                <a:solidFill>
                  <a:srgbClr val="E2005A"/>
                </a:solidFill>
              </a:rPr>
              <a:t>dword ptr</a:t>
            </a:r>
            <a:r>
              <a:rPr lang="es-CL" sz="2400" dirty="0">
                <a:solidFill>
                  <a:schemeClr val="bg1"/>
                </a:solidFill>
              </a:rPr>
              <a:t>[</a:t>
            </a:r>
            <a:r>
              <a:rPr lang="es-CL" sz="2400" dirty="0">
                <a:solidFill>
                  <a:schemeClr val="accent5"/>
                </a:solidFill>
              </a:rPr>
              <a:t>04030201h</a:t>
            </a:r>
            <a:r>
              <a:rPr lang="es-CL" sz="2400" dirty="0">
                <a:solidFill>
                  <a:schemeClr val="bg1"/>
                </a:solidFill>
              </a:rPr>
              <a:t>]</a:t>
            </a:r>
          </a:p>
          <a:p>
            <a:r>
              <a:rPr lang="es-CL" sz="2400" dirty="0">
                <a:solidFill>
                  <a:schemeClr val="accent2"/>
                </a:solidFill>
              </a:rPr>
              <a:t>inc </a:t>
            </a:r>
            <a:r>
              <a:rPr lang="es-CL" sz="2400" dirty="0">
                <a:solidFill>
                  <a:srgbClr val="E2005A"/>
                </a:solidFill>
              </a:rPr>
              <a:t>word ptr</a:t>
            </a:r>
            <a:r>
              <a:rPr lang="es-CL" sz="2400" dirty="0">
                <a:solidFill>
                  <a:schemeClr val="bg1"/>
                </a:solidFill>
              </a:rPr>
              <a:t>[</a:t>
            </a:r>
            <a:r>
              <a:rPr lang="es-CL" sz="2400" dirty="0">
                <a:solidFill>
                  <a:schemeClr val="accent5"/>
                </a:solidFill>
              </a:rPr>
              <a:t>04030201h</a:t>
            </a:r>
            <a:r>
              <a:rPr lang="es-CL" sz="2400" dirty="0">
                <a:solidFill>
                  <a:schemeClr val="bg1"/>
                </a:solidFill>
              </a:rPr>
              <a:t>]</a:t>
            </a:r>
            <a:endParaRPr lang="es-CL" sz="2400" dirty="0">
              <a:solidFill>
                <a:schemeClr val="accent5"/>
              </a:solidFill>
            </a:endParaRPr>
          </a:p>
          <a:p>
            <a:r>
              <a:rPr lang="es-CL" sz="2400" dirty="0">
                <a:solidFill>
                  <a:schemeClr val="accent2"/>
                </a:solidFill>
              </a:rPr>
              <a:t>inc </a:t>
            </a:r>
            <a:r>
              <a:rPr lang="es-CL" sz="2400" dirty="0">
                <a:solidFill>
                  <a:srgbClr val="E2005A"/>
                </a:solidFill>
              </a:rPr>
              <a:t>byte ptr</a:t>
            </a:r>
            <a:r>
              <a:rPr lang="es-CL" sz="2400" dirty="0">
                <a:solidFill>
                  <a:schemeClr val="bg1"/>
                </a:solidFill>
              </a:rPr>
              <a:t>[</a:t>
            </a:r>
            <a:r>
              <a:rPr lang="es-CL" sz="2400" dirty="0">
                <a:solidFill>
                  <a:schemeClr val="accent5"/>
                </a:solidFill>
              </a:rPr>
              <a:t>04030201h</a:t>
            </a:r>
            <a:r>
              <a:rPr lang="es-CL" sz="2400" dirty="0">
                <a:solidFill>
                  <a:schemeClr val="bg1"/>
                </a:solidFill>
              </a:rPr>
              <a:t>]</a:t>
            </a:r>
            <a:endParaRPr lang="es-CL" sz="2400" dirty="0">
              <a:solidFill>
                <a:schemeClr val="accent5"/>
              </a:solidFill>
            </a:endParaRPr>
          </a:p>
          <a:p>
            <a:r>
              <a:rPr lang="es-CL" sz="2400" dirty="0">
                <a:solidFill>
                  <a:schemeClr val="accent2"/>
                </a:solidFill>
              </a:rPr>
              <a:t>add</a:t>
            </a:r>
            <a:r>
              <a:rPr lang="es-CL" sz="2400" dirty="0">
                <a:solidFill>
                  <a:schemeClr val="accent5"/>
                </a:solidFill>
              </a:rPr>
              <a:t> eax</a:t>
            </a:r>
            <a:r>
              <a:rPr lang="es-CL" sz="2400" dirty="0">
                <a:solidFill>
                  <a:schemeClr val="bg1"/>
                </a:solidFill>
              </a:rPr>
              <a:t>,</a:t>
            </a:r>
            <a:r>
              <a:rPr lang="es-CL" sz="2400" dirty="0">
                <a:solidFill>
                  <a:schemeClr val="accent5"/>
                </a:solidFill>
              </a:rPr>
              <a:t>ecx</a:t>
            </a:r>
          </a:p>
          <a:p>
            <a:r>
              <a:rPr lang="es-CL" sz="2400" dirty="0">
                <a:solidFill>
                  <a:schemeClr val="accent2"/>
                </a:solidFill>
              </a:rPr>
              <a:t>adc</a:t>
            </a:r>
            <a:r>
              <a:rPr lang="es-CL" sz="2400" dirty="0">
                <a:solidFill>
                  <a:schemeClr val="accent5"/>
                </a:solidFill>
              </a:rPr>
              <a:t> ebx</a:t>
            </a:r>
            <a:r>
              <a:rPr lang="es-CL" sz="2400" dirty="0">
                <a:solidFill>
                  <a:schemeClr val="bg1"/>
                </a:solidFill>
              </a:rPr>
              <a:t>,</a:t>
            </a:r>
            <a:r>
              <a:rPr lang="es-CL" sz="2400" dirty="0">
                <a:solidFill>
                  <a:schemeClr val="accent5"/>
                </a:solidFill>
              </a:rPr>
              <a:t>5</a:t>
            </a:r>
          </a:p>
          <a:p>
            <a:r>
              <a:rPr lang="es-CL" sz="2400" dirty="0">
                <a:solidFill>
                  <a:schemeClr val="accent2"/>
                </a:solidFill>
              </a:rPr>
              <a:t>sub</a:t>
            </a:r>
            <a:r>
              <a:rPr lang="es-CL" sz="2400" dirty="0">
                <a:solidFill>
                  <a:schemeClr val="accent5"/>
                </a:solidFill>
              </a:rPr>
              <a:t> esi</a:t>
            </a:r>
            <a:r>
              <a:rPr lang="es-CL" sz="2400" dirty="0">
                <a:solidFill>
                  <a:schemeClr val="bg1"/>
                </a:solidFill>
              </a:rPr>
              <a:t>,</a:t>
            </a:r>
            <a:r>
              <a:rPr lang="es-CL" sz="2400" dirty="0">
                <a:solidFill>
                  <a:schemeClr val="accent5"/>
                </a:solidFill>
              </a:rPr>
              <a:t>3</a:t>
            </a:r>
          </a:p>
          <a:p>
            <a:r>
              <a:rPr lang="es-CL" sz="2400" dirty="0">
                <a:solidFill>
                  <a:schemeClr val="accent2"/>
                </a:solidFill>
              </a:rPr>
              <a:t>sbb</a:t>
            </a:r>
            <a:r>
              <a:rPr lang="es-CL" sz="2400" dirty="0">
                <a:solidFill>
                  <a:schemeClr val="accent5"/>
                </a:solidFill>
              </a:rPr>
              <a:t> esi</a:t>
            </a:r>
            <a:r>
              <a:rPr lang="es-CL" sz="2400" dirty="0">
                <a:solidFill>
                  <a:schemeClr val="bg1"/>
                </a:solidFill>
              </a:rPr>
              <a:t>,</a:t>
            </a:r>
            <a:r>
              <a:rPr lang="es-CL" sz="2400" dirty="0">
                <a:solidFill>
                  <a:schemeClr val="accent5"/>
                </a:solidFill>
              </a:rPr>
              <a:t>2</a:t>
            </a:r>
          </a:p>
        </p:txBody>
      </p:sp>
    </p:spTree>
    <p:extLst>
      <p:ext uri="{BB962C8B-B14F-4D97-AF65-F5344CB8AC3E}">
        <p14:creationId xmlns:p14="http://schemas.microsoft.com/office/powerpoint/2010/main" val="1145271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Assembly para el día a día /&gt;</a:t>
            </a:r>
            <a:endParaRPr lang="es-ES" sz="4600" b="1" dirty="0">
              <a:solidFill>
                <a:srgbClr val="92D050"/>
              </a:solidFill>
            </a:endParaRPr>
          </a:p>
        </p:txBody>
      </p:sp>
      <p:pic>
        <p:nvPicPr>
          <p:cNvPr id="5" name="Imagen 4">
            <a:extLst>
              <a:ext uri="{FF2B5EF4-FFF2-40B4-BE49-F238E27FC236}">
                <a16:creationId xmlns:a16="http://schemas.microsoft.com/office/drawing/2014/main" id="{1176EB68-F368-394D-80B9-A60A277374CA}"/>
              </a:ext>
            </a:extLst>
          </p:cNvPr>
          <p:cNvPicPr>
            <a:picLocks noChangeAspect="1"/>
          </p:cNvPicPr>
          <p:nvPr/>
        </p:nvPicPr>
        <p:blipFill>
          <a:blip r:embed="rId3"/>
          <a:stretch>
            <a:fillRect/>
          </a:stretch>
        </p:blipFill>
        <p:spPr>
          <a:xfrm>
            <a:off x="10316895" y="6313714"/>
            <a:ext cx="1695773" cy="416993"/>
          </a:xfrm>
          <a:prstGeom prst="rect">
            <a:avLst/>
          </a:prstGeom>
        </p:spPr>
      </p:pic>
      <p:sp>
        <p:nvSpPr>
          <p:cNvPr id="3" name="CuadroTexto 2">
            <a:extLst>
              <a:ext uri="{FF2B5EF4-FFF2-40B4-BE49-F238E27FC236}">
                <a16:creationId xmlns:a16="http://schemas.microsoft.com/office/drawing/2014/main" id="{6C2F3899-F289-A949-9765-046F15BD0CD5}"/>
              </a:ext>
            </a:extLst>
          </p:cNvPr>
          <p:cNvSpPr txBox="1"/>
          <p:nvPr/>
        </p:nvSpPr>
        <p:spPr>
          <a:xfrm>
            <a:off x="4572000" y="1527139"/>
            <a:ext cx="2917915" cy="830997"/>
          </a:xfrm>
          <a:prstGeom prst="rect">
            <a:avLst/>
          </a:prstGeom>
          <a:noFill/>
        </p:spPr>
        <p:txBody>
          <a:bodyPr wrap="none" rtlCol="0">
            <a:spAutoFit/>
          </a:bodyPr>
          <a:lstStyle/>
          <a:p>
            <a:pPr algn="ctr"/>
            <a:r>
              <a:rPr lang="es-CL" sz="2400" b="1" dirty="0">
                <a:solidFill>
                  <a:srgbClr val="92D050"/>
                </a:solidFill>
              </a:rPr>
              <a:t>Movimiento de datos</a:t>
            </a:r>
          </a:p>
          <a:p>
            <a:pPr algn="ctr"/>
            <a:r>
              <a:rPr lang="es-CL" sz="2400" b="1" dirty="0">
                <a:solidFill>
                  <a:srgbClr val="92D050"/>
                </a:solidFill>
              </a:rPr>
              <a:t>LEA</a:t>
            </a:r>
          </a:p>
        </p:txBody>
      </p:sp>
      <p:sp>
        <p:nvSpPr>
          <p:cNvPr id="8" name="CuadroTexto 7">
            <a:extLst>
              <a:ext uri="{FF2B5EF4-FFF2-40B4-BE49-F238E27FC236}">
                <a16:creationId xmlns:a16="http://schemas.microsoft.com/office/drawing/2014/main" id="{2693C2AA-395B-2E4D-96BA-6C40F267A790}"/>
              </a:ext>
            </a:extLst>
          </p:cNvPr>
          <p:cNvSpPr txBox="1"/>
          <p:nvPr/>
        </p:nvSpPr>
        <p:spPr>
          <a:xfrm>
            <a:off x="502930" y="2997509"/>
            <a:ext cx="5435399" cy="1569660"/>
          </a:xfrm>
          <a:prstGeom prst="rect">
            <a:avLst/>
          </a:prstGeom>
          <a:noFill/>
        </p:spPr>
        <p:txBody>
          <a:bodyPr wrap="none" rtlCol="0">
            <a:spAutoFit/>
          </a:bodyPr>
          <a:lstStyle/>
          <a:p>
            <a:pPr marL="285750" indent="-285750">
              <a:buFont typeface="Arial" panose="020B0604020202020204" pitchFamily="34" charset="0"/>
              <a:buChar char="•"/>
            </a:pPr>
            <a:r>
              <a:rPr lang="es-CL" sz="2400" dirty="0">
                <a:solidFill>
                  <a:srgbClr val="92D050"/>
                </a:solidFill>
              </a:rPr>
              <a:t>Deja en ecx, el valor de tenga ebp + 10h</a:t>
            </a:r>
          </a:p>
          <a:p>
            <a:pPr marL="285750" indent="-285750">
              <a:buFont typeface="Arial" panose="020B0604020202020204" pitchFamily="34" charset="0"/>
              <a:buChar char="•"/>
            </a:pPr>
            <a:r>
              <a:rPr lang="es-CL" sz="2400" dirty="0">
                <a:solidFill>
                  <a:srgbClr val="92D050"/>
                </a:solidFill>
              </a:rPr>
              <a:t>Deja en ebx, el valor que tenga edx * 8h</a:t>
            </a:r>
          </a:p>
          <a:p>
            <a:pPr marL="285750" indent="-285750">
              <a:buFont typeface="Arial" panose="020B0604020202020204" pitchFamily="34" charset="0"/>
              <a:buChar char="•"/>
            </a:pPr>
            <a:r>
              <a:rPr lang="es-CL" sz="2400" dirty="0">
                <a:solidFill>
                  <a:srgbClr val="92D050"/>
                </a:solidFill>
              </a:rPr>
              <a:t>Deja en esi, la suma eax+ebx+20h</a:t>
            </a:r>
          </a:p>
          <a:p>
            <a:pPr marL="285750" indent="-285750">
              <a:buFont typeface="Arial" panose="020B0604020202020204" pitchFamily="34" charset="0"/>
              <a:buChar char="•"/>
            </a:pPr>
            <a:r>
              <a:rPr lang="es-CL" sz="2400" dirty="0">
                <a:solidFill>
                  <a:srgbClr val="92D050"/>
                </a:solidFill>
              </a:rPr>
              <a:t>Deja en ecx, el valor de 0x04030204</a:t>
            </a:r>
          </a:p>
        </p:txBody>
      </p:sp>
      <p:sp>
        <p:nvSpPr>
          <p:cNvPr id="9" name="CuadroTexto 8">
            <a:extLst>
              <a:ext uri="{FF2B5EF4-FFF2-40B4-BE49-F238E27FC236}">
                <a16:creationId xmlns:a16="http://schemas.microsoft.com/office/drawing/2014/main" id="{55A900AA-D0CD-404D-B3A2-C4B796194A4A}"/>
              </a:ext>
            </a:extLst>
          </p:cNvPr>
          <p:cNvSpPr txBox="1"/>
          <p:nvPr/>
        </p:nvSpPr>
        <p:spPr>
          <a:xfrm>
            <a:off x="7264868" y="2997509"/>
            <a:ext cx="3449983" cy="1569660"/>
          </a:xfrm>
          <a:prstGeom prst="rect">
            <a:avLst/>
          </a:prstGeom>
          <a:noFill/>
        </p:spPr>
        <p:txBody>
          <a:bodyPr wrap="none" rtlCol="0">
            <a:spAutoFit/>
          </a:bodyPr>
          <a:lstStyle/>
          <a:p>
            <a:r>
              <a:rPr lang="es-CL" sz="2400" dirty="0">
                <a:solidFill>
                  <a:schemeClr val="accent2"/>
                </a:solidFill>
              </a:rPr>
              <a:t>lea</a:t>
            </a:r>
            <a:r>
              <a:rPr lang="es-CL" sz="2400" dirty="0">
                <a:solidFill>
                  <a:srgbClr val="92D050"/>
                </a:solidFill>
              </a:rPr>
              <a:t> </a:t>
            </a:r>
            <a:r>
              <a:rPr lang="es-CL" sz="2400" dirty="0">
                <a:solidFill>
                  <a:schemeClr val="accent5"/>
                </a:solidFill>
              </a:rPr>
              <a:t>ecx</a:t>
            </a:r>
            <a:r>
              <a:rPr lang="es-CL" sz="2400" dirty="0">
                <a:solidFill>
                  <a:schemeClr val="bg1"/>
                </a:solidFill>
              </a:rPr>
              <a:t>,[</a:t>
            </a:r>
            <a:r>
              <a:rPr lang="es-CL" sz="2400" dirty="0">
                <a:solidFill>
                  <a:schemeClr val="accent5"/>
                </a:solidFill>
              </a:rPr>
              <a:t>ebp </a:t>
            </a:r>
            <a:r>
              <a:rPr lang="es-CL" sz="2400" dirty="0">
                <a:solidFill>
                  <a:schemeClr val="bg1"/>
                </a:solidFill>
              </a:rPr>
              <a:t>+ </a:t>
            </a:r>
            <a:r>
              <a:rPr lang="es-CL" sz="2400" dirty="0">
                <a:solidFill>
                  <a:schemeClr val="accent5"/>
                </a:solidFill>
              </a:rPr>
              <a:t>10h</a:t>
            </a:r>
            <a:r>
              <a:rPr lang="es-CL" sz="2400" dirty="0">
                <a:solidFill>
                  <a:schemeClr val="bg1"/>
                </a:solidFill>
              </a:rPr>
              <a:t>]</a:t>
            </a:r>
          </a:p>
          <a:p>
            <a:r>
              <a:rPr lang="es-CL" sz="2400" dirty="0">
                <a:solidFill>
                  <a:schemeClr val="accent2"/>
                </a:solidFill>
              </a:rPr>
              <a:t>lea</a:t>
            </a:r>
            <a:r>
              <a:rPr lang="es-CL" sz="2400" dirty="0">
                <a:solidFill>
                  <a:srgbClr val="92D050"/>
                </a:solidFill>
              </a:rPr>
              <a:t> </a:t>
            </a:r>
            <a:r>
              <a:rPr lang="es-CL" sz="2400" dirty="0">
                <a:solidFill>
                  <a:schemeClr val="accent5"/>
                </a:solidFill>
              </a:rPr>
              <a:t>ebx</a:t>
            </a:r>
            <a:r>
              <a:rPr lang="es-CL" sz="2400" dirty="0">
                <a:solidFill>
                  <a:schemeClr val="bg1"/>
                </a:solidFill>
              </a:rPr>
              <a:t>,[</a:t>
            </a:r>
            <a:r>
              <a:rPr lang="es-CL" sz="2400" dirty="0">
                <a:solidFill>
                  <a:schemeClr val="accent5"/>
                </a:solidFill>
              </a:rPr>
              <a:t>edx </a:t>
            </a:r>
            <a:r>
              <a:rPr lang="es-CL" sz="2400" dirty="0">
                <a:solidFill>
                  <a:schemeClr val="bg1"/>
                </a:solidFill>
              </a:rPr>
              <a:t>* </a:t>
            </a:r>
            <a:r>
              <a:rPr lang="es-CL" sz="2400" dirty="0">
                <a:solidFill>
                  <a:schemeClr val="accent5"/>
                </a:solidFill>
              </a:rPr>
              <a:t>8h</a:t>
            </a:r>
            <a:r>
              <a:rPr lang="es-CL" sz="2400" dirty="0">
                <a:solidFill>
                  <a:schemeClr val="bg1"/>
                </a:solidFill>
              </a:rPr>
              <a:t>]</a:t>
            </a:r>
          </a:p>
          <a:p>
            <a:r>
              <a:rPr lang="es-CL" sz="2400" dirty="0">
                <a:solidFill>
                  <a:schemeClr val="accent2"/>
                </a:solidFill>
              </a:rPr>
              <a:t>lea</a:t>
            </a:r>
            <a:r>
              <a:rPr lang="es-CL" sz="2400" dirty="0">
                <a:solidFill>
                  <a:srgbClr val="92D050"/>
                </a:solidFill>
              </a:rPr>
              <a:t> </a:t>
            </a:r>
            <a:r>
              <a:rPr lang="es-CL" sz="2400" dirty="0">
                <a:solidFill>
                  <a:schemeClr val="accent5"/>
                </a:solidFill>
              </a:rPr>
              <a:t>esi</a:t>
            </a:r>
            <a:r>
              <a:rPr lang="es-CL" sz="2400" dirty="0">
                <a:solidFill>
                  <a:schemeClr val="bg1"/>
                </a:solidFill>
              </a:rPr>
              <a:t>,[</a:t>
            </a:r>
            <a:r>
              <a:rPr lang="es-CL" sz="2400" dirty="0">
                <a:solidFill>
                  <a:schemeClr val="accent5"/>
                </a:solidFill>
              </a:rPr>
              <a:t>eax </a:t>
            </a:r>
            <a:r>
              <a:rPr lang="es-CL" sz="2400" dirty="0">
                <a:solidFill>
                  <a:schemeClr val="bg1"/>
                </a:solidFill>
              </a:rPr>
              <a:t>+ </a:t>
            </a:r>
            <a:r>
              <a:rPr lang="es-CL" sz="2400" dirty="0">
                <a:solidFill>
                  <a:schemeClr val="accent5"/>
                </a:solidFill>
              </a:rPr>
              <a:t>ebx </a:t>
            </a:r>
            <a:r>
              <a:rPr lang="es-CL" sz="2400" dirty="0">
                <a:solidFill>
                  <a:schemeClr val="bg1"/>
                </a:solidFill>
              </a:rPr>
              <a:t>+ </a:t>
            </a:r>
            <a:r>
              <a:rPr lang="es-CL" sz="2400" dirty="0">
                <a:solidFill>
                  <a:schemeClr val="accent5"/>
                </a:solidFill>
              </a:rPr>
              <a:t>20h</a:t>
            </a:r>
            <a:r>
              <a:rPr lang="es-CL" sz="2400" dirty="0">
                <a:solidFill>
                  <a:schemeClr val="bg1"/>
                </a:solidFill>
              </a:rPr>
              <a:t>]</a:t>
            </a:r>
          </a:p>
          <a:p>
            <a:r>
              <a:rPr lang="es-CL" sz="2400" dirty="0">
                <a:solidFill>
                  <a:schemeClr val="accent2"/>
                </a:solidFill>
              </a:rPr>
              <a:t>lea</a:t>
            </a:r>
            <a:r>
              <a:rPr lang="es-CL" sz="2400" dirty="0">
                <a:solidFill>
                  <a:srgbClr val="92D050"/>
                </a:solidFill>
              </a:rPr>
              <a:t> </a:t>
            </a:r>
            <a:r>
              <a:rPr lang="es-CL" sz="2400" dirty="0">
                <a:solidFill>
                  <a:schemeClr val="accent5"/>
                </a:solidFill>
              </a:rPr>
              <a:t>ecx</a:t>
            </a:r>
            <a:r>
              <a:rPr lang="es-CL" sz="2400" dirty="0">
                <a:solidFill>
                  <a:schemeClr val="bg1"/>
                </a:solidFill>
              </a:rPr>
              <a:t>,[</a:t>
            </a:r>
            <a:r>
              <a:rPr lang="es-CL" sz="2400" dirty="0">
                <a:solidFill>
                  <a:schemeClr val="accent5"/>
                </a:solidFill>
              </a:rPr>
              <a:t>0x04030201 </a:t>
            </a:r>
            <a:r>
              <a:rPr lang="es-CL" sz="2400" dirty="0">
                <a:solidFill>
                  <a:schemeClr val="bg1"/>
                </a:solidFill>
              </a:rPr>
              <a:t>+ </a:t>
            </a:r>
            <a:r>
              <a:rPr lang="es-CL" sz="2400" dirty="0">
                <a:solidFill>
                  <a:schemeClr val="accent5"/>
                </a:solidFill>
              </a:rPr>
              <a:t>2h</a:t>
            </a:r>
            <a:r>
              <a:rPr lang="es-CL" sz="2400" dirty="0">
                <a:solidFill>
                  <a:schemeClr val="bg1"/>
                </a:solidFill>
              </a:rPr>
              <a:t>]</a:t>
            </a:r>
          </a:p>
        </p:txBody>
      </p:sp>
    </p:spTree>
    <p:extLst>
      <p:ext uri="{BB962C8B-B14F-4D97-AF65-F5344CB8AC3E}">
        <p14:creationId xmlns:p14="http://schemas.microsoft.com/office/powerpoint/2010/main" val="3808789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Assembly para el día a día /&gt;</a:t>
            </a:r>
            <a:endParaRPr lang="es-ES" sz="4600" b="1" dirty="0">
              <a:solidFill>
                <a:srgbClr val="92D050"/>
              </a:solidFill>
            </a:endParaRPr>
          </a:p>
        </p:txBody>
      </p:sp>
      <p:pic>
        <p:nvPicPr>
          <p:cNvPr id="5" name="Imagen 4">
            <a:extLst>
              <a:ext uri="{FF2B5EF4-FFF2-40B4-BE49-F238E27FC236}">
                <a16:creationId xmlns:a16="http://schemas.microsoft.com/office/drawing/2014/main" id="{1176EB68-F368-394D-80B9-A60A277374CA}"/>
              </a:ext>
            </a:extLst>
          </p:cNvPr>
          <p:cNvPicPr>
            <a:picLocks noChangeAspect="1"/>
          </p:cNvPicPr>
          <p:nvPr/>
        </p:nvPicPr>
        <p:blipFill>
          <a:blip r:embed="rId3"/>
          <a:stretch>
            <a:fillRect/>
          </a:stretch>
        </p:blipFill>
        <p:spPr>
          <a:xfrm>
            <a:off x="10316895" y="6313714"/>
            <a:ext cx="1695773" cy="416993"/>
          </a:xfrm>
          <a:prstGeom prst="rect">
            <a:avLst/>
          </a:prstGeom>
        </p:spPr>
      </p:pic>
      <p:sp>
        <p:nvSpPr>
          <p:cNvPr id="3" name="CuadroTexto 2">
            <a:extLst>
              <a:ext uri="{FF2B5EF4-FFF2-40B4-BE49-F238E27FC236}">
                <a16:creationId xmlns:a16="http://schemas.microsoft.com/office/drawing/2014/main" id="{6C2F3899-F289-A949-9765-046F15BD0CD5}"/>
              </a:ext>
            </a:extLst>
          </p:cNvPr>
          <p:cNvSpPr txBox="1"/>
          <p:nvPr/>
        </p:nvSpPr>
        <p:spPr>
          <a:xfrm>
            <a:off x="4572000" y="1527139"/>
            <a:ext cx="2917915" cy="830997"/>
          </a:xfrm>
          <a:prstGeom prst="rect">
            <a:avLst/>
          </a:prstGeom>
          <a:noFill/>
        </p:spPr>
        <p:txBody>
          <a:bodyPr wrap="none" rtlCol="0">
            <a:spAutoFit/>
          </a:bodyPr>
          <a:lstStyle/>
          <a:p>
            <a:pPr algn="ctr"/>
            <a:r>
              <a:rPr lang="es-CL" sz="2400" b="1" dirty="0">
                <a:solidFill>
                  <a:srgbClr val="92D050"/>
                </a:solidFill>
              </a:rPr>
              <a:t>Movimiento de datos</a:t>
            </a:r>
          </a:p>
          <a:p>
            <a:pPr algn="ctr"/>
            <a:r>
              <a:rPr lang="es-CL" sz="2400" b="1" dirty="0">
                <a:solidFill>
                  <a:srgbClr val="92D050"/>
                </a:solidFill>
              </a:rPr>
              <a:t>por Tipo</a:t>
            </a:r>
          </a:p>
        </p:txBody>
      </p:sp>
      <p:sp>
        <p:nvSpPr>
          <p:cNvPr id="8" name="CuadroTexto 7">
            <a:extLst>
              <a:ext uri="{FF2B5EF4-FFF2-40B4-BE49-F238E27FC236}">
                <a16:creationId xmlns:a16="http://schemas.microsoft.com/office/drawing/2014/main" id="{2693C2AA-395B-2E4D-96BA-6C40F267A790}"/>
              </a:ext>
            </a:extLst>
          </p:cNvPr>
          <p:cNvSpPr txBox="1"/>
          <p:nvPr/>
        </p:nvSpPr>
        <p:spPr>
          <a:xfrm>
            <a:off x="502930" y="2997509"/>
            <a:ext cx="6422464" cy="1200329"/>
          </a:xfrm>
          <a:prstGeom prst="rect">
            <a:avLst/>
          </a:prstGeom>
          <a:noFill/>
        </p:spPr>
        <p:txBody>
          <a:bodyPr wrap="none" rtlCol="0">
            <a:spAutoFit/>
          </a:bodyPr>
          <a:lstStyle/>
          <a:p>
            <a:pPr marL="285750" indent="-285750">
              <a:buFont typeface="Arial" panose="020B0604020202020204" pitchFamily="34" charset="0"/>
              <a:buChar char="•"/>
            </a:pPr>
            <a:r>
              <a:rPr lang="es-CL" sz="2400" dirty="0">
                <a:solidFill>
                  <a:srgbClr val="92D050"/>
                </a:solidFill>
              </a:rPr>
              <a:t>Mueve a al un byte al = 20h de 0x040201</a:t>
            </a:r>
            <a:r>
              <a:rPr lang="es-CL" sz="2400" b="1" dirty="0">
                <a:solidFill>
                  <a:srgbClr val="92D050"/>
                </a:solidFill>
              </a:rPr>
              <a:t>20</a:t>
            </a:r>
          </a:p>
          <a:p>
            <a:pPr marL="285750" indent="-285750">
              <a:buFont typeface="Arial" panose="020B0604020202020204" pitchFamily="34" charset="0"/>
              <a:buChar char="•"/>
            </a:pPr>
            <a:r>
              <a:rPr lang="es-CL" sz="2400" dirty="0">
                <a:solidFill>
                  <a:srgbClr val="92D050"/>
                </a:solidFill>
              </a:rPr>
              <a:t>Mueve a al un byte ax = 0120h de 0x0402</a:t>
            </a:r>
            <a:r>
              <a:rPr lang="es-CL" sz="2400" b="1" dirty="0">
                <a:solidFill>
                  <a:srgbClr val="92D050"/>
                </a:solidFill>
              </a:rPr>
              <a:t>0120</a:t>
            </a:r>
          </a:p>
          <a:p>
            <a:pPr marL="285750" indent="-285750">
              <a:buFont typeface="Arial" panose="020B0604020202020204" pitchFamily="34" charset="0"/>
              <a:buChar char="•"/>
            </a:pPr>
            <a:r>
              <a:rPr lang="es-CL" sz="2400" dirty="0">
                <a:solidFill>
                  <a:srgbClr val="92D050"/>
                </a:solidFill>
              </a:rPr>
              <a:t>Mueve a al un byte eax = 0x</a:t>
            </a:r>
            <a:r>
              <a:rPr lang="es-CL" sz="2400" b="1" dirty="0">
                <a:solidFill>
                  <a:srgbClr val="92D050"/>
                </a:solidFill>
              </a:rPr>
              <a:t>04020120</a:t>
            </a:r>
          </a:p>
        </p:txBody>
      </p:sp>
      <p:sp>
        <p:nvSpPr>
          <p:cNvPr id="9" name="CuadroTexto 8">
            <a:extLst>
              <a:ext uri="{FF2B5EF4-FFF2-40B4-BE49-F238E27FC236}">
                <a16:creationId xmlns:a16="http://schemas.microsoft.com/office/drawing/2014/main" id="{55A900AA-D0CD-404D-B3A2-C4B796194A4A}"/>
              </a:ext>
            </a:extLst>
          </p:cNvPr>
          <p:cNvSpPr txBox="1"/>
          <p:nvPr/>
        </p:nvSpPr>
        <p:spPr>
          <a:xfrm>
            <a:off x="7752548" y="2997509"/>
            <a:ext cx="3190425" cy="1200329"/>
          </a:xfrm>
          <a:prstGeom prst="rect">
            <a:avLst/>
          </a:prstGeom>
          <a:noFill/>
        </p:spPr>
        <p:txBody>
          <a:bodyPr wrap="none" rtlCol="0">
            <a:spAutoFit/>
          </a:bodyPr>
          <a:lstStyle/>
          <a:p>
            <a:r>
              <a:rPr lang="es-CL" sz="2400" dirty="0">
                <a:solidFill>
                  <a:schemeClr val="accent2"/>
                </a:solidFill>
              </a:rPr>
              <a:t>mov </a:t>
            </a:r>
            <a:r>
              <a:rPr lang="es-CL" sz="2400" dirty="0">
                <a:solidFill>
                  <a:schemeClr val="accent5"/>
                </a:solidFill>
              </a:rPr>
              <a:t>al</a:t>
            </a:r>
            <a:r>
              <a:rPr lang="es-CL" sz="2400" dirty="0">
                <a:solidFill>
                  <a:schemeClr val="bg1"/>
                </a:solidFill>
              </a:rPr>
              <a:t>,</a:t>
            </a:r>
            <a:r>
              <a:rPr lang="es-CL" sz="2400" dirty="0">
                <a:solidFill>
                  <a:schemeClr val="accent5"/>
                </a:solidFill>
              </a:rPr>
              <a:t>byte</a:t>
            </a:r>
            <a:r>
              <a:rPr lang="es-CL" sz="2400" dirty="0">
                <a:solidFill>
                  <a:schemeClr val="accent2"/>
                </a:solidFill>
              </a:rPr>
              <a:t> </a:t>
            </a:r>
            <a:r>
              <a:rPr lang="es-CL" sz="2400" dirty="0">
                <a:solidFill>
                  <a:srgbClr val="E2005A"/>
                </a:solidFill>
              </a:rPr>
              <a:t>ptr</a:t>
            </a:r>
            <a:r>
              <a:rPr lang="es-CL" sz="2400" dirty="0">
                <a:solidFill>
                  <a:schemeClr val="bg1"/>
                </a:solidFill>
              </a:rPr>
              <a:t>[</a:t>
            </a:r>
            <a:r>
              <a:rPr lang="es-CL" sz="2400" dirty="0">
                <a:solidFill>
                  <a:schemeClr val="accent5"/>
                </a:solidFill>
              </a:rPr>
              <a:t>edx</a:t>
            </a:r>
            <a:r>
              <a:rPr lang="es-CL" sz="2400" dirty="0">
                <a:solidFill>
                  <a:schemeClr val="bg1"/>
                </a:solidFill>
              </a:rPr>
              <a:t>]</a:t>
            </a:r>
          </a:p>
          <a:p>
            <a:r>
              <a:rPr lang="es-CL" sz="2400" dirty="0">
                <a:solidFill>
                  <a:schemeClr val="accent2"/>
                </a:solidFill>
              </a:rPr>
              <a:t>mov </a:t>
            </a:r>
            <a:r>
              <a:rPr lang="es-CL" sz="2400" dirty="0">
                <a:solidFill>
                  <a:schemeClr val="accent5"/>
                </a:solidFill>
              </a:rPr>
              <a:t>ax</a:t>
            </a:r>
            <a:r>
              <a:rPr lang="es-CL" sz="2400" dirty="0">
                <a:solidFill>
                  <a:schemeClr val="bg1"/>
                </a:solidFill>
              </a:rPr>
              <a:t>,</a:t>
            </a:r>
            <a:r>
              <a:rPr lang="es-CL" sz="2400" dirty="0">
                <a:solidFill>
                  <a:srgbClr val="E2005A"/>
                </a:solidFill>
              </a:rPr>
              <a:t>word ptr</a:t>
            </a:r>
            <a:r>
              <a:rPr lang="es-CL" sz="2400" dirty="0">
                <a:solidFill>
                  <a:schemeClr val="bg1"/>
                </a:solidFill>
              </a:rPr>
              <a:t>[</a:t>
            </a:r>
            <a:r>
              <a:rPr lang="es-CL" sz="2400" dirty="0">
                <a:solidFill>
                  <a:schemeClr val="accent5"/>
                </a:solidFill>
              </a:rPr>
              <a:t>edx</a:t>
            </a:r>
            <a:r>
              <a:rPr lang="es-CL" sz="2400" dirty="0">
                <a:solidFill>
                  <a:schemeClr val="bg1"/>
                </a:solidFill>
              </a:rPr>
              <a:t>]</a:t>
            </a:r>
          </a:p>
          <a:p>
            <a:r>
              <a:rPr lang="es-CL" sz="2400" dirty="0">
                <a:solidFill>
                  <a:schemeClr val="accent2"/>
                </a:solidFill>
              </a:rPr>
              <a:t>mov </a:t>
            </a:r>
            <a:r>
              <a:rPr lang="es-CL" sz="2400" dirty="0">
                <a:solidFill>
                  <a:schemeClr val="accent5"/>
                </a:solidFill>
              </a:rPr>
              <a:t>eax</a:t>
            </a:r>
            <a:r>
              <a:rPr lang="es-CL" sz="2400" dirty="0">
                <a:solidFill>
                  <a:schemeClr val="bg1"/>
                </a:solidFill>
              </a:rPr>
              <a:t>,</a:t>
            </a:r>
            <a:r>
              <a:rPr lang="es-CL" sz="2400" dirty="0">
                <a:solidFill>
                  <a:srgbClr val="E2005A"/>
                </a:solidFill>
              </a:rPr>
              <a:t>dword ptr</a:t>
            </a:r>
            <a:r>
              <a:rPr lang="es-CL" sz="2400" dirty="0">
                <a:solidFill>
                  <a:schemeClr val="bg1"/>
                </a:solidFill>
              </a:rPr>
              <a:t>[</a:t>
            </a:r>
            <a:r>
              <a:rPr lang="es-CL" sz="2400" dirty="0">
                <a:solidFill>
                  <a:schemeClr val="accent5"/>
                </a:solidFill>
              </a:rPr>
              <a:t>edx</a:t>
            </a:r>
            <a:r>
              <a:rPr lang="es-CL" sz="2400" dirty="0">
                <a:solidFill>
                  <a:schemeClr val="bg1"/>
                </a:solidFill>
              </a:rPr>
              <a:t>]</a:t>
            </a:r>
          </a:p>
        </p:txBody>
      </p:sp>
    </p:spTree>
    <p:extLst>
      <p:ext uri="{BB962C8B-B14F-4D97-AF65-F5344CB8AC3E}">
        <p14:creationId xmlns:p14="http://schemas.microsoft.com/office/powerpoint/2010/main" val="685047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Assembly para el día a día /&gt;</a:t>
            </a:r>
            <a:endParaRPr lang="es-ES" sz="4600" b="1" dirty="0">
              <a:solidFill>
                <a:srgbClr val="92D050"/>
              </a:solidFill>
            </a:endParaRPr>
          </a:p>
        </p:txBody>
      </p:sp>
      <p:pic>
        <p:nvPicPr>
          <p:cNvPr id="5" name="Imagen 4">
            <a:extLst>
              <a:ext uri="{FF2B5EF4-FFF2-40B4-BE49-F238E27FC236}">
                <a16:creationId xmlns:a16="http://schemas.microsoft.com/office/drawing/2014/main" id="{1176EB68-F368-394D-80B9-A60A277374CA}"/>
              </a:ext>
            </a:extLst>
          </p:cNvPr>
          <p:cNvPicPr>
            <a:picLocks noChangeAspect="1"/>
          </p:cNvPicPr>
          <p:nvPr/>
        </p:nvPicPr>
        <p:blipFill>
          <a:blip r:embed="rId3"/>
          <a:stretch>
            <a:fillRect/>
          </a:stretch>
        </p:blipFill>
        <p:spPr>
          <a:xfrm>
            <a:off x="10316895" y="6313714"/>
            <a:ext cx="1695773" cy="416993"/>
          </a:xfrm>
          <a:prstGeom prst="rect">
            <a:avLst/>
          </a:prstGeom>
        </p:spPr>
      </p:pic>
      <p:sp>
        <p:nvSpPr>
          <p:cNvPr id="3" name="CuadroTexto 2">
            <a:extLst>
              <a:ext uri="{FF2B5EF4-FFF2-40B4-BE49-F238E27FC236}">
                <a16:creationId xmlns:a16="http://schemas.microsoft.com/office/drawing/2014/main" id="{6C2F3899-F289-A949-9765-046F15BD0CD5}"/>
              </a:ext>
            </a:extLst>
          </p:cNvPr>
          <p:cNvSpPr txBox="1"/>
          <p:nvPr/>
        </p:nvSpPr>
        <p:spPr>
          <a:xfrm>
            <a:off x="4557514" y="1527139"/>
            <a:ext cx="2946897" cy="830997"/>
          </a:xfrm>
          <a:prstGeom prst="rect">
            <a:avLst/>
          </a:prstGeom>
          <a:noFill/>
        </p:spPr>
        <p:txBody>
          <a:bodyPr wrap="none" rtlCol="0">
            <a:spAutoFit/>
          </a:bodyPr>
          <a:lstStyle/>
          <a:p>
            <a:pPr algn="ctr"/>
            <a:r>
              <a:rPr lang="es-CL" sz="2400" b="1" dirty="0">
                <a:solidFill>
                  <a:srgbClr val="92D050"/>
                </a:solidFill>
              </a:rPr>
              <a:t>Onteniendo datos del</a:t>
            </a:r>
          </a:p>
          <a:p>
            <a:pPr algn="ctr"/>
            <a:r>
              <a:rPr lang="es-CL" sz="2400" b="1" dirty="0">
                <a:solidFill>
                  <a:srgbClr val="92D050"/>
                </a:solidFill>
              </a:rPr>
              <a:t>Stack</a:t>
            </a:r>
          </a:p>
        </p:txBody>
      </p:sp>
      <p:sp>
        <p:nvSpPr>
          <p:cNvPr id="9" name="CuadroTexto 8">
            <a:extLst>
              <a:ext uri="{FF2B5EF4-FFF2-40B4-BE49-F238E27FC236}">
                <a16:creationId xmlns:a16="http://schemas.microsoft.com/office/drawing/2014/main" id="{55A900AA-D0CD-404D-B3A2-C4B796194A4A}"/>
              </a:ext>
            </a:extLst>
          </p:cNvPr>
          <p:cNvSpPr txBox="1"/>
          <p:nvPr/>
        </p:nvSpPr>
        <p:spPr>
          <a:xfrm>
            <a:off x="8635776" y="2997509"/>
            <a:ext cx="1291059" cy="1569660"/>
          </a:xfrm>
          <a:prstGeom prst="rect">
            <a:avLst/>
          </a:prstGeom>
          <a:noFill/>
        </p:spPr>
        <p:txBody>
          <a:bodyPr wrap="none" rtlCol="0">
            <a:spAutoFit/>
          </a:bodyPr>
          <a:lstStyle/>
          <a:p>
            <a:r>
              <a:rPr lang="es-CL" sz="2400" dirty="0">
                <a:solidFill>
                  <a:schemeClr val="accent2"/>
                </a:solidFill>
              </a:rPr>
              <a:t>push </a:t>
            </a:r>
            <a:r>
              <a:rPr lang="es-CL" sz="2400" dirty="0">
                <a:solidFill>
                  <a:schemeClr val="accent5"/>
                </a:solidFill>
              </a:rPr>
              <a:t>eax</a:t>
            </a:r>
            <a:endParaRPr lang="es-CL" sz="2400" dirty="0">
              <a:solidFill>
                <a:schemeClr val="bg1"/>
              </a:solidFill>
            </a:endParaRPr>
          </a:p>
          <a:p>
            <a:r>
              <a:rPr lang="es-CL" sz="2400" dirty="0">
                <a:solidFill>
                  <a:schemeClr val="accent2"/>
                </a:solidFill>
              </a:rPr>
              <a:t>pop </a:t>
            </a:r>
            <a:r>
              <a:rPr lang="es-CL" sz="2400" dirty="0">
                <a:solidFill>
                  <a:schemeClr val="accent5"/>
                </a:solidFill>
              </a:rPr>
              <a:t>edx</a:t>
            </a:r>
            <a:endParaRPr lang="es-CL" sz="2400" dirty="0">
              <a:solidFill>
                <a:schemeClr val="bg1"/>
              </a:solidFill>
            </a:endParaRPr>
          </a:p>
          <a:p>
            <a:r>
              <a:rPr lang="es-CL" sz="2400" dirty="0">
                <a:solidFill>
                  <a:schemeClr val="accent2"/>
                </a:solidFill>
              </a:rPr>
              <a:t>pushad</a:t>
            </a:r>
          </a:p>
          <a:p>
            <a:r>
              <a:rPr lang="es-CL" sz="2400" dirty="0">
                <a:solidFill>
                  <a:schemeClr val="accent2"/>
                </a:solidFill>
              </a:rPr>
              <a:t>popad</a:t>
            </a:r>
          </a:p>
        </p:txBody>
      </p:sp>
      <p:sp>
        <p:nvSpPr>
          <p:cNvPr id="7" name="CuadroTexto 6">
            <a:extLst>
              <a:ext uri="{FF2B5EF4-FFF2-40B4-BE49-F238E27FC236}">
                <a16:creationId xmlns:a16="http://schemas.microsoft.com/office/drawing/2014/main" id="{279F46FE-6CDC-1949-8823-A4755634086D}"/>
              </a:ext>
            </a:extLst>
          </p:cNvPr>
          <p:cNvSpPr txBox="1"/>
          <p:nvPr/>
        </p:nvSpPr>
        <p:spPr>
          <a:xfrm>
            <a:off x="502930" y="2997509"/>
            <a:ext cx="7515134" cy="1938992"/>
          </a:xfrm>
          <a:prstGeom prst="rect">
            <a:avLst/>
          </a:prstGeom>
          <a:noFill/>
        </p:spPr>
        <p:txBody>
          <a:bodyPr wrap="none" rtlCol="0">
            <a:spAutoFit/>
          </a:bodyPr>
          <a:lstStyle/>
          <a:p>
            <a:pPr marL="285750" indent="-285750">
              <a:buFont typeface="Arial" panose="020B0604020202020204" pitchFamily="34" charset="0"/>
              <a:buChar char="•"/>
            </a:pPr>
            <a:r>
              <a:rPr lang="es-CL" sz="2400" dirty="0">
                <a:solidFill>
                  <a:srgbClr val="92D050"/>
                </a:solidFill>
              </a:rPr>
              <a:t>Envia el registro al stack</a:t>
            </a:r>
          </a:p>
          <a:p>
            <a:pPr marL="285750" indent="-285750">
              <a:buFont typeface="Arial" panose="020B0604020202020204" pitchFamily="34" charset="0"/>
              <a:buChar char="•"/>
            </a:pPr>
            <a:r>
              <a:rPr lang="es-CL" sz="2400" dirty="0">
                <a:solidFill>
                  <a:srgbClr val="92D050"/>
                </a:solidFill>
              </a:rPr>
              <a:t>Registro edx toma el valor de eax desde el stack</a:t>
            </a:r>
          </a:p>
          <a:p>
            <a:pPr marL="285750" indent="-285750">
              <a:buFont typeface="Arial" panose="020B0604020202020204" pitchFamily="34" charset="0"/>
              <a:buChar char="•"/>
            </a:pPr>
            <a:r>
              <a:rPr lang="es-CL" sz="2400" dirty="0">
                <a:solidFill>
                  <a:srgbClr val="92D050"/>
                </a:solidFill>
              </a:rPr>
              <a:t>Guarda el contenido de los registros y lo ordena en stack</a:t>
            </a:r>
          </a:p>
          <a:p>
            <a:pPr marL="285750" indent="-285750">
              <a:buFont typeface="Arial" panose="020B0604020202020204" pitchFamily="34" charset="0"/>
              <a:buChar char="•"/>
            </a:pPr>
            <a:r>
              <a:rPr lang="es-CL" sz="2400" dirty="0">
                <a:solidFill>
                  <a:srgbClr val="92D050"/>
                </a:solidFill>
              </a:rPr>
              <a:t>Toma los valores del stack y los envia a los registros</a:t>
            </a:r>
          </a:p>
          <a:p>
            <a:endParaRPr lang="es-CL" sz="2400" b="1" dirty="0">
              <a:solidFill>
                <a:srgbClr val="92D050"/>
              </a:solidFill>
            </a:endParaRPr>
          </a:p>
        </p:txBody>
      </p:sp>
    </p:spTree>
    <p:extLst>
      <p:ext uri="{BB962C8B-B14F-4D97-AF65-F5344CB8AC3E}">
        <p14:creationId xmlns:p14="http://schemas.microsoft.com/office/powerpoint/2010/main" val="2062254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Estudiando la estructura del Stack /&gt;</a:t>
            </a:r>
            <a:endParaRPr lang="es-ES" sz="4600" b="1" dirty="0">
              <a:solidFill>
                <a:srgbClr val="92D050"/>
              </a:solidFill>
            </a:endParaRPr>
          </a:p>
        </p:txBody>
      </p:sp>
      <p:pic>
        <p:nvPicPr>
          <p:cNvPr id="5" name="Imagen 4">
            <a:extLst>
              <a:ext uri="{FF2B5EF4-FFF2-40B4-BE49-F238E27FC236}">
                <a16:creationId xmlns:a16="http://schemas.microsoft.com/office/drawing/2014/main" id="{73CEA43C-8A25-1D41-9E8E-C02E0203AA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7456" y="743993"/>
            <a:ext cx="3374635" cy="4571228"/>
          </a:xfrm>
          <a:prstGeom prst="rect">
            <a:avLst/>
          </a:prstGeom>
          <a:ln>
            <a:noFill/>
          </a:ln>
          <a:effectLst>
            <a:outerShdw blurRad="190500" algn="tl" rotWithShape="0">
              <a:srgbClr val="000000">
                <a:alpha val="70000"/>
              </a:srgbClr>
            </a:outerShdw>
          </a:effectLst>
        </p:spPr>
      </p:pic>
      <p:sp>
        <p:nvSpPr>
          <p:cNvPr id="7" name="Título 1">
            <a:extLst>
              <a:ext uri="{FF2B5EF4-FFF2-40B4-BE49-F238E27FC236}">
                <a16:creationId xmlns:a16="http://schemas.microsoft.com/office/drawing/2014/main" id="{C7950B42-53C1-BF4A-BCA5-C9AF371CA239}"/>
              </a:ext>
            </a:extLst>
          </p:cNvPr>
          <p:cNvSpPr txBox="1">
            <a:spLocks/>
          </p:cNvSpPr>
          <p:nvPr/>
        </p:nvSpPr>
        <p:spPr>
          <a:xfrm>
            <a:off x="479376" y="1700808"/>
            <a:ext cx="6587249" cy="322629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just">
              <a:lnSpc>
                <a:spcPct val="120000"/>
              </a:lnSpc>
            </a:pPr>
            <a:r>
              <a:rPr lang="es-CL" sz="2400" dirty="0">
                <a:solidFill>
                  <a:srgbClr val="92D050"/>
                </a:solidFill>
                <a:latin typeface="+mn-lt"/>
              </a:rPr>
              <a:t>El Stack (Pila) es una lista ordenada o estructura de datos que permite almacenar o recuperar datos, el modo de acceso a sus elementos es de tipo LIFO “ultimo en entrar, primero en salir” y cuenta con dos operaciones basicas para el manejo “push” coloca un elemento y “pop” retira el ultimo elemento apilado.</a:t>
            </a:r>
          </a:p>
        </p:txBody>
      </p:sp>
      <p:pic>
        <p:nvPicPr>
          <p:cNvPr id="9" name="Imagen 8">
            <a:extLst>
              <a:ext uri="{FF2B5EF4-FFF2-40B4-BE49-F238E27FC236}">
                <a16:creationId xmlns:a16="http://schemas.microsoft.com/office/drawing/2014/main" id="{1D97F33F-0F1E-734D-9501-CDA13CDD7A27}"/>
              </a:ext>
            </a:extLst>
          </p:cNvPr>
          <p:cNvPicPr>
            <a:picLocks noChangeAspect="1"/>
          </p:cNvPicPr>
          <p:nvPr/>
        </p:nvPicPr>
        <p:blipFill>
          <a:blip r:embed="rId4"/>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2557809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5" name="Imagen 54">
            <a:extLst>
              <a:ext uri="{FF2B5EF4-FFF2-40B4-BE49-F238E27FC236}">
                <a16:creationId xmlns:a16="http://schemas.microsoft.com/office/drawing/2014/main" id="{A6E97ECD-1E12-8245-B67B-06C5228B6854}"/>
              </a:ext>
            </a:extLst>
          </p:cNvPr>
          <p:cNvPicPr>
            <a:picLocks noChangeAspect="1"/>
          </p:cNvPicPr>
          <p:nvPr/>
        </p:nvPicPr>
        <p:blipFill>
          <a:blip r:embed="rId3"/>
          <a:stretch>
            <a:fillRect/>
          </a:stretch>
        </p:blipFill>
        <p:spPr>
          <a:xfrm>
            <a:off x="4429366" y="1635592"/>
            <a:ext cx="6954855" cy="3961987"/>
          </a:xfrm>
          <a:prstGeom prst="rect">
            <a:avLst/>
          </a:prstGeom>
          <a:ln>
            <a:noFill/>
          </a:ln>
          <a:effectLst>
            <a:outerShdw blurRad="292100" dist="139700" dir="2700000" algn="tl" rotWithShape="0">
              <a:srgbClr val="333333">
                <a:alpha val="65000"/>
              </a:srgbClr>
            </a:outerShdw>
          </a:effectLst>
        </p:spPr>
      </p:pic>
      <p:graphicFrame>
        <p:nvGraphicFramePr>
          <p:cNvPr id="19" name="Tabla 18">
            <a:extLst>
              <a:ext uri="{FF2B5EF4-FFF2-40B4-BE49-F238E27FC236}">
                <a16:creationId xmlns:a16="http://schemas.microsoft.com/office/drawing/2014/main" id="{B772257D-D058-1546-9A7A-F568174C1F2B}"/>
              </a:ext>
            </a:extLst>
          </p:cNvPr>
          <p:cNvGraphicFramePr>
            <a:graphicFrameLocks noGrp="1"/>
          </p:cNvGraphicFramePr>
          <p:nvPr>
            <p:extLst>
              <p:ext uri="{D42A27DB-BD31-4B8C-83A1-F6EECF244321}">
                <p14:modId xmlns:p14="http://schemas.microsoft.com/office/powerpoint/2010/main" val="2235957858"/>
              </p:ext>
            </p:extLst>
          </p:nvPr>
        </p:nvGraphicFramePr>
        <p:xfrm>
          <a:off x="4991278" y="1635592"/>
          <a:ext cx="2699172" cy="3291840"/>
        </p:xfrm>
        <a:graphic>
          <a:graphicData uri="http://schemas.openxmlformats.org/drawingml/2006/table">
            <a:tbl>
              <a:tblPr firstRow="1" bandRow="1">
                <a:tableStyleId>{5C22544A-7EE6-4342-B048-85BDC9FD1C3A}</a:tableStyleId>
              </a:tblPr>
              <a:tblGrid>
                <a:gridCol w="899724">
                  <a:extLst>
                    <a:ext uri="{9D8B030D-6E8A-4147-A177-3AD203B41FA5}">
                      <a16:colId xmlns:a16="http://schemas.microsoft.com/office/drawing/2014/main" val="3827066965"/>
                    </a:ext>
                  </a:extLst>
                </a:gridCol>
                <a:gridCol w="899724">
                  <a:extLst>
                    <a:ext uri="{9D8B030D-6E8A-4147-A177-3AD203B41FA5}">
                      <a16:colId xmlns:a16="http://schemas.microsoft.com/office/drawing/2014/main" val="3200998169"/>
                    </a:ext>
                  </a:extLst>
                </a:gridCol>
                <a:gridCol w="899724">
                  <a:extLst>
                    <a:ext uri="{9D8B030D-6E8A-4147-A177-3AD203B41FA5}">
                      <a16:colId xmlns:a16="http://schemas.microsoft.com/office/drawing/2014/main" val="843811169"/>
                    </a:ext>
                  </a:extLst>
                </a:gridCol>
              </a:tblGrid>
              <a:tr h="196319">
                <a:tc>
                  <a:txBody>
                    <a:bodyPr/>
                    <a:lstStyle/>
                    <a:p>
                      <a:r>
                        <a:rPr lang="es-CL" dirty="0"/>
                        <a:t>64 bits</a:t>
                      </a:r>
                    </a:p>
                  </a:txBody>
                  <a:tcPr/>
                </a:tc>
                <a:tc>
                  <a:txBody>
                    <a:bodyPr/>
                    <a:lstStyle/>
                    <a:p>
                      <a:r>
                        <a:rPr lang="es-CL" dirty="0"/>
                        <a:t>32 bits</a:t>
                      </a:r>
                    </a:p>
                  </a:txBody>
                  <a:tcPr/>
                </a:tc>
                <a:tc>
                  <a:txBody>
                    <a:bodyPr/>
                    <a:lstStyle/>
                    <a:p>
                      <a:r>
                        <a:rPr lang="es-CL" dirty="0"/>
                        <a:t>16 bits</a:t>
                      </a:r>
                    </a:p>
                  </a:txBody>
                  <a:tcPr/>
                </a:tc>
                <a:extLst>
                  <a:ext uri="{0D108BD9-81ED-4DB2-BD59-A6C34878D82A}">
                    <a16:rowId xmlns:a16="http://schemas.microsoft.com/office/drawing/2014/main" val="1647647100"/>
                  </a:ext>
                </a:extLst>
              </a:tr>
              <a:tr h="196319">
                <a:tc>
                  <a:txBody>
                    <a:bodyPr/>
                    <a:lstStyle/>
                    <a:p>
                      <a:r>
                        <a:rPr lang="es-CL" dirty="0"/>
                        <a:t>RAX</a:t>
                      </a:r>
                    </a:p>
                  </a:txBody>
                  <a:tcPr>
                    <a:solidFill>
                      <a:schemeClr val="accent3"/>
                    </a:solidFill>
                  </a:tcPr>
                </a:tc>
                <a:tc>
                  <a:txBody>
                    <a:bodyPr/>
                    <a:lstStyle/>
                    <a:p>
                      <a:r>
                        <a:rPr lang="es-CL" dirty="0"/>
                        <a:t>EAX</a:t>
                      </a:r>
                    </a:p>
                  </a:txBody>
                  <a:tcPr>
                    <a:solidFill>
                      <a:schemeClr val="accent3"/>
                    </a:solidFill>
                  </a:tcPr>
                </a:tc>
                <a:tc>
                  <a:txBody>
                    <a:bodyPr/>
                    <a:lstStyle/>
                    <a:p>
                      <a:r>
                        <a:rPr lang="es-CL" dirty="0"/>
                        <a:t>AX</a:t>
                      </a:r>
                    </a:p>
                  </a:txBody>
                  <a:tcPr>
                    <a:solidFill>
                      <a:schemeClr val="accent3"/>
                    </a:solidFill>
                  </a:tcPr>
                </a:tc>
                <a:extLst>
                  <a:ext uri="{0D108BD9-81ED-4DB2-BD59-A6C34878D82A}">
                    <a16:rowId xmlns:a16="http://schemas.microsoft.com/office/drawing/2014/main" val="1950250540"/>
                  </a:ext>
                </a:extLst>
              </a:tr>
              <a:tr h="196319">
                <a:tc>
                  <a:txBody>
                    <a:bodyPr/>
                    <a:lstStyle/>
                    <a:p>
                      <a:r>
                        <a:rPr lang="es-CL" dirty="0"/>
                        <a:t>RBX</a:t>
                      </a:r>
                    </a:p>
                  </a:txBody>
                  <a:tcPr>
                    <a:solidFill>
                      <a:schemeClr val="accent3"/>
                    </a:solidFill>
                  </a:tcPr>
                </a:tc>
                <a:tc>
                  <a:txBody>
                    <a:bodyPr/>
                    <a:lstStyle/>
                    <a:p>
                      <a:r>
                        <a:rPr lang="es-CL" dirty="0"/>
                        <a:t>EBX</a:t>
                      </a:r>
                    </a:p>
                  </a:txBody>
                  <a:tcPr>
                    <a:solidFill>
                      <a:schemeClr val="accent3"/>
                    </a:solidFill>
                  </a:tcPr>
                </a:tc>
                <a:tc>
                  <a:txBody>
                    <a:bodyPr/>
                    <a:lstStyle/>
                    <a:p>
                      <a:r>
                        <a:rPr lang="es-CL" dirty="0"/>
                        <a:t>BX</a:t>
                      </a:r>
                    </a:p>
                  </a:txBody>
                  <a:tcPr>
                    <a:solidFill>
                      <a:schemeClr val="accent3"/>
                    </a:solidFill>
                  </a:tcPr>
                </a:tc>
                <a:extLst>
                  <a:ext uri="{0D108BD9-81ED-4DB2-BD59-A6C34878D82A}">
                    <a16:rowId xmlns:a16="http://schemas.microsoft.com/office/drawing/2014/main" val="3474962264"/>
                  </a:ext>
                </a:extLst>
              </a:tr>
              <a:tr h="196319">
                <a:tc>
                  <a:txBody>
                    <a:bodyPr/>
                    <a:lstStyle/>
                    <a:p>
                      <a:r>
                        <a:rPr lang="es-CL" dirty="0"/>
                        <a:t>RCX</a:t>
                      </a:r>
                    </a:p>
                  </a:txBody>
                  <a:tcPr>
                    <a:solidFill>
                      <a:schemeClr val="accent3"/>
                    </a:solidFill>
                  </a:tcPr>
                </a:tc>
                <a:tc>
                  <a:txBody>
                    <a:bodyPr/>
                    <a:lstStyle/>
                    <a:p>
                      <a:r>
                        <a:rPr lang="es-CL" dirty="0"/>
                        <a:t>ECX</a:t>
                      </a:r>
                    </a:p>
                  </a:txBody>
                  <a:tcPr>
                    <a:solidFill>
                      <a:schemeClr val="accent3"/>
                    </a:solidFill>
                  </a:tcPr>
                </a:tc>
                <a:tc>
                  <a:txBody>
                    <a:bodyPr/>
                    <a:lstStyle/>
                    <a:p>
                      <a:r>
                        <a:rPr lang="es-CL" dirty="0"/>
                        <a:t>CX</a:t>
                      </a:r>
                    </a:p>
                  </a:txBody>
                  <a:tcPr>
                    <a:solidFill>
                      <a:schemeClr val="accent3"/>
                    </a:solidFill>
                  </a:tcPr>
                </a:tc>
                <a:extLst>
                  <a:ext uri="{0D108BD9-81ED-4DB2-BD59-A6C34878D82A}">
                    <a16:rowId xmlns:a16="http://schemas.microsoft.com/office/drawing/2014/main" val="3038415562"/>
                  </a:ext>
                </a:extLst>
              </a:tr>
              <a:tr h="196319">
                <a:tc>
                  <a:txBody>
                    <a:bodyPr/>
                    <a:lstStyle/>
                    <a:p>
                      <a:r>
                        <a:rPr lang="es-CL" dirty="0"/>
                        <a:t>RDX</a:t>
                      </a:r>
                    </a:p>
                  </a:txBody>
                  <a:tcPr>
                    <a:solidFill>
                      <a:schemeClr val="accent3"/>
                    </a:solidFill>
                  </a:tcPr>
                </a:tc>
                <a:tc>
                  <a:txBody>
                    <a:bodyPr/>
                    <a:lstStyle/>
                    <a:p>
                      <a:r>
                        <a:rPr lang="es-CL" dirty="0"/>
                        <a:t>EDX</a:t>
                      </a:r>
                    </a:p>
                  </a:txBody>
                  <a:tcPr>
                    <a:solidFill>
                      <a:schemeClr val="accent3"/>
                    </a:solidFill>
                  </a:tcPr>
                </a:tc>
                <a:tc>
                  <a:txBody>
                    <a:bodyPr/>
                    <a:lstStyle/>
                    <a:p>
                      <a:r>
                        <a:rPr lang="es-CL" dirty="0"/>
                        <a:t>DX</a:t>
                      </a:r>
                    </a:p>
                  </a:txBody>
                  <a:tcPr>
                    <a:solidFill>
                      <a:schemeClr val="accent3"/>
                    </a:solidFill>
                  </a:tcPr>
                </a:tc>
                <a:extLst>
                  <a:ext uri="{0D108BD9-81ED-4DB2-BD59-A6C34878D82A}">
                    <a16:rowId xmlns:a16="http://schemas.microsoft.com/office/drawing/2014/main" val="1167833049"/>
                  </a:ext>
                </a:extLst>
              </a:tr>
              <a:tr h="196319">
                <a:tc>
                  <a:txBody>
                    <a:bodyPr/>
                    <a:lstStyle/>
                    <a:p>
                      <a:r>
                        <a:rPr lang="es-CL" dirty="0"/>
                        <a:t>RSI</a:t>
                      </a:r>
                    </a:p>
                  </a:txBody>
                  <a:tcPr>
                    <a:solidFill>
                      <a:schemeClr val="accent3"/>
                    </a:solidFill>
                  </a:tcPr>
                </a:tc>
                <a:tc>
                  <a:txBody>
                    <a:bodyPr/>
                    <a:lstStyle/>
                    <a:p>
                      <a:r>
                        <a:rPr lang="es-CL" dirty="0"/>
                        <a:t>ESI</a:t>
                      </a:r>
                    </a:p>
                  </a:txBody>
                  <a:tcPr>
                    <a:solidFill>
                      <a:schemeClr val="accent3"/>
                    </a:solidFill>
                  </a:tcPr>
                </a:tc>
                <a:tc>
                  <a:txBody>
                    <a:bodyPr/>
                    <a:lstStyle/>
                    <a:p>
                      <a:r>
                        <a:rPr lang="es-CL" dirty="0"/>
                        <a:t>SI</a:t>
                      </a:r>
                    </a:p>
                  </a:txBody>
                  <a:tcPr>
                    <a:solidFill>
                      <a:schemeClr val="accent3"/>
                    </a:solidFill>
                  </a:tcPr>
                </a:tc>
                <a:extLst>
                  <a:ext uri="{0D108BD9-81ED-4DB2-BD59-A6C34878D82A}">
                    <a16:rowId xmlns:a16="http://schemas.microsoft.com/office/drawing/2014/main" val="3725969575"/>
                  </a:ext>
                </a:extLst>
              </a:tr>
              <a:tr h="196319">
                <a:tc>
                  <a:txBody>
                    <a:bodyPr/>
                    <a:lstStyle/>
                    <a:p>
                      <a:r>
                        <a:rPr lang="es-CL" dirty="0"/>
                        <a:t>RDI</a:t>
                      </a:r>
                    </a:p>
                  </a:txBody>
                  <a:tcPr>
                    <a:solidFill>
                      <a:schemeClr val="accent3"/>
                    </a:solidFill>
                  </a:tcPr>
                </a:tc>
                <a:tc>
                  <a:txBody>
                    <a:bodyPr/>
                    <a:lstStyle/>
                    <a:p>
                      <a:r>
                        <a:rPr lang="es-CL" dirty="0"/>
                        <a:t>EDI</a:t>
                      </a:r>
                    </a:p>
                  </a:txBody>
                  <a:tcPr>
                    <a:solidFill>
                      <a:schemeClr val="accent3"/>
                    </a:solidFill>
                  </a:tcPr>
                </a:tc>
                <a:tc>
                  <a:txBody>
                    <a:bodyPr/>
                    <a:lstStyle/>
                    <a:p>
                      <a:r>
                        <a:rPr lang="es-CL" dirty="0"/>
                        <a:t>DI</a:t>
                      </a:r>
                    </a:p>
                  </a:txBody>
                  <a:tcPr>
                    <a:solidFill>
                      <a:schemeClr val="accent3"/>
                    </a:solidFill>
                  </a:tcPr>
                </a:tc>
                <a:extLst>
                  <a:ext uri="{0D108BD9-81ED-4DB2-BD59-A6C34878D82A}">
                    <a16:rowId xmlns:a16="http://schemas.microsoft.com/office/drawing/2014/main" val="1558155422"/>
                  </a:ext>
                </a:extLst>
              </a:tr>
              <a:tr h="196319">
                <a:tc>
                  <a:txBody>
                    <a:bodyPr/>
                    <a:lstStyle/>
                    <a:p>
                      <a:r>
                        <a:rPr lang="es-CL" dirty="0"/>
                        <a:t>RSP</a:t>
                      </a:r>
                    </a:p>
                  </a:txBody>
                  <a:tcPr>
                    <a:solidFill>
                      <a:schemeClr val="accent3"/>
                    </a:solidFill>
                  </a:tcPr>
                </a:tc>
                <a:tc>
                  <a:txBody>
                    <a:bodyPr/>
                    <a:lstStyle/>
                    <a:p>
                      <a:r>
                        <a:rPr lang="es-CL" dirty="0"/>
                        <a:t>ESP</a:t>
                      </a:r>
                    </a:p>
                  </a:txBody>
                  <a:tcPr>
                    <a:solidFill>
                      <a:schemeClr val="accent3"/>
                    </a:solidFill>
                  </a:tcPr>
                </a:tc>
                <a:tc>
                  <a:txBody>
                    <a:bodyPr/>
                    <a:lstStyle/>
                    <a:p>
                      <a:r>
                        <a:rPr lang="es-CL" dirty="0"/>
                        <a:t>SP</a:t>
                      </a:r>
                    </a:p>
                  </a:txBody>
                  <a:tcPr>
                    <a:solidFill>
                      <a:schemeClr val="accent3"/>
                    </a:solidFill>
                  </a:tcPr>
                </a:tc>
                <a:extLst>
                  <a:ext uri="{0D108BD9-81ED-4DB2-BD59-A6C34878D82A}">
                    <a16:rowId xmlns:a16="http://schemas.microsoft.com/office/drawing/2014/main" val="3532487773"/>
                  </a:ext>
                </a:extLst>
              </a:tr>
              <a:tr h="196319">
                <a:tc>
                  <a:txBody>
                    <a:bodyPr/>
                    <a:lstStyle/>
                    <a:p>
                      <a:r>
                        <a:rPr lang="es-CL" dirty="0"/>
                        <a:t>RBP</a:t>
                      </a:r>
                    </a:p>
                  </a:txBody>
                  <a:tcPr>
                    <a:solidFill>
                      <a:schemeClr val="accent3"/>
                    </a:solidFill>
                  </a:tcPr>
                </a:tc>
                <a:tc>
                  <a:txBody>
                    <a:bodyPr/>
                    <a:lstStyle/>
                    <a:p>
                      <a:r>
                        <a:rPr lang="es-CL" dirty="0"/>
                        <a:t>EBP</a:t>
                      </a:r>
                    </a:p>
                  </a:txBody>
                  <a:tcPr>
                    <a:solidFill>
                      <a:schemeClr val="accent3"/>
                    </a:solidFill>
                  </a:tcPr>
                </a:tc>
                <a:tc>
                  <a:txBody>
                    <a:bodyPr/>
                    <a:lstStyle/>
                    <a:p>
                      <a:r>
                        <a:rPr lang="es-CL" dirty="0"/>
                        <a:t>BP</a:t>
                      </a:r>
                    </a:p>
                  </a:txBody>
                  <a:tcPr>
                    <a:solidFill>
                      <a:schemeClr val="accent3"/>
                    </a:solidFill>
                  </a:tcPr>
                </a:tc>
                <a:extLst>
                  <a:ext uri="{0D108BD9-81ED-4DB2-BD59-A6C34878D82A}">
                    <a16:rowId xmlns:a16="http://schemas.microsoft.com/office/drawing/2014/main" val="584329599"/>
                  </a:ext>
                </a:extLst>
              </a:tr>
            </a:tbl>
          </a:graphicData>
        </a:graphic>
      </p:graphicFrame>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Estudiando la estructura del Stack /&gt;</a:t>
            </a:r>
            <a:endParaRPr lang="es-ES" sz="4600" b="1" dirty="0">
              <a:solidFill>
                <a:srgbClr val="92D050"/>
              </a:solidFill>
            </a:endParaRPr>
          </a:p>
        </p:txBody>
      </p:sp>
      <p:graphicFrame>
        <p:nvGraphicFramePr>
          <p:cNvPr id="18" name="Tabla 17">
            <a:extLst>
              <a:ext uri="{FF2B5EF4-FFF2-40B4-BE49-F238E27FC236}">
                <a16:creationId xmlns:a16="http://schemas.microsoft.com/office/drawing/2014/main" id="{D69735C4-6CDD-B94A-9AE5-E2FEDA2990AB}"/>
              </a:ext>
            </a:extLst>
          </p:cNvPr>
          <p:cNvGraphicFramePr>
            <a:graphicFrameLocks noGrp="1"/>
          </p:cNvGraphicFramePr>
          <p:nvPr>
            <p:extLst>
              <p:ext uri="{D42A27DB-BD31-4B8C-83A1-F6EECF244321}">
                <p14:modId xmlns:p14="http://schemas.microsoft.com/office/powerpoint/2010/main" val="87240881"/>
              </p:ext>
            </p:extLst>
          </p:nvPr>
        </p:nvGraphicFramePr>
        <p:xfrm>
          <a:off x="1319823" y="1635592"/>
          <a:ext cx="1836615" cy="3780472"/>
        </p:xfrm>
        <a:graphic>
          <a:graphicData uri="http://schemas.openxmlformats.org/drawingml/2006/table">
            <a:tbl>
              <a:tblPr firstRow="1" bandRow="1">
                <a:tableStyleId>{5C22544A-7EE6-4342-B048-85BDC9FD1C3A}</a:tableStyleId>
              </a:tblPr>
              <a:tblGrid>
                <a:gridCol w="1836615">
                  <a:extLst>
                    <a:ext uri="{9D8B030D-6E8A-4147-A177-3AD203B41FA5}">
                      <a16:colId xmlns:a16="http://schemas.microsoft.com/office/drawing/2014/main" val="2441751623"/>
                    </a:ext>
                  </a:extLst>
                </a:gridCol>
              </a:tblGrid>
              <a:tr h="472559">
                <a:tc>
                  <a:txBody>
                    <a:bodyPr/>
                    <a:lstStyle/>
                    <a:p>
                      <a:pPr algn="ctr"/>
                      <a:r>
                        <a:rPr lang="es-CL" b="0" dirty="0"/>
                        <a:t>ESP</a:t>
                      </a:r>
                    </a:p>
                  </a:txBody>
                  <a:tcPr>
                    <a:solidFill>
                      <a:srgbClr val="C00000"/>
                    </a:solidFill>
                  </a:tcPr>
                </a:tc>
                <a:extLst>
                  <a:ext uri="{0D108BD9-81ED-4DB2-BD59-A6C34878D82A}">
                    <a16:rowId xmlns:a16="http://schemas.microsoft.com/office/drawing/2014/main" val="838374625"/>
                  </a:ext>
                </a:extLst>
              </a:tr>
              <a:tr h="472559">
                <a:tc>
                  <a:txBody>
                    <a:bodyPr/>
                    <a:lstStyle/>
                    <a:p>
                      <a:pPr algn="ctr"/>
                      <a:r>
                        <a:rPr lang="es-CL" dirty="0"/>
                        <a:t>ESI</a:t>
                      </a:r>
                    </a:p>
                  </a:txBody>
                  <a:tcPr>
                    <a:solidFill>
                      <a:schemeClr val="accent3"/>
                    </a:solidFill>
                  </a:tcPr>
                </a:tc>
                <a:extLst>
                  <a:ext uri="{0D108BD9-81ED-4DB2-BD59-A6C34878D82A}">
                    <a16:rowId xmlns:a16="http://schemas.microsoft.com/office/drawing/2014/main" val="966266658"/>
                  </a:ext>
                </a:extLst>
              </a:tr>
              <a:tr h="472559">
                <a:tc>
                  <a:txBody>
                    <a:bodyPr/>
                    <a:lstStyle/>
                    <a:p>
                      <a:pPr algn="ctr"/>
                      <a:r>
                        <a:rPr lang="es-CL" dirty="0"/>
                        <a:t>EDI</a:t>
                      </a:r>
                    </a:p>
                  </a:txBody>
                  <a:tcPr>
                    <a:solidFill>
                      <a:schemeClr val="accent3"/>
                    </a:solidFill>
                  </a:tcPr>
                </a:tc>
                <a:extLst>
                  <a:ext uri="{0D108BD9-81ED-4DB2-BD59-A6C34878D82A}">
                    <a16:rowId xmlns:a16="http://schemas.microsoft.com/office/drawing/2014/main" val="3963922493"/>
                  </a:ext>
                </a:extLst>
              </a:tr>
              <a:tr h="472559">
                <a:tc>
                  <a:txBody>
                    <a:bodyPr/>
                    <a:lstStyle/>
                    <a:p>
                      <a:pPr algn="ctr"/>
                      <a:r>
                        <a:rPr lang="es-CL" dirty="0"/>
                        <a:t>BUFFER</a:t>
                      </a:r>
                    </a:p>
                  </a:txBody>
                  <a:tcPr>
                    <a:solidFill>
                      <a:schemeClr val="accent3"/>
                    </a:solidFill>
                  </a:tcPr>
                </a:tc>
                <a:extLst>
                  <a:ext uri="{0D108BD9-81ED-4DB2-BD59-A6C34878D82A}">
                    <a16:rowId xmlns:a16="http://schemas.microsoft.com/office/drawing/2014/main" val="3014178225"/>
                  </a:ext>
                </a:extLst>
              </a:tr>
              <a:tr h="472559">
                <a:tc>
                  <a:txBody>
                    <a:bodyPr/>
                    <a:lstStyle/>
                    <a:p>
                      <a:pPr algn="ctr"/>
                      <a:r>
                        <a:rPr lang="es-CL" dirty="0">
                          <a:solidFill>
                            <a:schemeClr val="bg1"/>
                          </a:solidFill>
                        </a:rPr>
                        <a:t>Save EBP</a:t>
                      </a:r>
                    </a:p>
                  </a:txBody>
                  <a:tcPr>
                    <a:solidFill>
                      <a:srgbClr val="C00000"/>
                    </a:solidFill>
                  </a:tcPr>
                </a:tc>
                <a:extLst>
                  <a:ext uri="{0D108BD9-81ED-4DB2-BD59-A6C34878D82A}">
                    <a16:rowId xmlns:a16="http://schemas.microsoft.com/office/drawing/2014/main" val="242545084"/>
                  </a:ext>
                </a:extLst>
              </a:tr>
              <a:tr h="472559">
                <a:tc>
                  <a:txBody>
                    <a:bodyPr/>
                    <a:lstStyle/>
                    <a:p>
                      <a:pPr algn="ctr"/>
                      <a:r>
                        <a:rPr lang="es-CL" dirty="0">
                          <a:solidFill>
                            <a:schemeClr val="bg1"/>
                          </a:solidFill>
                        </a:rPr>
                        <a:t>Return EIP</a:t>
                      </a:r>
                    </a:p>
                  </a:txBody>
                  <a:tcPr>
                    <a:solidFill>
                      <a:srgbClr val="00B050"/>
                    </a:solidFill>
                  </a:tcPr>
                </a:tc>
                <a:extLst>
                  <a:ext uri="{0D108BD9-81ED-4DB2-BD59-A6C34878D82A}">
                    <a16:rowId xmlns:a16="http://schemas.microsoft.com/office/drawing/2014/main" val="2189866675"/>
                  </a:ext>
                </a:extLst>
              </a:tr>
              <a:tr h="472559">
                <a:tc>
                  <a:txBody>
                    <a:bodyPr/>
                    <a:lstStyle/>
                    <a:p>
                      <a:pPr algn="ctr"/>
                      <a:r>
                        <a:rPr lang="es-CL" dirty="0"/>
                        <a:t>Parametro 1</a:t>
                      </a:r>
                    </a:p>
                  </a:txBody>
                  <a:tcPr>
                    <a:solidFill>
                      <a:schemeClr val="accent3"/>
                    </a:solidFill>
                  </a:tcPr>
                </a:tc>
                <a:extLst>
                  <a:ext uri="{0D108BD9-81ED-4DB2-BD59-A6C34878D82A}">
                    <a16:rowId xmlns:a16="http://schemas.microsoft.com/office/drawing/2014/main" val="143917303"/>
                  </a:ext>
                </a:extLst>
              </a:tr>
              <a:tr h="472559">
                <a:tc>
                  <a:txBody>
                    <a:bodyPr/>
                    <a:lstStyle/>
                    <a:p>
                      <a:pPr algn="ctr"/>
                      <a:r>
                        <a:rPr lang="es-CL" dirty="0"/>
                        <a:t>Parametro 2</a:t>
                      </a:r>
                    </a:p>
                  </a:txBody>
                  <a:tcPr>
                    <a:solidFill>
                      <a:schemeClr val="accent3"/>
                    </a:solidFill>
                  </a:tcPr>
                </a:tc>
                <a:extLst>
                  <a:ext uri="{0D108BD9-81ED-4DB2-BD59-A6C34878D82A}">
                    <a16:rowId xmlns:a16="http://schemas.microsoft.com/office/drawing/2014/main" val="2884548"/>
                  </a:ext>
                </a:extLst>
              </a:tr>
            </a:tbl>
          </a:graphicData>
        </a:graphic>
      </p:graphicFrame>
      <p:sp>
        <p:nvSpPr>
          <p:cNvPr id="20" name="CuadroTexto 19">
            <a:extLst>
              <a:ext uri="{FF2B5EF4-FFF2-40B4-BE49-F238E27FC236}">
                <a16:creationId xmlns:a16="http://schemas.microsoft.com/office/drawing/2014/main" id="{1BC6B187-72DF-A440-B9F4-0699D448B1E2}"/>
              </a:ext>
            </a:extLst>
          </p:cNvPr>
          <p:cNvSpPr txBox="1"/>
          <p:nvPr/>
        </p:nvSpPr>
        <p:spPr>
          <a:xfrm>
            <a:off x="6497515" y="6031523"/>
            <a:ext cx="184731" cy="369332"/>
          </a:xfrm>
          <a:prstGeom prst="rect">
            <a:avLst/>
          </a:prstGeom>
          <a:noFill/>
        </p:spPr>
        <p:txBody>
          <a:bodyPr wrap="none" rtlCol="0">
            <a:spAutoFit/>
          </a:bodyPr>
          <a:lstStyle/>
          <a:p>
            <a:endParaRPr lang="es-CL" dirty="0"/>
          </a:p>
        </p:txBody>
      </p:sp>
      <p:sp>
        <p:nvSpPr>
          <p:cNvPr id="22" name="Abrir corchete 21">
            <a:extLst>
              <a:ext uri="{FF2B5EF4-FFF2-40B4-BE49-F238E27FC236}">
                <a16:creationId xmlns:a16="http://schemas.microsoft.com/office/drawing/2014/main" id="{3C38257A-5A57-AE46-9698-F6DDCDB12AB4}"/>
              </a:ext>
            </a:extLst>
          </p:cNvPr>
          <p:cNvSpPr/>
          <p:nvPr/>
        </p:nvSpPr>
        <p:spPr>
          <a:xfrm>
            <a:off x="981307" y="1906860"/>
            <a:ext cx="338516" cy="1906858"/>
          </a:xfrm>
          <a:prstGeom prst="leftBracket">
            <a:avLst/>
          </a:prstGeom>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sp>
        <p:nvSpPr>
          <p:cNvPr id="23" name="CuadroTexto 22">
            <a:extLst>
              <a:ext uri="{FF2B5EF4-FFF2-40B4-BE49-F238E27FC236}">
                <a16:creationId xmlns:a16="http://schemas.microsoft.com/office/drawing/2014/main" id="{98A3FD78-B395-E248-90CC-F5077B88DB38}"/>
              </a:ext>
            </a:extLst>
          </p:cNvPr>
          <p:cNvSpPr txBox="1"/>
          <p:nvPr/>
        </p:nvSpPr>
        <p:spPr>
          <a:xfrm>
            <a:off x="3100951" y="3096846"/>
            <a:ext cx="869149" cy="369332"/>
          </a:xfrm>
          <a:prstGeom prst="rect">
            <a:avLst/>
          </a:prstGeom>
          <a:noFill/>
        </p:spPr>
        <p:txBody>
          <a:bodyPr wrap="none" rtlCol="0">
            <a:spAutoFit/>
          </a:bodyPr>
          <a:lstStyle/>
          <a:p>
            <a:r>
              <a:rPr lang="es-CL" dirty="0">
                <a:solidFill>
                  <a:srgbClr val="92D050"/>
                </a:solidFill>
              </a:rPr>
              <a:t>[EBP]-4</a:t>
            </a:r>
          </a:p>
        </p:txBody>
      </p:sp>
      <p:sp>
        <p:nvSpPr>
          <p:cNvPr id="24" name="CuadroTexto 23">
            <a:extLst>
              <a:ext uri="{FF2B5EF4-FFF2-40B4-BE49-F238E27FC236}">
                <a16:creationId xmlns:a16="http://schemas.microsoft.com/office/drawing/2014/main" id="{29A1301B-3693-C446-8216-C19129692065}"/>
              </a:ext>
            </a:extLst>
          </p:cNvPr>
          <p:cNvSpPr txBox="1"/>
          <p:nvPr/>
        </p:nvSpPr>
        <p:spPr>
          <a:xfrm>
            <a:off x="3100951" y="4536812"/>
            <a:ext cx="914033" cy="369332"/>
          </a:xfrm>
          <a:prstGeom prst="rect">
            <a:avLst/>
          </a:prstGeom>
          <a:noFill/>
        </p:spPr>
        <p:txBody>
          <a:bodyPr wrap="none" rtlCol="0">
            <a:spAutoFit/>
          </a:bodyPr>
          <a:lstStyle/>
          <a:p>
            <a:r>
              <a:rPr lang="es-CL" dirty="0">
                <a:solidFill>
                  <a:srgbClr val="92D050"/>
                </a:solidFill>
              </a:rPr>
              <a:t>[EBP]+8</a:t>
            </a:r>
          </a:p>
        </p:txBody>
      </p:sp>
      <p:sp>
        <p:nvSpPr>
          <p:cNvPr id="26" name="CuadroTexto 25">
            <a:extLst>
              <a:ext uri="{FF2B5EF4-FFF2-40B4-BE49-F238E27FC236}">
                <a16:creationId xmlns:a16="http://schemas.microsoft.com/office/drawing/2014/main" id="{F8B552C6-21DA-BA4E-9423-59315F1E8C2A}"/>
              </a:ext>
            </a:extLst>
          </p:cNvPr>
          <p:cNvSpPr txBox="1"/>
          <p:nvPr/>
        </p:nvSpPr>
        <p:spPr>
          <a:xfrm>
            <a:off x="3100950" y="5020347"/>
            <a:ext cx="1031051" cy="369332"/>
          </a:xfrm>
          <a:prstGeom prst="rect">
            <a:avLst/>
          </a:prstGeom>
          <a:noFill/>
        </p:spPr>
        <p:txBody>
          <a:bodyPr wrap="none" rtlCol="0">
            <a:spAutoFit/>
          </a:bodyPr>
          <a:lstStyle/>
          <a:p>
            <a:r>
              <a:rPr lang="es-CL" dirty="0">
                <a:solidFill>
                  <a:srgbClr val="92D050"/>
                </a:solidFill>
              </a:rPr>
              <a:t>[EBP]+12</a:t>
            </a:r>
          </a:p>
        </p:txBody>
      </p:sp>
      <p:cxnSp>
        <p:nvCxnSpPr>
          <p:cNvPr id="35" name="Conector angular 34">
            <a:extLst>
              <a:ext uri="{FF2B5EF4-FFF2-40B4-BE49-F238E27FC236}">
                <a16:creationId xmlns:a16="http://schemas.microsoft.com/office/drawing/2014/main" id="{DE68E33E-A5C6-6946-B9E2-0B56D1053DE3}"/>
              </a:ext>
            </a:extLst>
          </p:cNvPr>
          <p:cNvCxnSpPr>
            <a:endCxn id="23" idx="2"/>
          </p:cNvCxnSpPr>
          <p:nvPr/>
        </p:nvCxnSpPr>
        <p:spPr>
          <a:xfrm rot="5400000" flipH="1" flipV="1">
            <a:off x="3216059" y="3494251"/>
            <a:ext cx="347540" cy="291394"/>
          </a:xfrm>
          <a:prstGeom prst="bentConnector3">
            <a:avLst/>
          </a:prstGeom>
          <a:ln>
            <a:tailEnd type="triangle"/>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6" name="Conector angular 35">
            <a:extLst>
              <a:ext uri="{FF2B5EF4-FFF2-40B4-BE49-F238E27FC236}">
                <a16:creationId xmlns:a16="http://schemas.microsoft.com/office/drawing/2014/main" id="{EB714D52-68F8-E040-B5C4-5D0651E58DE6}"/>
              </a:ext>
            </a:extLst>
          </p:cNvPr>
          <p:cNvCxnSpPr>
            <a:cxnSpLocks/>
            <a:endCxn id="24" idx="0"/>
          </p:cNvCxnSpPr>
          <p:nvPr/>
        </p:nvCxnSpPr>
        <p:spPr>
          <a:xfrm rot="16200000" flipH="1">
            <a:off x="3010952" y="3989796"/>
            <a:ext cx="780196" cy="313835"/>
          </a:xfrm>
          <a:prstGeom prst="bentConnector3">
            <a:avLst/>
          </a:prstGeom>
          <a:ln>
            <a:tailEnd type="triangle"/>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0" name="CuadroTexto 39">
            <a:extLst>
              <a:ext uri="{FF2B5EF4-FFF2-40B4-BE49-F238E27FC236}">
                <a16:creationId xmlns:a16="http://schemas.microsoft.com/office/drawing/2014/main" id="{7202D686-55BE-4A45-8937-F982F56BB6AC}"/>
              </a:ext>
            </a:extLst>
          </p:cNvPr>
          <p:cNvSpPr txBox="1"/>
          <p:nvPr/>
        </p:nvSpPr>
        <p:spPr>
          <a:xfrm rot="16200000">
            <a:off x="62561" y="2675622"/>
            <a:ext cx="1468159" cy="369332"/>
          </a:xfrm>
          <a:prstGeom prst="rect">
            <a:avLst/>
          </a:prstGeom>
          <a:noFill/>
        </p:spPr>
        <p:txBody>
          <a:bodyPr wrap="none" rtlCol="0">
            <a:spAutoFit/>
          </a:bodyPr>
          <a:lstStyle/>
          <a:p>
            <a:r>
              <a:rPr lang="es-CL" dirty="0">
                <a:solidFill>
                  <a:srgbClr val="92D050"/>
                </a:solidFill>
              </a:rPr>
              <a:t>Marco de pila</a:t>
            </a:r>
          </a:p>
        </p:txBody>
      </p:sp>
      <p:pic>
        <p:nvPicPr>
          <p:cNvPr id="44" name="Imagen 43">
            <a:extLst>
              <a:ext uri="{FF2B5EF4-FFF2-40B4-BE49-F238E27FC236}">
                <a16:creationId xmlns:a16="http://schemas.microsoft.com/office/drawing/2014/main" id="{77E5F83A-F97A-CB46-A0D0-EDF856C567BB}"/>
              </a:ext>
            </a:extLst>
          </p:cNvPr>
          <p:cNvPicPr>
            <a:picLocks noChangeAspect="1"/>
          </p:cNvPicPr>
          <p:nvPr/>
        </p:nvPicPr>
        <p:blipFill>
          <a:blip r:embed="rId4"/>
          <a:stretch>
            <a:fillRect/>
          </a:stretch>
        </p:blipFill>
        <p:spPr>
          <a:xfrm>
            <a:off x="8670926" y="4436997"/>
            <a:ext cx="2714243" cy="1157124"/>
          </a:xfrm>
          <a:prstGeom prst="rect">
            <a:avLst/>
          </a:prstGeom>
        </p:spPr>
      </p:pic>
      <p:sp>
        <p:nvSpPr>
          <p:cNvPr id="45" name="Abrir corchete 44">
            <a:extLst>
              <a:ext uri="{FF2B5EF4-FFF2-40B4-BE49-F238E27FC236}">
                <a16:creationId xmlns:a16="http://schemas.microsoft.com/office/drawing/2014/main" id="{21AE49A0-AAA2-8D4A-A457-121103BAF01D}"/>
              </a:ext>
            </a:extLst>
          </p:cNvPr>
          <p:cNvSpPr/>
          <p:nvPr/>
        </p:nvSpPr>
        <p:spPr>
          <a:xfrm rot="5400000">
            <a:off x="9505006" y="2300766"/>
            <a:ext cx="190832" cy="3387256"/>
          </a:xfrm>
          <a:prstGeom prst="leftBracket">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sp>
        <p:nvSpPr>
          <p:cNvPr id="46" name="Abrir corchete 45">
            <a:extLst>
              <a:ext uri="{FF2B5EF4-FFF2-40B4-BE49-F238E27FC236}">
                <a16:creationId xmlns:a16="http://schemas.microsoft.com/office/drawing/2014/main" id="{391905B2-0CB2-8245-B9CD-A285098924C8}"/>
              </a:ext>
            </a:extLst>
          </p:cNvPr>
          <p:cNvSpPr/>
          <p:nvPr/>
        </p:nvSpPr>
        <p:spPr>
          <a:xfrm rot="5400000">
            <a:off x="10115957" y="3294107"/>
            <a:ext cx="206136" cy="2150050"/>
          </a:xfrm>
          <a:prstGeom prst="leftBracket">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sp>
        <p:nvSpPr>
          <p:cNvPr id="47" name="Abrir corchete 46">
            <a:extLst>
              <a:ext uri="{FF2B5EF4-FFF2-40B4-BE49-F238E27FC236}">
                <a16:creationId xmlns:a16="http://schemas.microsoft.com/office/drawing/2014/main" id="{46EE9D1E-21A2-7048-909E-5BCD3AAC3CA3}"/>
              </a:ext>
            </a:extLst>
          </p:cNvPr>
          <p:cNvSpPr/>
          <p:nvPr/>
        </p:nvSpPr>
        <p:spPr>
          <a:xfrm rot="5400000">
            <a:off x="10689751" y="4219682"/>
            <a:ext cx="190832" cy="1017767"/>
          </a:xfrm>
          <a:prstGeom prst="leftBracket">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sp>
        <p:nvSpPr>
          <p:cNvPr id="48" name="CuadroTexto 47">
            <a:extLst>
              <a:ext uri="{FF2B5EF4-FFF2-40B4-BE49-F238E27FC236}">
                <a16:creationId xmlns:a16="http://schemas.microsoft.com/office/drawing/2014/main" id="{2565DA24-8A7D-3B48-A679-29DAB05DBC0A}"/>
              </a:ext>
            </a:extLst>
          </p:cNvPr>
          <p:cNvSpPr txBox="1"/>
          <p:nvPr/>
        </p:nvSpPr>
        <p:spPr>
          <a:xfrm>
            <a:off x="9318934" y="3622816"/>
            <a:ext cx="1079142" cy="338554"/>
          </a:xfrm>
          <a:prstGeom prst="rect">
            <a:avLst/>
          </a:prstGeom>
          <a:noFill/>
        </p:spPr>
        <p:txBody>
          <a:bodyPr wrap="none" rtlCol="0">
            <a:spAutoFit/>
          </a:bodyPr>
          <a:lstStyle/>
          <a:p>
            <a:r>
              <a:rPr lang="es-CL" sz="1600" dirty="0">
                <a:solidFill>
                  <a:srgbClr val="92D050"/>
                </a:solidFill>
              </a:rPr>
              <a:t>RAX 64bits</a:t>
            </a:r>
          </a:p>
        </p:txBody>
      </p:sp>
      <p:sp>
        <p:nvSpPr>
          <p:cNvPr id="49" name="CuadroTexto 48">
            <a:extLst>
              <a:ext uri="{FF2B5EF4-FFF2-40B4-BE49-F238E27FC236}">
                <a16:creationId xmlns:a16="http://schemas.microsoft.com/office/drawing/2014/main" id="{64021A96-918C-A647-80B9-CF8376CB783D}"/>
              </a:ext>
            </a:extLst>
          </p:cNvPr>
          <p:cNvSpPr txBox="1"/>
          <p:nvPr/>
        </p:nvSpPr>
        <p:spPr>
          <a:xfrm>
            <a:off x="10105825" y="3992148"/>
            <a:ext cx="857351" cy="338554"/>
          </a:xfrm>
          <a:prstGeom prst="rect">
            <a:avLst/>
          </a:prstGeom>
          <a:noFill/>
        </p:spPr>
        <p:txBody>
          <a:bodyPr wrap="none" rtlCol="0">
            <a:spAutoFit/>
          </a:bodyPr>
          <a:lstStyle/>
          <a:p>
            <a:r>
              <a:rPr lang="es-CL" sz="1600" dirty="0">
                <a:solidFill>
                  <a:srgbClr val="92D050"/>
                </a:solidFill>
              </a:rPr>
              <a:t>EAX bits</a:t>
            </a:r>
          </a:p>
        </p:txBody>
      </p:sp>
      <p:sp>
        <p:nvSpPr>
          <p:cNvPr id="50" name="CuadroTexto 49">
            <a:extLst>
              <a:ext uri="{FF2B5EF4-FFF2-40B4-BE49-F238E27FC236}">
                <a16:creationId xmlns:a16="http://schemas.microsoft.com/office/drawing/2014/main" id="{B9BC46BB-83DE-3D46-9AD7-DDF035187098}"/>
              </a:ext>
            </a:extLst>
          </p:cNvPr>
          <p:cNvSpPr txBox="1"/>
          <p:nvPr/>
        </p:nvSpPr>
        <p:spPr>
          <a:xfrm>
            <a:off x="10566197" y="4359233"/>
            <a:ext cx="758541" cy="338554"/>
          </a:xfrm>
          <a:prstGeom prst="rect">
            <a:avLst/>
          </a:prstGeom>
          <a:noFill/>
        </p:spPr>
        <p:txBody>
          <a:bodyPr wrap="none" rtlCol="0">
            <a:spAutoFit/>
          </a:bodyPr>
          <a:lstStyle/>
          <a:p>
            <a:r>
              <a:rPr lang="es-CL" sz="1600" dirty="0">
                <a:solidFill>
                  <a:srgbClr val="92D050"/>
                </a:solidFill>
              </a:rPr>
              <a:t>AX bits</a:t>
            </a:r>
          </a:p>
        </p:txBody>
      </p:sp>
      <p:graphicFrame>
        <p:nvGraphicFramePr>
          <p:cNvPr id="51" name="Tabla 50">
            <a:extLst>
              <a:ext uri="{FF2B5EF4-FFF2-40B4-BE49-F238E27FC236}">
                <a16:creationId xmlns:a16="http://schemas.microsoft.com/office/drawing/2014/main" id="{0ACE03D6-1E20-8144-ABE4-188AE8614051}"/>
              </a:ext>
            </a:extLst>
          </p:cNvPr>
          <p:cNvGraphicFramePr>
            <a:graphicFrameLocks noGrp="1"/>
          </p:cNvGraphicFramePr>
          <p:nvPr>
            <p:extLst>
              <p:ext uri="{D42A27DB-BD31-4B8C-83A1-F6EECF244321}">
                <p14:modId xmlns:p14="http://schemas.microsoft.com/office/powerpoint/2010/main" val="3923496864"/>
              </p:ext>
            </p:extLst>
          </p:nvPr>
        </p:nvGraphicFramePr>
        <p:xfrm>
          <a:off x="7906794" y="4906144"/>
          <a:ext cx="3412569" cy="365760"/>
        </p:xfrm>
        <a:graphic>
          <a:graphicData uri="http://schemas.openxmlformats.org/drawingml/2006/table">
            <a:tbl>
              <a:tblPr firstRow="1" bandRow="1">
                <a:tableStyleId>{5C22544A-7EE6-4342-B048-85BDC9FD1C3A}</a:tableStyleId>
              </a:tblPr>
              <a:tblGrid>
                <a:gridCol w="1268379">
                  <a:extLst>
                    <a:ext uri="{9D8B030D-6E8A-4147-A177-3AD203B41FA5}">
                      <a16:colId xmlns:a16="http://schemas.microsoft.com/office/drawing/2014/main" val="1555440211"/>
                    </a:ext>
                  </a:extLst>
                </a:gridCol>
                <a:gridCol w="1117013">
                  <a:extLst>
                    <a:ext uri="{9D8B030D-6E8A-4147-A177-3AD203B41FA5}">
                      <a16:colId xmlns:a16="http://schemas.microsoft.com/office/drawing/2014/main" val="477003341"/>
                    </a:ext>
                  </a:extLst>
                </a:gridCol>
                <a:gridCol w="508884">
                  <a:extLst>
                    <a:ext uri="{9D8B030D-6E8A-4147-A177-3AD203B41FA5}">
                      <a16:colId xmlns:a16="http://schemas.microsoft.com/office/drawing/2014/main" val="4035035599"/>
                    </a:ext>
                  </a:extLst>
                </a:gridCol>
                <a:gridCol w="518293">
                  <a:extLst>
                    <a:ext uri="{9D8B030D-6E8A-4147-A177-3AD203B41FA5}">
                      <a16:colId xmlns:a16="http://schemas.microsoft.com/office/drawing/2014/main" val="2094163574"/>
                    </a:ext>
                  </a:extLst>
                </a:gridCol>
              </a:tblGrid>
              <a:tr h="356481">
                <a:tc>
                  <a:txBody>
                    <a:bodyPr/>
                    <a:lstStyle/>
                    <a:p>
                      <a:endParaRPr lang="es-CL" dirty="0"/>
                    </a:p>
                  </a:txBody>
                  <a:tcPr>
                    <a:solidFill>
                      <a:schemeClr val="accent6"/>
                    </a:solidFill>
                  </a:tcPr>
                </a:tc>
                <a:tc>
                  <a:txBody>
                    <a:bodyPr/>
                    <a:lstStyle/>
                    <a:p>
                      <a:endParaRPr lang="es-CL" dirty="0"/>
                    </a:p>
                  </a:txBody>
                  <a:tcPr>
                    <a:solidFill>
                      <a:schemeClr val="accent4"/>
                    </a:solidFill>
                  </a:tcPr>
                </a:tc>
                <a:tc>
                  <a:txBody>
                    <a:bodyPr/>
                    <a:lstStyle/>
                    <a:p>
                      <a:r>
                        <a:rPr lang="es-CL" b="0" dirty="0"/>
                        <a:t>AH</a:t>
                      </a:r>
                    </a:p>
                  </a:txBody>
                  <a:tcPr>
                    <a:solidFill>
                      <a:schemeClr val="accent1"/>
                    </a:solidFill>
                  </a:tcPr>
                </a:tc>
                <a:tc>
                  <a:txBody>
                    <a:bodyPr/>
                    <a:lstStyle/>
                    <a:p>
                      <a:r>
                        <a:rPr lang="es-CL" b="0" dirty="0"/>
                        <a:t>AL</a:t>
                      </a:r>
                    </a:p>
                  </a:txBody>
                  <a:tcPr>
                    <a:solidFill>
                      <a:srgbClr val="E03624"/>
                    </a:solidFill>
                  </a:tcPr>
                </a:tc>
                <a:extLst>
                  <a:ext uri="{0D108BD9-81ED-4DB2-BD59-A6C34878D82A}">
                    <a16:rowId xmlns:a16="http://schemas.microsoft.com/office/drawing/2014/main" val="4215162748"/>
                  </a:ext>
                </a:extLst>
              </a:tr>
            </a:tbl>
          </a:graphicData>
        </a:graphic>
      </p:graphicFrame>
      <p:sp>
        <p:nvSpPr>
          <p:cNvPr id="52" name="CuadroTexto 51">
            <a:extLst>
              <a:ext uri="{FF2B5EF4-FFF2-40B4-BE49-F238E27FC236}">
                <a16:creationId xmlns:a16="http://schemas.microsoft.com/office/drawing/2014/main" id="{E0082E4B-24CF-4D46-AB07-E083CA1EBEC1}"/>
              </a:ext>
            </a:extLst>
          </p:cNvPr>
          <p:cNvSpPr txBox="1"/>
          <p:nvPr/>
        </p:nvSpPr>
        <p:spPr>
          <a:xfrm>
            <a:off x="7148223" y="5876014"/>
            <a:ext cx="184731" cy="369332"/>
          </a:xfrm>
          <a:prstGeom prst="rect">
            <a:avLst/>
          </a:prstGeom>
          <a:noFill/>
        </p:spPr>
        <p:txBody>
          <a:bodyPr wrap="none" rtlCol="0">
            <a:spAutoFit/>
          </a:bodyPr>
          <a:lstStyle/>
          <a:p>
            <a:endParaRPr lang="es-CL" dirty="0"/>
          </a:p>
        </p:txBody>
      </p:sp>
      <p:graphicFrame>
        <p:nvGraphicFramePr>
          <p:cNvPr id="29" name="Tabla 28">
            <a:extLst>
              <a:ext uri="{FF2B5EF4-FFF2-40B4-BE49-F238E27FC236}">
                <a16:creationId xmlns:a16="http://schemas.microsoft.com/office/drawing/2014/main" id="{C5276D79-E997-A84B-AFA1-744085F159B5}"/>
              </a:ext>
            </a:extLst>
          </p:cNvPr>
          <p:cNvGraphicFramePr>
            <a:graphicFrameLocks noGrp="1"/>
          </p:cNvGraphicFramePr>
          <p:nvPr>
            <p:extLst>
              <p:ext uri="{D42A27DB-BD31-4B8C-83A1-F6EECF244321}">
                <p14:modId xmlns:p14="http://schemas.microsoft.com/office/powerpoint/2010/main" val="314726510"/>
              </p:ext>
            </p:extLst>
          </p:nvPr>
        </p:nvGraphicFramePr>
        <p:xfrm>
          <a:off x="7690450" y="1633512"/>
          <a:ext cx="1799448" cy="1828800"/>
        </p:xfrm>
        <a:graphic>
          <a:graphicData uri="http://schemas.openxmlformats.org/drawingml/2006/table">
            <a:tbl>
              <a:tblPr firstRow="1" bandRow="1">
                <a:tableStyleId>{5C22544A-7EE6-4342-B048-85BDC9FD1C3A}</a:tableStyleId>
              </a:tblPr>
              <a:tblGrid>
                <a:gridCol w="899724">
                  <a:extLst>
                    <a:ext uri="{9D8B030D-6E8A-4147-A177-3AD203B41FA5}">
                      <a16:colId xmlns:a16="http://schemas.microsoft.com/office/drawing/2014/main" val="3827066965"/>
                    </a:ext>
                  </a:extLst>
                </a:gridCol>
                <a:gridCol w="899724">
                  <a:extLst>
                    <a:ext uri="{9D8B030D-6E8A-4147-A177-3AD203B41FA5}">
                      <a16:colId xmlns:a16="http://schemas.microsoft.com/office/drawing/2014/main" val="3200998169"/>
                    </a:ext>
                  </a:extLst>
                </a:gridCol>
              </a:tblGrid>
              <a:tr h="196319">
                <a:tc>
                  <a:txBody>
                    <a:bodyPr/>
                    <a:lstStyle/>
                    <a:p>
                      <a:r>
                        <a:rPr lang="es-CL" dirty="0"/>
                        <a:t>8 bits</a:t>
                      </a:r>
                    </a:p>
                  </a:txBody>
                  <a:tcPr/>
                </a:tc>
                <a:tc>
                  <a:txBody>
                    <a:bodyPr/>
                    <a:lstStyle/>
                    <a:p>
                      <a:r>
                        <a:rPr lang="es-CL" dirty="0"/>
                        <a:t>8 bits</a:t>
                      </a:r>
                    </a:p>
                  </a:txBody>
                  <a:tcPr/>
                </a:tc>
                <a:extLst>
                  <a:ext uri="{0D108BD9-81ED-4DB2-BD59-A6C34878D82A}">
                    <a16:rowId xmlns:a16="http://schemas.microsoft.com/office/drawing/2014/main" val="1647647100"/>
                  </a:ext>
                </a:extLst>
              </a:tr>
              <a:tr h="196319">
                <a:tc>
                  <a:txBody>
                    <a:bodyPr/>
                    <a:lstStyle/>
                    <a:p>
                      <a:r>
                        <a:rPr lang="es-CL" dirty="0"/>
                        <a:t>AH</a:t>
                      </a:r>
                    </a:p>
                  </a:txBody>
                  <a:tcPr>
                    <a:solidFill>
                      <a:schemeClr val="accent3"/>
                    </a:solidFill>
                  </a:tcPr>
                </a:tc>
                <a:tc>
                  <a:txBody>
                    <a:bodyPr/>
                    <a:lstStyle/>
                    <a:p>
                      <a:r>
                        <a:rPr lang="es-CL" dirty="0"/>
                        <a:t>AL</a:t>
                      </a:r>
                    </a:p>
                  </a:txBody>
                  <a:tcPr>
                    <a:solidFill>
                      <a:schemeClr val="accent3"/>
                    </a:solidFill>
                  </a:tcPr>
                </a:tc>
                <a:extLst>
                  <a:ext uri="{0D108BD9-81ED-4DB2-BD59-A6C34878D82A}">
                    <a16:rowId xmlns:a16="http://schemas.microsoft.com/office/drawing/2014/main" val="1950250540"/>
                  </a:ext>
                </a:extLst>
              </a:tr>
              <a:tr h="196319">
                <a:tc>
                  <a:txBody>
                    <a:bodyPr/>
                    <a:lstStyle/>
                    <a:p>
                      <a:r>
                        <a:rPr lang="es-CL" dirty="0"/>
                        <a:t>BH</a:t>
                      </a:r>
                    </a:p>
                  </a:txBody>
                  <a:tcPr>
                    <a:solidFill>
                      <a:schemeClr val="accent3"/>
                    </a:solidFill>
                  </a:tcPr>
                </a:tc>
                <a:tc>
                  <a:txBody>
                    <a:bodyPr/>
                    <a:lstStyle/>
                    <a:p>
                      <a:r>
                        <a:rPr lang="es-CL" dirty="0"/>
                        <a:t>BL</a:t>
                      </a:r>
                    </a:p>
                  </a:txBody>
                  <a:tcPr>
                    <a:solidFill>
                      <a:schemeClr val="accent3"/>
                    </a:solidFill>
                  </a:tcPr>
                </a:tc>
                <a:extLst>
                  <a:ext uri="{0D108BD9-81ED-4DB2-BD59-A6C34878D82A}">
                    <a16:rowId xmlns:a16="http://schemas.microsoft.com/office/drawing/2014/main" val="3474962264"/>
                  </a:ext>
                </a:extLst>
              </a:tr>
              <a:tr h="196319">
                <a:tc>
                  <a:txBody>
                    <a:bodyPr/>
                    <a:lstStyle/>
                    <a:p>
                      <a:r>
                        <a:rPr lang="es-CL" dirty="0"/>
                        <a:t>CH</a:t>
                      </a:r>
                    </a:p>
                  </a:txBody>
                  <a:tcPr>
                    <a:solidFill>
                      <a:schemeClr val="accent3"/>
                    </a:solidFill>
                  </a:tcPr>
                </a:tc>
                <a:tc>
                  <a:txBody>
                    <a:bodyPr/>
                    <a:lstStyle/>
                    <a:p>
                      <a:r>
                        <a:rPr lang="es-CL" dirty="0"/>
                        <a:t>CL</a:t>
                      </a:r>
                    </a:p>
                  </a:txBody>
                  <a:tcPr>
                    <a:solidFill>
                      <a:schemeClr val="accent3"/>
                    </a:solidFill>
                  </a:tcPr>
                </a:tc>
                <a:extLst>
                  <a:ext uri="{0D108BD9-81ED-4DB2-BD59-A6C34878D82A}">
                    <a16:rowId xmlns:a16="http://schemas.microsoft.com/office/drawing/2014/main" val="3038415562"/>
                  </a:ext>
                </a:extLst>
              </a:tr>
              <a:tr h="196319">
                <a:tc>
                  <a:txBody>
                    <a:bodyPr/>
                    <a:lstStyle/>
                    <a:p>
                      <a:r>
                        <a:rPr lang="es-CL" dirty="0"/>
                        <a:t>DH</a:t>
                      </a:r>
                    </a:p>
                  </a:txBody>
                  <a:tcPr>
                    <a:solidFill>
                      <a:schemeClr val="accent3"/>
                    </a:solidFill>
                  </a:tcPr>
                </a:tc>
                <a:tc>
                  <a:txBody>
                    <a:bodyPr/>
                    <a:lstStyle/>
                    <a:p>
                      <a:r>
                        <a:rPr lang="es-CL" dirty="0"/>
                        <a:t>DL</a:t>
                      </a:r>
                    </a:p>
                  </a:txBody>
                  <a:tcPr>
                    <a:solidFill>
                      <a:schemeClr val="accent3"/>
                    </a:solidFill>
                  </a:tcPr>
                </a:tc>
                <a:extLst>
                  <a:ext uri="{0D108BD9-81ED-4DB2-BD59-A6C34878D82A}">
                    <a16:rowId xmlns:a16="http://schemas.microsoft.com/office/drawing/2014/main" val="1167833049"/>
                  </a:ext>
                </a:extLst>
              </a:tr>
            </a:tbl>
          </a:graphicData>
        </a:graphic>
      </p:graphicFrame>
      <p:pic>
        <p:nvPicPr>
          <p:cNvPr id="25" name="Imagen 24">
            <a:extLst>
              <a:ext uri="{FF2B5EF4-FFF2-40B4-BE49-F238E27FC236}">
                <a16:creationId xmlns:a16="http://schemas.microsoft.com/office/drawing/2014/main" id="{3AD5851D-A567-4F44-AF59-50333DFD5A56}"/>
              </a:ext>
            </a:extLst>
          </p:cNvPr>
          <p:cNvPicPr>
            <a:picLocks noChangeAspect="1"/>
          </p:cNvPicPr>
          <p:nvPr/>
        </p:nvPicPr>
        <p:blipFill>
          <a:blip r:embed="rId5"/>
          <a:stretch>
            <a:fillRect/>
          </a:stretch>
        </p:blipFill>
        <p:spPr>
          <a:xfrm>
            <a:off x="10316895" y="6313714"/>
            <a:ext cx="1695773" cy="416993"/>
          </a:xfrm>
          <a:prstGeom prst="rect">
            <a:avLst/>
          </a:prstGeom>
        </p:spPr>
      </p:pic>
      <p:sp>
        <p:nvSpPr>
          <p:cNvPr id="27" name="CuadroTexto 26">
            <a:extLst>
              <a:ext uri="{FF2B5EF4-FFF2-40B4-BE49-F238E27FC236}">
                <a16:creationId xmlns:a16="http://schemas.microsoft.com/office/drawing/2014/main" id="{5EFD9B2B-9876-4948-9FED-CDD0257A8565}"/>
              </a:ext>
            </a:extLst>
          </p:cNvPr>
          <p:cNvSpPr txBox="1"/>
          <p:nvPr/>
        </p:nvSpPr>
        <p:spPr>
          <a:xfrm>
            <a:off x="6589880" y="5584080"/>
            <a:ext cx="4778872" cy="461665"/>
          </a:xfrm>
          <a:prstGeom prst="rect">
            <a:avLst/>
          </a:prstGeom>
          <a:noFill/>
        </p:spPr>
        <p:txBody>
          <a:bodyPr wrap="none" rtlCol="0">
            <a:spAutoFit/>
          </a:bodyPr>
          <a:lstStyle/>
          <a:p>
            <a:r>
              <a:rPr lang="es-CL" sz="2400" b="1" dirty="0">
                <a:solidFill>
                  <a:srgbClr val="92D050"/>
                </a:solidFill>
              </a:rPr>
              <a:t>RAX:</a:t>
            </a:r>
            <a:r>
              <a:rPr lang="es-CL" sz="2400" dirty="0">
                <a:solidFill>
                  <a:srgbClr val="92D050"/>
                </a:solidFill>
              </a:rPr>
              <a:t> 01   02   03  04   </a:t>
            </a:r>
            <a:r>
              <a:rPr lang="es-CL" sz="2400" dirty="0">
                <a:solidFill>
                  <a:srgbClr val="FFC000"/>
                </a:solidFill>
              </a:rPr>
              <a:t>05   06</a:t>
            </a:r>
            <a:r>
              <a:rPr lang="es-CL" sz="2400" dirty="0">
                <a:solidFill>
                  <a:srgbClr val="92D050"/>
                </a:solidFill>
              </a:rPr>
              <a:t>   </a:t>
            </a:r>
            <a:r>
              <a:rPr lang="es-CL" sz="2400" dirty="0">
                <a:solidFill>
                  <a:schemeClr val="accent5"/>
                </a:solidFill>
              </a:rPr>
              <a:t>07   </a:t>
            </a:r>
            <a:r>
              <a:rPr lang="es-CL" sz="2400" dirty="0">
                <a:solidFill>
                  <a:srgbClr val="DF3526"/>
                </a:solidFill>
              </a:rPr>
              <a:t>08</a:t>
            </a:r>
          </a:p>
        </p:txBody>
      </p:sp>
      <p:cxnSp>
        <p:nvCxnSpPr>
          <p:cNvPr id="3" name="Conector recto de flecha 2">
            <a:extLst>
              <a:ext uri="{FF2B5EF4-FFF2-40B4-BE49-F238E27FC236}">
                <a16:creationId xmlns:a16="http://schemas.microsoft.com/office/drawing/2014/main" id="{487482C5-E911-204B-8F47-04C902635D9F}"/>
              </a:ext>
            </a:extLst>
          </p:cNvPr>
          <p:cNvCxnSpPr/>
          <p:nvPr/>
        </p:nvCxnSpPr>
        <p:spPr>
          <a:xfrm>
            <a:off x="11067085" y="5244247"/>
            <a:ext cx="0" cy="343633"/>
          </a:xfrm>
          <a:prstGeom prst="straightConnector1">
            <a:avLst/>
          </a:prstGeom>
          <a:ln>
            <a:solidFill>
              <a:srgbClr val="FF0000"/>
            </a:solidFill>
            <a:tailEnd type="triangle"/>
          </a:ln>
          <a:effectLst>
            <a:glow rad="63500">
              <a:srgbClr val="FF0000">
                <a:alpha val="40000"/>
              </a:srgbClr>
            </a:glow>
          </a:effectLst>
        </p:spPr>
        <p:style>
          <a:lnRef idx="3">
            <a:schemeClr val="accent2"/>
          </a:lnRef>
          <a:fillRef idx="0">
            <a:schemeClr val="accent2"/>
          </a:fillRef>
          <a:effectRef idx="2">
            <a:schemeClr val="accent2"/>
          </a:effectRef>
          <a:fontRef idx="minor">
            <a:schemeClr val="tx1"/>
          </a:fontRef>
        </p:style>
      </p:cxnSp>
      <p:cxnSp>
        <p:nvCxnSpPr>
          <p:cNvPr id="28" name="Conector recto de flecha 27">
            <a:extLst>
              <a:ext uri="{FF2B5EF4-FFF2-40B4-BE49-F238E27FC236}">
                <a16:creationId xmlns:a16="http://schemas.microsoft.com/office/drawing/2014/main" id="{FD893E48-3430-3F43-B845-1CDA85E080B5}"/>
              </a:ext>
            </a:extLst>
          </p:cNvPr>
          <p:cNvCxnSpPr/>
          <p:nvPr/>
        </p:nvCxnSpPr>
        <p:spPr>
          <a:xfrm>
            <a:off x="10534500" y="5244246"/>
            <a:ext cx="0" cy="343633"/>
          </a:xfrm>
          <a:prstGeom prst="straightConnector1">
            <a:avLst/>
          </a:prstGeom>
          <a:ln>
            <a:tailEnd type="triangle"/>
          </a:ln>
          <a:effectLst>
            <a:glow rad="63500">
              <a:schemeClr val="accent5">
                <a:satMod val="175000"/>
                <a:alpha val="40000"/>
              </a:schemeClr>
            </a:glow>
          </a:effectLst>
        </p:spPr>
        <p:style>
          <a:lnRef idx="3">
            <a:schemeClr val="accent5"/>
          </a:lnRef>
          <a:fillRef idx="0">
            <a:schemeClr val="accent5"/>
          </a:fillRef>
          <a:effectRef idx="2">
            <a:schemeClr val="accent5"/>
          </a:effectRef>
          <a:fontRef idx="minor">
            <a:schemeClr val="tx1"/>
          </a:fontRef>
        </p:style>
      </p:cxnSp>
      <p:cxnSp>
        <p:nvCxnSpPr>
          <p:cNvPr id="30" name="Conector recto de flecha 29">
            <a:extLst>
              <a:ext uri="{FF2B5EF4-FFF2-40B4-BE49-F238E27FC236}">
                <a16:creationId xmlns:a16="http://schemas.microsoft.com/office/drawing/2014/main" id="{F94E7A71-B5A2-1F42-A50F-6E0F3EDACB17}"/>
              </a:ext>
            </a:extLst>
          </p:cNvPr>
          <p:cNvCxnSpPr/>
          <p:nvPr/>
        </p:nvCxnSpPr>
        <p:spPr>
          <a:xfrm>
            <a:off x="9730936" y="5250488"/>
            <a:ext cx="0" cy="343633"/>
          </a:xfrm>
          <a:prstGeom prst="straightConnector1">
            <a:avLst/>
          </a:prstGeom>
          <a:ln>
            <a:tailEnd type="triangle"/>
          </a:ln>
          <a:effectLst>
            <a:glow rad="63500">
              <a:schemeClr val="accent4">
                <a:satMod val="175000"/>
                <a:alpha val="40000"/>
              </a:schemeClr>
            </a:glow>
          </a:effectLst>
        </p:spPr>
        <p:style>
          <a:lnRef idx="3">
            <a:schemeClr val="accent4"/>
          </a:lnRef>
          <a:fillRef idx="0">
            <a:schemeClr val="accent4"/>
          </a:fillRef>
          <a:effectRef idx="2">
            <a:schemeClr val="accent4"/>
          </a:effectRef>
          <a:fontRef idx="minor">
            <a:schemeClr val="tx1"/>
          </a:fontRef>
        </p:style>
      </p:cxnSp>
      <p:cxnSp>
        <p:nvCxnSpPr>
          <p:cNvPr id="31" name="Conector recto de flecha 30">
            <a:extLst>
              <a:ext uri="{FF2B5EF4-FFF2-40B4-BE49-F238E27FC236}">
                <a16:creationId xmlns:a16="http://schemas.microsoft.com/office/drawing/2014/main" id="{FB60766F-6EC3-E84F-8216-20CDD4673B22}"/>
              </a:ext>
            </a:extLst>
          </p:cNvPr>
          <p:cNvCxnSpPr/>
          <p:nvPr/>
        </p:nvCxnSpPr>
        <p:spPr>
          <a:xfrm>
            <a:off x="8511736" y="5240447"/>
            <a:ext cx="0" cy="343633"/>
          </a:xfrm>
          <a:prstGeom prst="straightConnector1">
            <a:avLst/>
          </a:prstGeom>
          <a:ln>
            <a:tailEnd type="triangle"/>
          </a:ln>
          <a:effectLst>
            <a:glow rad="63500">
              <a:schemeClr val="accent6">
                <a:satMod val="175000"/>
                <a:alpha val="40000"/>
              </a:schemeClr>
            </a:glo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161230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7" presetClass="entr" presetSubtype="1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p:cTn id="15" dur="500" fill="hold"/>
                                        <p:tgtEl>
                                          <p:spTgt spid="22"/>
                                        </p:tgtEl>
                                        <p:attrNameLst>
                                          <p:attrName>ppt_w</p:attrName>
                                        </p:attrNameLst>
                                      </p:cBhvr>
                                      <p:tavLst>
                                        <p:tav tm="0">
                                          <p:val>
                                            <p:fltVal val="0"/>
                                          </p:val>
                                        </p:tav>
                                        <p:tav tm="100000">
                                          <p:val>
                                            <p:strVal val="#ppt_w"/>
                                          </p:val>
                                        </p:tav>
                                      </p:tavLst>
                                    </p:anim>
                                    <p:anim calcmode="lin" valueType="num">
                                      <p:cBhvr>
                                        <p:cTn id="16" dur="500" fill="hold"/>
                                        <p:tgtEl>
                                          <p:spTgt spid="22"/>
                                        </p:tgtEl>
                                        <p:attrNameLst>
                                          <p:attrName>ppt_h</p:attrName>
                                        </p:attrNameLst>
                                      </p:cBhvr>
                                      <p:tavLst>
                                        <p:tav tm="0">
                                          <p:val>
                                            <p:strVal val="#ppt_h"/>
                                          </p:val>
                                        </p:tav>
                                        <p:tav tm="100000">
                                          <p:val>
                                            <p:strVal val="#ppt_h"/>
                                          </p:val>
                                        </p:tav>
                                      </p:tavLst>
                                    </p:anim>
                                  </p:childTnLst>
                                </p:cTn>
                              </p:par>
                            </p:childTnLst>
                          </p:cTn>
                        </p:par>
                        <p:par>
                          <p:cTn id="17" fill="hold">
                            <p:stCondLst>
                              <p:cond delay="500"/>
                            </p:stCondLst>
                            <p:childTnLst>
                              <p:par>
                                <p:cTn id="18" presetID="17" presetClass="entr" presetSubtype="10" fill="hold" grpId="0" nodeType="afterEffect">
                                  <p:stCondLst>
                                    <p:cond delay="0"/>
                                  </p:stCondLst>
                                  <p:childTnLst>
                                    <p:set>
                                      <p:cBhvr>
                                        <p:cTn id="19" dur="1" fill="hold">
                                          <p:stCondLst>
                                            <p:cond delay="0"/>
                                          </p:stCondLst>
                                        </p:cTn>
                                        <p:tgtEl>
                                          <p:spTgt spid="40"/>
                                        </p:tgtEl>
                                        <p:attrNameLst>
                                          <p:attrName>style.visibility</p:attrName>
                                        </p:attrNameLst>
                                      </p:cBhvr>
                                      <p:to>
                                        <p:strVal val="visible"/>
                                      </p:to>
                                    </p:set>
                                    <p:anim calcmode="lin" valueType="num">
                                      <p:cBhvr>
                                        <p:cTn id="20" dur="500" fill="hold"/>
                                        <p:tgtEl>
                                          <p:spTgt spid="40"/>
                                        </p:tgtEl>
                                        <p:attrNameLst>
                                          <p:attrName>ppt_w</p:attrName>
                                        </p:attrNameLst>
                                      </p:cBhvr>
                                      <p:tavLst>
                                        <p:tav tm="0">
                                          <p:val>
                                            <p:fltVal val="0"/>
                                          </p:val>
                                        </p:tav>
                                        <p:tav tm="100000">
                                          <p:val>
                                            <p:strVal val="#ppt_w"/>
                                          </p:val>
                                        </p:tav>
                                      </p:tavLst>
                                    </p:anim>
                                    <p:anim calcmode="lin" valueType="num">
                                      <p:cBhvr>
                                        <p:cTn id="21" dur="500" fill="hold"/>
                                        <p:tgtEl>
                                          <p:spTgt spid="40"/>
                                        </p:tgtEl>
                                        <p:attrNameLst>
                                          <p:attrName>ppt_h</p:attrName>
                                        </p:attrNameLst>
                                      </p:cBhvr>
                                      <p:tavLst>
                                        <p:tav tm="0">
                                          <p:val>
                                            <p:strVal val="#ppt_h"/>
                                          </p:val>
                                        </p:tav>
                                        <p:tav tm="100000">
                                          <p:val>
                                            <p:strVal val="#ppt_h"/>
                                          </p:val>
                                        </p:tav>
                                      </p:tavLst>
                                    </p:anim>
                                  </p:childTnLst>
                                </p:cTn>
                              </p:par>
                            </p:childTnLst>
                          </p:cTn>
                        </p:par>
                        <p:par>
                          <p:cTn id="22" fill="hold">
                            <p:stCondLst>
                              <p:cond delay="1000"/>
                            </p:stCondLst>
                            <p:childTnLst>
                              <p:par>
                                <p:cTn id="23" presetID="17" presetClass="entr" presetSubtype="10" fill="hold" nodeType="afterEffect">
                                  <p:stCondLst>
                                    <p:cond delay="500"/>
                                  </p:stCondLst>
                                  <p:childTnLst>
                                    <p:set>
                                      <p:cBhvr>
                                        <p:cTn id="24" dur="1" fill="hold">
                                          <p:stCondLst>
                                            <p:cond delay="0"/>
                                          </p:stCondLst>
                                        </p:cTn>
                                        <p:tgtEl>
                                          <p:spTgt spid="55"/>
                                        </p:tgtEl>
                                        <p:attrNameLst>
                                          <p:attrName>style.visibility</p:attrName>
                                        </p:attrNameLst>
                                      </p:cBhvr>
                                      <p:to>
                                        <p:strVal val="visible"/>
                                      </p:to>
                                    </p:set>
                                    <p:anim calcmode="lin" valueType="num">
                                      <p:cBhvr>
                                        <p:cTn id="25" dur="500" fill="hold"/>
                                        <p:tgtEl>
                                          <p:spTgt spid="55"/>
                                        </p:tgtEl>
                                        <p:attrNameLst>
                                          <p:attrName>ppt_w</p:attrName>
                                        </p:attrNameLst>
                                      </p:cBhvr>
                                      <p:tavLst>
                                        <p:tav tm="0">
                                          <p:val>
                                            <p:fltVal val="0"/>
                                          </p:val>
                                        </p:tav>
                                        <p:tav tm="100000">
                                          <p:val>
                                            <p:strVal val="#ppt_w"/>
                                          </p:val>
                                        </p:tav>
                                      </p:tavLst>
                                    </p:anim>
                                    <p:anim calcmode="lin" valueType="num">
                                      <p:cBhvr>
                                        <p:cTn id="26" dur="500" fill="hold"/>
                                        <p:tgtEl>
                                          <p:spTgt spid="55"/>
                                        </p:tgtEl>
                                        <p:attrNameLst>
                                          <p:attrName>ppt_h</p:attrName>
                                        </p:attrNameLst>
                                      </p:cBhvr>
                                      <p:tavLst>
                                        <p:tav tm="0">
                                          <p:val>
                                            <p:strVal val="#ppt_h"/>
                                          </p:val>
                                        </p:tav>
                                        <p:tav tm="100000">
                                          <p:val>
                                            <p:strVal val="#ppt_h"/>
                                          </p:val>
                                        </p:tav>
                                      </p:tavLst>
                                    </p:anim>
                                  </p:childTnLst>
                                </p:cTn>
                              </p:par>
                              <p:par>
                                <p:cTn id="27" presetID="17" presetClass="entr" presetSubtype="10" fill="hold" nodeType="withEffect">
                                  <p:stCondLst>
                                    <p:cond delay="500"/>
                                  </p:stCondLst>
                                  <p:childTnLst>
                                    <p:set>
                                      <p:cBhvr>
                                        <p:cTn id="28" dur="1" fill="hold">
                                          <p:stCondLst>
                                            <p:cond delay="0"/>
                                          </p:stCondLst>
                                        </p:cTn>
                                        <p:tgtEl>
                                          <p:spTgt spid="44"/>
                                        </p:tgtEl>
                                        <p:attrNameLst>
                                          <p:attrName>style.visibility</p:attrName>
                                        </p:attrNameLst>
                                      </p:cBhvr>
                                      <p:to>
                                        <p:strVal val="visible"/>
                                      </p:to>
                                    </p:set>
                                    <p:anim calcmode="lin" valueType="num">
                                      <p:cBhvr>
                                        <p:cTn id="29" dur="500" fill="hold"/>
                                        <p:tgtEl>
                                          <p:spTgt spid="44"/>
                                        </p:tgtEl>
                                        <p:attrNameLst>
                                          <p:attrName>ppt_w</p:attrName>
                                        </p:attrNameLst>
                                      </p:cBhvr>
                                      <p:tavLst>
                                        <p:tav tm="0">
                                          <p:val>
                                            <p:fltVal val="0"/>
                                          </p:val>
                                        </p:tav>
                                        <p:tav tm="100000">
                                          <p:val>
                                            <p:strVal val="#ppt_w"/>
                                          </p:val>
                                        </p:tav>
                                      </p:tavLst>
                                    </p:anim>
                                    <p:anim calcmode="lin" valueType="num">
                                      <p:cBhvr>
                                        <p:cTn id="30" dur="500" fill="hold"/>
                                        <p:tgtEl>
                                          <p:spTgt spid="44"/>
                                        </p:tgtEl>
                                        <p:attrNameLst>
                                          <p:attrName>ppt_h</p:attrName>
                                        </p:attrNameLst>
                                      </p:cBhvr>
                                      <p:tavLst>
                                        <p:tav tm="0">
                                          <p:val>
                                            <p:strVal val="#ppt_h"/>
                                          </p:val>
                                        </p:tav>
                                        <p:tav tm="100000">
                                          <p:val>
                                            <p:strVal val="#ppt_h"/>
                                          </p:val>
                                        </p:tav>
                                      </p:tavLst>
                                    </p:anim>
                                  </p:childTnLst>
                                </p:cTn>
                              </p:par>
                            </p:childTnLst>
                          </p:cTn>
                        </p:par>
                        <p:par>
                          <p:cTn id="31" fill="hold">
                            <p:stCondLst>
                              <p:cond delay="2000"/>
                            </p:stCondLst>
                            <p:childTnLst>
                              <p:par>
                                <p:cTn id="32" presetID="17" presetClass="entr" presetSubtype="10" fill="hold" nodeType="afterEffect">
                                  <p:stCondLst>
                                    <p:cond delay="0"/>
                                  </p:stCondLst>
                                  <p:childTnLst>
                                    <p:set>
                                      <p:cBhvr>
                                        <p:cTn id="33" dur="1" fill="hold">
                                          <p:stCondLst>
                                            <p:cond delay="0"/>
                                          </p:stCondLst>
                                        </p:cTn>
                                        <p:tgtEl>
                                          <p:spTgt spid="35"/>
                                        </p:tgtEl>
                                        <p:attrNameLst>
                                          <p:attrName>style.visibility</p:attrName>
                                        </p:attrNameLst>
                                      </p:cBhvr>
                                      <p:to>
                                        <p:strVal val="visible"/>
                                      </p:to>
                                    </p:set>
                                    <p:anim calcmode="lin" valueType="num">
                                      <p:cBhvr>
                                        <p:cTn id="34" dur="500" fill="hold"/>
                                        <p:tgtEl>
                                          <p:spTgt spid="35"/>
                                        </p:tgtEl>
                                        <p:attrNameLst>
                                          <p:attrName>ppt_w</p:attrName>
                                        </p:attrNameLst>
                                      </p:cBhvr>
                                      <p:tavLst>
                                        <p:tav tm="0">
                                          <p:val>
                                            <p:fltVal val="0"/>
                                          </p:val>
                                        </p:tav>
                                        <p:tav tm="100000">
                                          <p:val>
                                            <p:strVal val="#ppt_w"/>
                                          </p:val>
                                        </p:tav>
                                      </p:tavLst>
                                    </p:anim>
                                    <p:anim calcmode="lin" valueType="num">
                                      <p:cBhvr>
                                        <p:cTn id="35" dur="500" fill="hold"/>
                                        <p:tgtEl>
                                          <p:spTgt spid="35"/>
                                        </p:tgtEl>
                                        <p:attrNameLst>
                                          <p:attrName>ppt_h</p:attrName>
                                        </p:attrNameLst>
                                      </p:cBhvr>
                                      <p:tavLst>
                                        <p:tav tm="0">
                                          <p:val>
                                            <p:strVal val="#ppt_h"/>
                                          </p:val>
                                        </p:tav>
                                        <p:tav tm="100000">
                                          <p:val>
                                            <p:strVal val="#ppt_h"/>
                                          </p:val>
                                        </p:tav>
                                      </p:tavLst>
                                    </p:anim>
                                  </p:childTnLst>
                                </p:cTn>
                              </p:par>
                            </p:childTnLst>
                          </p:cTn>
                        </p:par>
                        <p:par>
                          <p:cTn id="36" fill="hold">
                            <p:stCondLst>
                              <p:cond delay="2500"/>
                            </p:stCondLst>
                            <p:childTnLst>
                              <p:par>
                                <p:cTn id="37" presetID="17" presetClass="entr" presetSubtype="10" fill="hold" grpId="0" nodeType="after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p:cTn id="39" dur="500" fill="hold"/>
                                        <p:tgtEl>
                                          <p:spTgt spid="23"/>
                                        </p:tgtEl>
                                        <p:attrNameLst>
                                          <p:attrName>ppt_w</p:attrName>
                                        </p:attrNameLst>
                                      </p:cBhvr>
                                      <p:tavLst>
                                        <p:tav tm="0">
                                          <p:val>
                                            <p:fltVal val="0"/>
                                          </p:val>
                                        </p:tav>
                                        <p:tav tm="100000">
                                          <p:val>
                                            <p:strVal val="#ppt_w"/>
                                          </p:val>
                                        </p:tav>
                                      </p:tavLst>
                                    </p:anim>
                                    <p:anim calcmode="lin" valueType="num">
                                      <p:cBhvr>
                                        <p:cTn id="40" dur="500" fill="hold"/>
                                        <p:tgtEl>
                                          <p:spTgt spid="23"/>
                                        </p:tgtEl>
                                        <p:attrNameLst>
                                          <p:attrName>ppt_h</p:attrName>
                                        </p:attrNameLst>
                                      </p:cBhvr>
                                      <p:tavLst>
                                        <p:tav tm="0">
                                          <p:val>
                                            <p:strVal val="#ppt_h"/>
                                          </p:val>
                                        </p:tav>
                                        <p:tav tm="100000">
                                          <p:val>
                                            <p:strVal val="#ppt_h"/>
                                          </p:val>
                                        </p:tav>
                                      </p:tavLst>
                                    </p:anim>
                                  </p:childTnLst>
                                </p:cTn>
                              </p:par>
                            </p:childTnLst>
                          </p:cTn>
                        </p:par>
                        <p:par>
                          <p:cTn id="41" fill="hold">
                            <p:stCondLst>
                              <p:cond delay="3000"/>
                            </p:stCondLst>
                            <p:childTnLst>
                              <p:par>
                                <p:cTn id="42" presetID="17" presetClass="entr" presetSubtype="10" fill="hold" nodeType="afterEffect">
                                  <p:stCondLst>
                                    <p:cond delay="0"/>
                                  </p:stCondLst>
                                  <p:childTnLst>
                                    <p:set>
                                      <p:cBhvr>
                                        <p:cTn id="43" dur="1" fill="hold">
                                          <p:stCondLst>
                                            <p:cond delay="0"/>
                                          </p:stCondLst>
                                        </p:cTn>
                                        <p:tgtEl>
                                          <p:spTgt spid="36"/>
                                        </p:tgtEl>
                                        <p:attrNameLst>
                                          <p:attrName>style.visibility</p:attrName>
                                        </p:attrNameLst>
                                      </p:cBhvr>
                                      <p:to>
                                        <p:strVal val="visible"/>
                                      </p:to>
                                    </p:set>
                                    <p:anim calcmode="lin" valueType="num">
                                      <p:cBhvr>
                                        <p:cTn id="44" dur="500" fill="hold"/>
                                        <p:tgtEl>
                                          <p:spTgt spid="36"/>
                                        </p:tgtEl>
                                        <p:attrNameLst>
                                          <p:attrName>ppt_w</p:attrName>
                                        </p:attrNameLst>
                                      </p:cBhvr>
                                      <p:tavLst>
                                        <p:tav tm="0">
                                          <p:val>
                                            <p:fltVal val="0"/>
                                          </p:val>
                                        </p:tav>
                                        <p:tav tm="100000">
                                          <p:val>
                                            <p:strVal val="#ppt_w"/>
                                          </p:val>
                                        </p:tav>
                                      </p:tavLst>
                                    </p:anim>
                                    <p:anim calcmode="lin" valueType="num">
                                      <p:cBhvr>
                                        <p:cTn id="45" dur="500" fill="hold"/>
                                        <p:tgtEl>
                                          <p:spTgt spid="36"/>
                                        </p:tgtEl>
                                        <p:attrNameLst>
                                          <p:attrName>ppt_h</p:attrName>
                                        </p:attrNameLst>
                                      </p:cBhvr>
                                      <p:tavLst>
                                        <p:tav tm="0">
                                          <p:val>
                                            <p:strVal val="#ppt_h"/>
                                          </p:val>
                                        </p:tav>
                                        <p:tav tm="100000">
                                          <p:val>
                                            <p:strVal val="#ppt_h"/>
                                          </p:val>
                                        </p:tav>
                                      </p:tavLst>
                                    </p:anim>
                                  </p:childTnLst>
                                </p:cTn>
                              </p:par>
                            </p:childTnLst>
                          </p:cTn>
                        </p:par>
                        <p:par>
                          <p:cTn id="46" fill="hold">
                            <p:stCondLst>
                              <p:cond delay="3500"/>
                            </p:stCondLst>
                            <p:childTnLst>
                              <p:par>
                                <p:cTn id="47" presetID="17" presetClass="entr" presetSubtype="10" fill="hold" grpId="0" nodeType="after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p:cTn id="49" dur="500" fill="hold"/>
                                        <p:tgtEl>
                                          <p:spTgt spid="24"/>
                                        </p:tgtEl>
                                        <p:attrNameLst>
                                          <p:attrName>ppt_w</p:attrName>
                                        </p:attrNameLst>
                                      </p:cBhvr>
                                      <p:tavLst>
                                        <p:tav tm="0">
                                          <p:val>
                                            <p:fltVal val="0"/>
                                          </p:val>
                                        </p:tav>
                                        <p:tav tm="100000">
                                          <p:val>
                                            <p:strVal val="#ppt_w"/>
                                          </p:val>
                                        </p:tav>
                                      </p:tavLst>
                                    </p:anim>
                                    <p:anim calcmode="lin" valueType="num">
                                      <p:cBhvr>
                                        <p:cTn id="50" dur="500" fill="hold"/>
                                        <p:tgtEl>
                                          <p:spTgt spid="24"/>
                                        </p:tgtEl>
                                        <p:attrNameLst>
                                          <p:attrName>ppt_h</p:attrName>
                                        </p:attrNameLst>
                                      </p:cBhvr>
                                      <p:tavLst>
                                        <p:tav tm="0">
                                          <p:val>
                                            <p:strVal val="#ppt_h"/>
                                          </p:val>
                                        </p:tav>
                                        <p:tav tm="100000">
                                          <p:val>
                                            <p:strVal val="#ppt_h"/>
                                          </p:val>
                                        </p:tav>
                                      </p:tavLst>
                                    </p:anim>
                                  </p:childTnLst>
                                </p:cTn>
                              </p:par>
                            </p:childTnLst>
                          </p:cTn>
                        </p:par>
                        <p:par>
                          <p:cTn id="51" fill="hold">
                            <p:stCondLst>
                              <p:cond delay="4000"/>
                            </p:stCondLst>
                            <p:childTnLst>
                              <p:par>
                                <p:cTn id="52" presetID="17" presetClass="entr" presetSubtype="10" fill="hold" grpId="0" nodeType="after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500" fill="hold"/>
                                        <p:tgtEl>
                                          <p:spTgt spid="26"/>
                                        </p:tgtEl>
                                        <p:attrNameLst>
                                          <p:attrName>ppt_w</p:attrName>
                                        </p:attrNameLst>
                                      </p:cBhvr>
                                      <p:tavLst>
                                        <p:tav tm="0">
                                          <p:val>
                                            <p:fltVal val="0"/>
                                          </p:val>
                                        </p:tav>
                                        <p:tav tm="100000">
                                          <p:val>
                                            <p:strVal val="#ppt_w"/>
                                          </p:val>
                                        </p:tav>
                                      </p:tavLst>
                                    </p:anim>
                                    <p:anim calcmode="lin" valueType="num">
                                      <p:cBhvr>
                                        <p:cTn id="55" dur="5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56" fill="hold">
                      <p:stCondLst>
                        <p:cond delay="indefinite"/>
                      </p:stCondLst>
                      <p:childTnLst>
                        <p:par>
                          <p:cTn id="57" fill="hold">
                            <p:stCondLst>
                              <p:cond delay="0"/>
                            </p:stCondLst>
                            <p:childTnLst>
                              <p:par>
                                <p:cTn id="58" presetID="6" presetClass="emph" presetSubtype="0" fill="hold" nodeType="clickEffect">
                                  <p:stCondLst>
                                    <p:cond delay="0"/>
                                  </p:stCondLst>
                                  <p:childTnLst>
                                    <p:animScale>
                                      <p:cBhvr>
                                        <p:cTn id="59" dur="2000" fill="hold"/>
                                        <p:tgtEl>
                                          <p:spTgt spid="44"/>
                                        </p:tgtEl>
                                      </p:cBhvr>
                                      <p:by x="150000" y="150000"/>
                                    </p:animScale>
                                  </p:childTnLst>
                                </p:cTn>
                              </p:par>
                            </p:childTnLst>
                          </p:cTn>
                        </p:par>
                      </p:childTnLst>
                    </p:cTn>
                  </p:par>
                  <p:par>
                    <p:cTn id="60" fill="hold">
                      <p:stCondLst>
                        <p:cond delay="indefinite"/>
                      </p:stCondLst>
                      <p:childTnLst>
                        <p:par>
                          <p:cTn id="61" fill="hold">
                            <p:stCondLst>
                              <p:cond delay="0"/>
                            </p:stCondLst>
                            <p:childTnLst>
                              <p:par>
                                <p:cTn id="62" presetID="9" presetClass="exit" presetSubtype="0" fill="hold" nodeType="clickEffect">
                                  <p:stCondLst>
                                    <p:cond delay="0"/>
                                  </p:stCondLst>
                                  <p:childTnLst>
                                    <p:animEffect transition="out" filter="dissolve">
                                      <p:cBhvr>
                                        <p:cTn id="63" dur="500"/>
                                        <p:tgtEl>
                                          <p:spTgt spid="55"/>
                                        </p:tgtEl>
                                      </p:cBhvr>
                                    </p:animEffect>
                                    <p:set>
                                      <p:cBhvr>
                                        <p:cTn id="64" dur="1" fill="hold">
                                          <p:stCondLst>
                                            <p:cond delay="499"/>
                                          </p:stCondLst>
                                        </p:cTn>
                                        <p:tgtEl>
                                          <p:spTgt spid="55"/>
                                        </p:tgtEl>
                                        <p:attrNameLst>
                                          <p:attrName>style.visibility</p:attrName>
                                        </p:attrNameLst>
                                      </p:cBhvr>
                                      <p:to>
                                        <p:strVal val="hidden"/>
                                      </p:to>
                                    </p:set>
                                  </p:childTnLst>
                                </p:cTn>
                              </p:par>
                              <p:par>
                                <p:cTn id="65" presetID="9" presetClass="exit" presetSubtype="0" fill="hold" nodeType="withEffect">
                                  <p:stCondLst>
                                    <p:cond delay="0"/>
                                  </p:stCondLst>
                                  <p:childTnLst>
                                    <p:animEffect transition="out" filter="dissolve">
                                      <p:cBhvr>
                                        <p:cTn id="66" dur="500"/>
                                        <p:tgtEl>
                                          <p:spTgt spid="44"/>
                                        </p:tgtEl>
                                      </p:cBhvr>
                                    </p:animEffect>
                                    <p:set>
                                      <p:cBhvr>
                                        <p:cTn id="67" dur="1" fill="hold">
                                          <p:stCondLst>
                                            <p:cond delay="499"/>
                                          </p:stCondLst>
                                        </p:cTn>
                                        <p:tgtEl>
                                          <p:spTgt spid="44"/>
                                        </p:tgtEl>
                                        <p:attrNameLst>
                                          <p:attrName>style.visibility</p:attrName>
                                        </p:attrNameLst>
                                      </p:cBhvr>
                                      <p:to>
                                        <p:strVal val="hidden"/>
                                      </p:to>
                                    </p:set>
                                  </p:childTnLst>
                                </p:cTn>
                              </p:par>
                              <p:par>
                                <p:cTn id="68" presetID="17" presetClass="entr" presetSubtype="10" fill="hold" grpId="0" nodeType="withEffect">
                                  <p:stCondLst>
                                    <p:cond delay="0"/>
                                  </p:stCondLst>
                                  <p:childTnLst>
                                    <p:set>
                                      <p:cBhvr>
                                        <p:cTn id="69" dur="1" fill="hold">
                                          <p:stCondLst>
                                            <p:cond delay="0"/>
                                          </p:stCondLst>
                                        </p:cTn>
                                        <p:tgtEl>
                                          <p:spTgt spid="45"/>
                                        </p:tgtEl>
                                        <p:attrNameLst>
                                          <p:attrName>style.visibility</p:attrName>
                                        </p:attrNameLst>
                                      </p:cBhvr>
                                      <p:to>
                                        <p:strVal val="visible"/>
                                      </p:to>
                                    </p:set>
                                    <p:anim calcmode="lin" valueType="num">
                                      <p:cBhvr>
                                        <p:cTn id="70" dur="500" fill="hold"/>
                                        <p:tgtEl>
                                          <p:spTgt spid="45"/>
                                        </p:tgtEl>
                                        <p:attrNameLst>
                                          <p:attrName>ppt_w</p:attrName>
                                        </p:attrNameLst>
                                      </p:cBhvr>
                                      <p:tavLst>
                                        <p:tav tm="0">
                                          <p:val>
                                            <p:fltVal val="0"/>
                                          </p:val>
                                        </p:tav>
                                        <p:tav tm="100000">
                                          <p:val>
                                            <p:strVal val="#ppt_w"/>
                                          </p:val>
                                        </p:tav>
                                      </p:tavLst>
                                    </p:anim>
                                    <p:anim calcmode="lin" valueType="num">
                                      <p:cBhvr>
                                        <p:cTn id="71" dur="500" fill="hold"/>
                                        <p:tgtEl>
                                          <p:spTgt spid="45"/>
                                        </p:tgtEl>
                                        <p:attrNameLst>
                                          <p:attrName>ppt_h</p:attrName>
                                        </p:attrNameLst>
                                      </p:cBhvr>
                                      <p:tavLst>
                                        <p:tav tm="0">
                                          <p:val>
                                            <p:strVal val="#ppt_h"/>
                                          </p:val>
                                        </p:tav>
                                        <p:tav tm="100000">
                                          <p:val>
                                            <p:strVal val="#ppt_h"/>
                                          </p:val>
                                        </p:tav>
                                      </p:tavLst>
                                    </p:anim>
                                  </p:childTnLst>
                                </p:cTn>
                              </p:par>
                              <p:par>
                                <p:cTn id="72" presetID="17" presetClass="entr" presetSubtype="10" fill="hold" grpId="0" nodeType="withEffect">
                                  <p:stCondLst>
                                    <p:cond delay="0"/>
                                  </p:stCondLst>
                                  <p:childTnLst>
                                    <p:set>
                                      <p:cBhvr>
                                        <p:cTn id="73" dur="1" fill="hold">
                                          <p:stCondLst>
                                            <p:cond delay="0"/>
                                          </p:stCondLst>
                                        </p:cTn>
                                        <p:tgtEl>
                                          <p:spTgt spid="48"/>
                                        </p:tgtEl>
                                        <p:attrNameLst>
                                          <p:attrName>style.visibility</p:attrName>
                                        </p:attrNameLst>
                                      </p:cBhvr>
                                      <p:to>
                                        <p:strVal val="visible"/>
                                      </p:to>
                                    </p:set>
                                    <p:anim calcmode="lin" valueType="num">
                                      <p:cBhvr>
                                        <p:cTn id="74" dur="500" fill="hold"/>
                                        <p:tgtEl>
                                          <p:spTgt spid="48"/>
                                        </p:tgtEl>
                                        <p:attrNameLst>
                                          <p:attrName>ppt_w</p:attrName>
                                        </p:attrNameLst>
                                      </p:cBhvr>
                                      <p:tavLst>
                                        <p:tav tm="0">
                                          <p:val>
                                            <p:fltVal val="0"/>
                                          </p:val>
                                        </p:tav>
                                        <p:tav tm="100000">
                                          <p:val>
                                            <p:strVal val="#ppt_w"/>
                                          </p:val>
                                        </p:tav>
                                      </p:tavLst>
                                    </p:anim>
                                    <p:anim calcmode="lin" valueType="num">
                                      <p:cBhvr>
                                        <p:cTn id="75" dur="500" fill="hold"/>
                                        <p:tgtEl>
                                          <p:spTgt spid="48"/>
                                        </p:tgtEl>
                                        <p:attrNameLst>
                                          <p:attrName>ppt_h</p:attrName>
                                        </p:attrNameLst>
                                      </p:cBhvr>
                                      <p:tavLst>
                                        <p:tav tm="0">
                                          <p:val>
                                            <p:strVal val="#ppt_h"/>
                                          </p:val>
                                        </p:tav>
                                        <p:tav tm="100000">
                                          <p:val>
                                            <p:strVal val="#ppt_h"/>
                                          </p:val>
                                        </p:tav>
                                      </p:tavLst>
                                    </p:anim>
                                  </p:childTnLst>
                                </p:cTn>
                              </p:par>
                              <p:par>
                                <p:cTn id="76" presetID="17" presetClass="entr" presetSubtype="10" fill="hold" grpId="0" nodeType="withEffect">
                                  <p:stCondLst>
                                    <p:cond delay="0"/>
                                  </p:stCondLst>
                                  <p:childTnLst>
                                    <p:set>
                                      <p:cBhvr>
                                        <p:cTn id="77" dur="1" fill="hold">
                                          <p:stCondLst>
                                            <p:cond delay="0"/>
                                          </p:stCondLst>
                                        </p:cTn>
                                        <p:tgtEl>
                                          <p:spTgt spid="49"/>
                                        </p:tgtEl>
                                        <p:attrNameLst>
                                          <p:attrName>style.visibility</p:attrName>
                                        </p:attrNameLst>
                                      </p:cBhvr>
                                      <p:to>
                                        <p:strVal val="visible"/>
                                      </p:to>
                                    </p:set>
                                    <p:anim calcmode="lin" valueType="num">
                                      <p:cBhvr>
                                        <p:cTn id="78" dur="500" fill="hold"/>
                                        <p:tgtEl>
                                          <p:spTgt spid="49"/>
                                        </p:tgtEl>
                                        <p:attrNameLst>
                                          <p:attrName>ppt_w</p:attrName>
                                        </p:attrNameLst>
                                      </p:cBhvr>
                                      <p:tavLst>
                                        <p:tav tm="0">
                                          <p:val>
                                            <p:fltVal val="0"/>
                                          </p:val>
                                        </p:tav>
                                        <p:tav tm="100000">
                                          <p:val>
                                            <p:strVal val="#ppt_w"/>
                                          </p:val>
                                        </p:tav>
                                      </p:tavLst>
                                    </p:anim>
                                    <p:anim calcmode="lin" valueType="num">
                                      <p:cBhvr>
                                        <p:cTn id="79" dur="500" fill="hold"/>
                                        <p:tgtEl>
                                          <p:spTgt spid="49"/>
                                        </p:tgtEl>
                                        <p:attrNameLst>
                                          <p:attrName>ppt_h</p:attrName>
                                        </p:attrNameLst>
                                      </p:cBhvr>
                                      <p:tavLst>
                                        <p:tav tm="0">
                                          <p:val>
                                            <p:strVal val="#ppt_h"/>
                                          </p:val>
                                        </p:tav>
                                        <p:tav tm="100000">
                                          <p:val>
                                            <p:strVal val="#ppt_h"/>
                                          </p:val>
                                        </p:tav>
                                      </p:tavLst>
                                    </p:anim>
                                  </p:childTnLst>
                                </p:cTn>
                              </p:par>
                              <p:par>
                                <p:cTn id="80" presetID="17" presetClass="entr" presetSubtype="10" fill="hold" grpId="0" nodeType="withEffect">
                                  <p:stCondLst>
                                    <p:cond delay="0"/>
                                  </p:stCondLst>
                                  <p:childTnLst>
                                    <p:set>
                                      <p:cBhvr>
                                        <p:cTn id="81" dur="1" fill="hold">
                                          <p:stCondLst>
                                            <p:cond delay="0"/>
                                          </p:stCondLst>
                                        </p:cTn>
                                        <p:tgtEl>
                                          <p:spTgt spid="50"/>
                                        </p:tgtEl>
                                        <p:attrNameLst>
                                          <p:attrName>style.visibility</p:attrName>
                                        </p:attrNameLst>
                                      </p:cBhvr>
                                      <p:to>
                                        <p:strVal val="visible"/>
                                      </p:to>
                                    </p:set>
                                    <p:anim calcmode="lin" valueType="num">
                                      <p:cBhvr>
                                        <p:cTn id="82" dur="500" fill="hold"/>
                                        <p:tgtEl>
                                          <p:spTgt spid="50"/>
                                        </p:tgtEl>
                                        <p:attrNameLst>
                                          <p:attrName>ppt_w</p:attrName>
                                        </p:attrNameLst>
                                      </p:cBhvr>
                                      <p:tavLst>
                                        <p:tav tm="0">
                                          <p:val>
                                            <p:fltVal val="0"/>
                                          </p:val>
                                        </p:tav>
                                        <p:tav tm="100000">
                                          <p:val>
                                            <p:strVal val="#ppt_w"/>
                                          </p:val>
                                        </p:tav>
                                      </p:tavLst>
                                    </p:anim>
                                    <p:anim calcmode="lin" valueType="num">
                                      <p:cBhvr>
                                        <p:cTn id="83" dur="500" fill="hold"/>
                                        <p:tgtEl>
                                          <p:spTgt spid="50"/>
                                        </p:tgtEl>
                                        <p:attrNameLst>
                                          <p:attrName>ppt_h</p:attrName>
                                        </p:attrNameLst>
                                      </p:cBhvr>
                                      <p:tavLst>
                                        <p:tav tm="0">
                                          <p:val>
                                            <p:strVal val="#ppt_h"/>
                                          </p:val>
                                        </p:tav>
                                        <p:tav tm="100000">
                                          <p:val>
                                            <p:strVal val="#ppt_h"/>
                                          </p:val>
                                        </p:tav>
                                      </p:tavLst>
                                    </p:anim>
                                  </p:childTnLst>
                                </p:cTn>
                              </p:par>
                              <p:par>
                                <p:cTn id="84" presetID="17" presetClass="entr" presetSubtype="10" fill="hold" nodeType="withEffect">
                                  <p:stCondLst>
                                    <p:cond delay="0"/>
                                  </p:stCondLst>
                                  <p:childTnLst>
                                    <p:set>
                                      <p:cBhvr>
                                        <p:cTn id="85" dur="1" fill="hold">
                                          <p:stCondLst>
                                            <p:cond delay="0"/>
                                          </p:stCondLst>
                                        </p:cTn>
                                        <p:tgtEl>
                                          <p:spTgt spid="51"/>
                                        </p:tgtEl>
                                        <p:attrNameLst>
                                          <p:attrName>style.visibility</p:attrName>
                                        </p:attrNameLst>
                                      </p:cBhvr>
                                      <p:to>
                                        <p:strVal val="visible"/>
                                      </p:to>
                                    </p:set>
                                    <p:anim calcmode="lin" valueType="num">
                                      <p:cBhvr>
                                        <p:cTn id="86" dur="500" fill="hold"/>
                                        <p:tgtEl>
                                          <p:spTgt spid="51"/>
                                        </p:tgtEl>
                                        <p:attrNameLst>
                                          <p:attrName>ppt_w</p:attrName>
                                        </p:attrNameLst>
                                      </p:cBhvr>
                                      <p:tavLst>
                                        <p:tav tm="0">
                                          <p:val>
                                            <p:fltVal val="0"/>
                                          </p:val>
                                        </p:tav>
                                        <p:tav tm="100000">
                                          <p:val>
                                            <p:strVal val="#ppt_w"/>
                                          </p:val>
                                        </p:tav>
                                      </p:tavLst>
                                    </p:anim>
                                    <p:anim calcmode="lin" valueType="num">
                                      <p:cBhvr>
                                        <p:cTn id="87" dur="500" fill="hold"/>
                                        <p:tgtEl>
                                          <p:spTgt spid="51"/>
                                        </p:tgtEl>
                                        <p:attrNameLst>
                                          <p:attrName>ppt_h</p:attrName>
                                        </p:attrNameLst>
                                      </p:cBhvr>
                                      <p:tavLst>
                                        <p:tav tm="0">
                                          <p:val>
                                            <p:strVal val="#ppt_h"/>
                                          </p:val>
                                        </p:tav>
                                        <p:tav tm="100000">
                                          <p:val>
                                            <p:strVal val="#ppt_h"/>
                                          </p:val>
                                        </p:tav>
                                      </p:tavLst>
                                    </p:anim>
                                  </p:childTnLst>
                                </p:cTn>
                              </p:par>
                              <p:par>
                                <p:cTn id="88" presetID="17" presetClass="entr" presetSubtype="10" fill="hold" grpId="0" nodeType="withEffect">
                                  <p:stCondLst>
                                    <p:cond delay="0"/>
                                  </p:stCondLst>
                                  <p:childTnLst>
                                    <p:set>
                                      <p:cBhvr>
                                        <p:cTn id="89" dur="1" fill="hold">
                                          <p:stCondLst>
                                            <p:cond delay="0"/>
                                          </p:stCondLst>
                                        </p:cTn>
                                        <p:tgtEl>
                                          <p:spTgt spid="47"/>
                                        </p:tgtEl>
                                        <p:attrNameLst>
                                          <p:attrName>style.visibility</p:attrName>
                                        </p:attrNameLst>
                                      </p:cBhvr>
                                      <p:to>
                                        <p:strVal val="visible"/>
                                      </p:to>
                                    </p:set>
                                    <p:anim calcmode="lin" valueType="num">
                                      <p:cBhvr>
                                        <p:cTn id="90" dur="500" fill="hold"/>
                                        <p:tgtEl>
                                          <p:spTgt spid="47"/>
                                        </p:tgtEl>
                                        <p:attrNameLst>
                                          <p:attrName>ppt_w</p:attrName>
                                        </p:attrNameLst>
                                      </p:cBhvr>
                                      <p:tavLst>
                                        <p:tav tm="0">
                                          <p:val>
                                            <p:fltVal val="0"/>
                                          </p:val>
                                        </p:tav>
                                        <p:tav tm="100000">
                                          <p:val>
                                            <p:strVal val="#ppt_w"/>
                                          </p:val>
                                        </p:tav>
                                      </p:tavLst>
                                    </p:anim>
                                    <p:anim calcmode="lin" valueType="num">
                                      <p:cBhvr>
                                        <p:cTn id="91" dur="500" fill="hold"/>
                                        <p:tgtEl>
                                          <p:spTgt spid="47"/>
                                        </p:tgtEl>
                                        <p:attrNameLst>
                                          <p:attrName>ppt_h</p:attrName>
                                        </p:attrNameLst>
                                      </p:cBhvr>
                                      <p:tavLst>
                                        <p:tav tm="0">
                                          <p:val>
                                            <p:strVal val="#ppt_h"/>
                                          </p:val>
                                        </p:tav>
                                        <p:tav tm="100000">
                                          <p:val>
                                            <p:strVal val="#ppt_h"/>
                                          </p:val>
                                        </p:tav>
                                      </p:tavLst>
                                    </p:anim>
                                  </p:childTnLst>
                                </p:cTn>
                              </p:par>
                              <p:par>
                                <p:cTn id="92" presetID="17" presetClass="entr" presetSubtype="10" fill="hold" grpId="0" nodeType="withEffect">
                                  <p:stCondLst>
                                    <p:cond delay="0"/>
                                  </p:stCondLst>
                                  <p:childTnLst>
                                    <p:set>
                                      <p:cBhvr>
                                        <p:cTn id="93" dur="1" fill="hold">
                                          <p:stCondLst>
                                            <p:cond delay="0"/>
                                          </p:stCondLst>
                                        </p:cTn>
                                        <p:tgtEl>
                                          <p:spTgt spid="46"/>
                                        </p:tgtEl>
                                        <p:attrNameLst>
                                          <p:attrName>style.visibility</p:attrName>
                                        </p:attrNameLst>
                                      </p:cBhvr>
                                      <p:to>
                                        <p:strVal val="visible"/>
                                      </p:to>
                                    </p:set>
                                    <p:anim calcmode="lin" valueType="num">
                                      <p:cBhvr>
                                        <p:cTn id="94" dur="500" fill="hold"/>
                                        <p:tgtEl>
                                          <p:spTgt spid="46"/>
                                        </p:tgtEl>
                                        <p:attrNameLst>
                                          <p:attrName>ppt_w</p:attrName>
                                        </p:attrNameLst>
                                      </p:cBhvr>
                                      <p:tavLst>
                                        <p:tav tm="0">
                                          <p:val>
                                            <p:fltVal val="0"/>
                                          </p:val>
                                        </p:tav>
                                        <p:tav tm="100000">
                                          <p:val>
                                            <p:strVal val="#ppt_w"/>
                                          </p:val>
                                        </p:tav>
                                      </p:tavLst>
                                    </p:anim>
                                    <p:anim calcmode="lin" valueType="num">
                                      <p:cBhvr>
                                        <p:cTn id="95" dur="500" fill="hold"/>
                                        <p:tgtEl>
                                          <p:spTgt spid="46"/>
                                        </p:tgtEl>
                                        <p:attrNameLst>
                                          <p:attrName>ppt_h</p:attrName>
                                        </p:attrNameLst>
                                      </p:cBhvr>
                                      <p:tavLst>
                                        <p:tav tm="0">
                                          <p:val>
                                            <p:strVal val="#ppt_h"/>
                                          </p:val>
                                        </p:tav>
                                        <p:tav tm="100000">
                                          <p:val>
                                            <p:strVal val="#ppt_h"/>
                                          </p:val>
                                        </p:tav>
                                      </p:tavLst>
                                    </p:anim>
                                  </p:childTnLst>
                                </p:cTn>
                              </p:par>
                              <p:par>
                                <p:cTn id="96" presetID="17" presetClass="entr" presetSubtype="10" fill="hold" nodeType="withEffect">
                                  <p:stCondLst>
                                    <p:cond delay="0"/>
                                  </p:stCondLst>
                                  <p:childTnLst>
                                    <p:set>
                                      <p:cBhvr>
                                        <p:cTn id="97" dur="1" fill="hold">
                                          <p:stCondLst>
                                            <p:cond delay="0"/>
                                          </p:stCondLst>
                                        </p:cTn>
                                        <p:tgtEl>
                                          <p:spTgt spid="19"/>
                                        </p:tgtEl>
                                        <p:attrNameLst>
                                          <p:attrName>style.visibility</p:attrName>
                                        </p:attrNameLst>
                                      </p:cBhvr>
                                      <p:to>
                                        <p:strVal val="visible"/>
                                      </p:to>
                                    </p:set>
                                    <p:anim calcmode="lin" valueType="num">
                                      <p:cBhvr>
                                        <p:cTn id="98" dur="500" fill="hold"/>
                                        <p:tgtEl>
                                          <p:spTgt spid="19"/>
                                        </p:tgtEl>
                                        <p:attrNameLst>
                                          <p:attrName>ppt_w</p:attrName>
                                        </p:attrNameLst>
                                      </p:cBhvr>
                                      <p:tavLst>
                                        <p:tav tm="0">
                                          <p:val>
                                            <p:fltVal val="0"/>
                                          </p:val>
                                        </p:tav>
                                        <p:tav tm="100000">
                                          <p:val>
                                            <p:strVal val="#ppt_w"/>
                                          </p:val>
                                        </p:tav>
                                      </p:tavLst>
                                    </p:anim>
                                    <p:anim calcmode="lin" valueType="num">
                                      <p:cBhvr>
                                        <p:cTn id="99" dur="500" fill="hold"/>
                                        <p:tgtEl>
                                          <p:spTgt spid="19"/>
                                        </p:tgtEl>
                                        <p:attrNameLst>
                                          <p:attrName>ppt_h</p:attrName>
                                        </p:attrNameLst>
                                      </p:cBhvr>
                                      <p:tavLst>
                                        <p:tav tm="0">
                                          <p:val>
                                            <p:strVal val="#ppt_h"/>
                                          </p:val>
                                        </p:tav>
                                        <p:tav tm="100000">
                                          <p:val>
                                            <p:strVal val="#ppt_h"/>
                                          </p:val>
                                        </p:tav>
                                      </p:tavLst>
                                    </p:anim>
                                  </p:childTnLst>
                                </p:cTn>
                              </p:par>
                              <p:par>
                                <p:cTn id="100" presetID="17" presetClass="entr" presetSubtype="10" fill="hold" nodeType="withEffect">
                                  <p:stCondLst>
                                    <p:cond delay="0"/>
                                  </p:stCondLst>
                                  <p:childTnLst>
                                    <p:set>
                                      <p:cBhvr>
                                        <p:cTn id="101" dur="1" fill="hold">
                                          <p:stCondLst>
                                            <p:cond delay="0"/>
                                          </p:stCondLst>
                                        </p:cTn>
                                        <p:tgtEl>
                                          <p:spTgt spid="29"/>
                                        </p:tgtEl>
                                        <p:attrNameLst>
                                          <p:attrName>style.visibility</p:attrName>
                                        </p:attrNameLst>
                                      </p:cBhvr>
                                      <p:to>
                                        <p:strVal val="visible"/>
                                      </p:to>
                                    </p:set>
                                    <p:anim calcmode="lin" valueType="num">
                                      <p:cBhvr>
                                        <p:cTn id="102" dur="500" fill="hold"/>
                                        <p:tgtEl>
                                          <p:spTgt spid="29"/>
                                        </p:tgtEl>
                                        <p:attrNameLst>
                                          <p:attrName>ppt_w</p:attrName>
                                        </p:attrNameLst>
                                      </p:cBhvr>
                                      <p:tavLst>
                                        <p:tav tm="0">
                                          <p:val>
                                            <p:fltVal val="0"/>
                                          </p:val>
                                        </p:tav>
                                        <p:tav tm="100000">
                                          <p:val>
                                            <p:strVal val="#ppt_w"/>
                                          </p:val>
                                        </p:tav>
                                      </p:tavLst>
                                    </p:anim>
                                    <p:anim calcmode="lin" valueType="num">
                                      <p:cBhvr>
                                        <p:cTn id="103" dur="500" fill="hold"/>
                                        <p:tgtEl>
                                          <p:spTgt spid="29"/>
                                        </p:tgtEl>
                                        <p:attrNameLst>
                                          <p:attrName>ppt_h</p:attrName>
                                        </p:attrNameLst>
                                      </p:cBhvr>
                                      <p:tavLst>
                                        <p:tav tm="0">
                                          <p:val>
                                            <p:strVal val="#ppt_h"/>
                                          </p:val>
                                        </p:tav>
                                        <p:tav tm="100000">
                                          <p:val>
                                            <p:strVal val="#ppt_h"/>
                                          </p:val>
                                        </p:tav>
                                      </p:tavLst>
                                    </p:anim>
                                  </p:childTnLst>
                                </p:cTn>
                              </p:par>
                              <p:par>
                                <p:cTn id="104" presetID="17" presetClass="entr" presetSubtype="10" fill="hold" grpId="0" nodeType="withEffect">
                                  <p:stCondLst>
                                    <p:cond delay="0"/>
                                  </p:stCondLst>
                                  <p:childTnLst>
                                    <p:set>
                                      <p:cBhvr>
                                        <p:cTn id="105" dur="1" fill="hold">
                                          <p:stCondLst>
                                            <p:cond delay="0"/>
                                          </p:stCondLst>
                                        </p:cTn>
                                        <p:tgtEl>
                                          <p:spTgt spid="27"/>
                                        </p:tgtEl>
                                        <p:attrNameLst>
                                          <p:attrName>style.visibility</p:attrName>
                                        </p:attrNameLst>
                                      </p:cBhvr>
                                      <p:to>
                                        <p:strVal val="visible"/>
                                      </p:to>
                                    </p:set>
                                    <p:anim calcmode="lin" valueType="num">
                                      <p:cBhvr>
                                        <p:cTn id="106" dur="500" fill="hold"/>
                                        <p:tgtEl>
                                          <p:spTgt spid="27"/>
                                        </p:tgtEl>
                                        <p:attrNameLst>
                                          <p:attrName>ppt_w</p:attrName>
                                        </p:attrNameLst>
                                      </p:cBhvr>
                                      <p:tavLst>
                                        <p:tav tm="0">
                                          <p:val>
                                            <p:fltVal val="0"/>
                                          </p:val>
                                        </p:tav>
                                        <p:tav tm="100000">
                                          <p:val>
                                            <p:strVal val="#ppt_w"/>
                                          </p:val>
                                        </p:tav>
                                      </p:tavLst>
                                    </p:anim>
                                    <p:anim calcmode="lin" valueType="num">
                                      <p:cBhvr>
                                        <p:cTn id="107" dur="500" fill="hold"/>
                                        <p:tgtEl>
                                          <p:spTgt spid="27"/>
                                        </p:tgtEl>
                                        <p:attrNameLst>
                                          <p:attrName>ppt_h</p:attrName>
                                        </p:attrNameLst>
                                      </p:cBhvr>
                                      <p:tavLst>
                                        <p:tav tm="0">
                                          <p:val>
                                            <p:strVal val="#ppt_h"/>
                                          </p:val>
                                        </p:tav>
                                        <p:tav tm="100000">
                                          <p:val>
                                            <p:strVal val="#ppt_h"/>
                                          </p:val>
                                        </p:tav>
                                      </p:tavLst>
                                    </p:anim>
                                  </p:childTnLst>
                                </p:cTn>
                              </p:par>
                              <p:par>
                                <p:cTn id="108" presetID="17" presetClass="entr" presetSubtype="10" fill="hold" nodeType="withEffect">
                                  <p:stCondLst>
                                    <p:cond delay="0"/>
                                  </p:stCondLst>
                                  <p:childTnLst>
                                    <p:set>
                                      <p:cBhvr>
                                        <p:cTn id="109" dur="1" fill="hold">
                                          <p:stCondLst>
                                            <p:cond delay="0"/>
                                          </p:stCondLst>
                                        </p:cTn>
                                        <p:tgtEl>
                                          <p:spTgt spid="30"/>
                                        </p:tgtEl>
                                        <p:attrNameLst>
                                          <p:attrName>style.visibility</p:attrName>
                                        </p:attrNameLst>
                                      </p:cBhvr>
                                      <p:to>
                                        <p:strVal val="visible"/>
                                      </p:to>
                                    </p:set>
                                    <p:anim calcmode="lin" valueType="num">
                                      <p:cBhvr>
                                        <p:cTn id="110" dur="500" fill="hold"/>
                                        <p:tgtEl>
                                          <p:spTgt spid="30"/>
                                        </p:tgtEl>
                                        <p:attrNameLst>
                                          <p:attrName>ppt_w</p:attrName>
                                        </p:attrNameLst>
                                      </p:cBhvr>
                                      <p:tavLst>
                                        <p:tav tm="0">
                                          <p:val>
                                            <p:fltVal val="0"/>
                                          </p:val>
                                        </p:tav>
                                        <p:tav tm="100000">
                                          <p:val>
                                            <p:strVal val="#ppt_w"/>
                                          </p:val>
                                        </p:tav>
                                      </p:tavLst>
                                    </p:anim>
                                    <p:anim calcmode="lin" valueType="num">
                                      <p:cBhvr>
                                        <p:cTn id="111" dur="500" fill="hold"/>
                                        <p:tgtEl>
                                          <p:spTgt spid="30"/>
                                        </p:tgtEl>
                                        <p:attrNameLst>
                                          <p:attrName>ppt_h</p:attrName>
                                        </p:attrNameLst>
                                      </p:cBhvr>
                                      <p:tavLst>
                                        <p:tav tm="0">
                                          <p:val>
                                            <p:strVal val="#ppt_h"/>
                                          </p:val>
                                        </p:tav>
                                        <p:tav tm="100000">
                                          <p:val>
                                            <p:strVal val="#ppt_h"/>
                                          </p:val>
                                        </p:tav>
                                      </p:tavLst>
                                    </p:anim>
                                  </p:childTnLst>
                                </p:cTn>
                              </p:par>
                              <p:par>
                                <p:cTn id="112" presetID="17" presetClass="entr" presetSubtype="10" fill="hold" nodeType="withEffect">
                                  <p:stCondLst>
                                    <p:cond delay="0"/>
                                  </p:stCondLst>
                                  <p:childTnLst>
                                    <p:set>
                                      <p:cBhvr>
                                        <p:cTn id="113" dur="1" fill="hold">
                                          <p:stCondLst>
                                            <p:cond delay="0"/>
                                          </p:stCondLst>
                                        </p:cTn>
                                        <p:tgtEl>
                                          <p:spTgt spid="28"/>
                                        </p:tgtEl>
                                        <p:attrNameLst>
                                          <p:attrName>style.visibility</p:attrName>
                                        </p:attrNameLst>
                                      </p:cBhvr>
                                      <p:to>
                                        <p:strVal val="visible"/>
                                      </p:to>
                                    </p:set>
                                    <p:anim calcmode="lin" valueType="num">
                                      <p:cBhvr>
                                        <p:cTn id="114" dur="500" fill="hold"/>
                                        <p:tgtEl>
                                          <p:spTgt spid="28"/>
                                        </p:tgtEl>
                                        <p:attrNameLst>
                                          <p:attrName>ppt_w</p:attrName>
                                        </p:attrNameLst>
                                      </p:cBhvr>
                                      <p:tavLst>
                                        <p:tav tm="0">
                                          <p:val>
                                            <p:fltVal val="0"/>
                                          </p:val>
                                        </p:tav>
                                        <p:tav tm="100000">
                                          <p:val>
                                            <p:strVal val="#ppt_w"/>
                                          </p:val>
                                        </p:tav>
                                      </p:tavLst>
                                    </p:anim>
                                    <p:anim calcmode="lin" valueType="num">
                                      <p:cBhvr>
                                        <p:cTn id="115" dur="500" fill="hold"/>
                                        <p:tgtEl>
                                          <p:spTgt spid="28"/>
                                        </p:tgtEl>
                                        <p:attrNameLst>
                                          <p:attrName>ppt_h</p:attrName>
                                        </p:attrNameLst>
                                      </p:cBhvr>
                                      <p:tavLst>
                                        <p:tav tm="0">
                                          <p:val>
                                            <p:strVal val="#ppt_h"/>
                                          </p:val>
                                        </p:tav>
                                        <p:tav tm="100000">
                                          <p:val>
                                            <p:strVal val="#ppt_h"/>
                                          </p:val>
                                        </p:tav>
                                      </p:tavLst>
                                    </p:anim>
                                  </p:childTnLst>
                                </p:cTn>
                              </p:par>
                              <p:par>
                                <p:cTn id="116" presetID="17" presetClass="entr" presetSubtype="10" fill="hold" nodeType="withEffect">
                                  <p:stCondLst>
                                    <p:cond delay="0"/>
                                  </p:stCondLst>
                                  <p:childTnLst>
                                    <p:set>
                                      <p:cBhvr>
                                        <p:cTn id="117" dur="1" fill="hold">
                                          <p:stCondLst>
                                            <p:cond delay="0"/>
                                          </p:stCondLst>
                                        </p:cTn>
                                        <p:tgtEl>
                                          <p:spTgt spid="3"/>
                                        </p:tgtEl>
                                        <p:attrNameLst>
                                          <p:attrName>style.visibility</p:attrName>
                                        </p:attrNameLst>
                                      </p:cBhvr>
                                      <p:to>
                                        <p:strVal val="visible"/>
                                      </p:to>
                                    </p:set>
                                    <p:anim calcmode="lin" valueType="num">
                                      <p:cBhvr>
                                        <p:cTn id="118" dur="500" fill="hold"/>
                                        <p:tgtEl>
                                          <p:spTgt spid="3"/>
                                        </p:tgtEl>
                                        <p:attrNameLst>
                                          <p:attrName>ppt_w</p:attrName>
                                        </p:attrNameLst>
                                      </p:cBhvr>
                                      <p:tavLst>
                                        <p:tav tm="0">
                                          <p:val>
                                            <p:fltVal val="0"/>
                                          </p:val>
                                        </p:tav>
                                        <p:tav tm="100000">
                                          <p:val>
                                            <p:strVal val="#ppt_w"/>
                                          </p:val>
                                        </p:tav>
                                      </p:tavLst>
                                    </p:anim>
                                    <p:anim calcmode="lin" valueType="num">
                                      <p:cBhvr>
                                        <p:cTn id="119" dur="500" fill="hold"/>
                                        <p:tgtEl>
                                          <p:spTgt spid="3"/>
                                        </p:tgtEl>
                                        <p:attrNameLst>
                                          <p:attrName>ppt_h</p:attrName>
                                        </p:attrNameLst>
                                      </p:cBhvr>
                                      <p:tavLst>
                                        <p:tav tm="0">
                                          <p:val>
                                            <p:strVal val="#ppt_h"/>
                                          </p:val>
                                        </p:tav>
                                        <p:tav tm="100000">
                                          <p:val>
                                            <p:strVal val="#ppt_h"/>
                                          </p:val>
                                        </p:tav>
                                      </p:tavLst>
                                    </p:anim>
                                  </p:childTnLst>
                                </p:cTn>
                              </p:par>
                              <p:par>
                                <p:cTn id="120" presetID="17" presetClass="entr" presetSubtype="10" fill="hold" nodeType="withEffect">
                                  <p:stCondLst>
                                    <p:cond delay="0"/>
                                  </p:stCondLst>
                                  <p:childTnLst>
                                    <p:set>
                                      <p:cBhvr>
                                        <p:cTn id="121" dur="1" fill="hold">
                                          <p:stCondLst>
                                            <p:cond delay="0"/>
                                          </p:stCondLst>
                                        </p:cTn>
                                        <p:tgtEl>
                                          <p:spTgt spid="31"/>
                                        </p:tgtEl>
                                        <p:attrNameLst>
                                          <p:attrName>style.visibility</p:attrName>
                                        </p:attrNameLst>
                                      </p:cBhvr>
                                      <p:to>
                                        <p:strVal val="visible"/>
                                      </p:to>
                                    </p:set>
                                    <p:anim calcmode="lin" valueType="num">
                                      <p:cBhvr>
                                        <p:cTn id="122" dur="500" fill="hold"/>
                                        <p:tgtEl>
                                          <p:spTgt spid="31"/>
                                        </p:tgtEl>
                                        <p:attrNameLst>
                                          <p:attrName>ppt_w</p:attrName>
                                        </p:attrNameLst>
                                      </p:cBhvr>
                                      <p:tavLst>
                                        <p:tav tm="0">
                                          <p:val>
                                            <p:fltVal val="0"/>
                                          </p:val>
                                        </p:tav>
                                        <p:tav tm="100000">
                                          <p:val>
                                            <p:strVal val="#ppt_w"/>
                                          </p:val>
                                        </p:tav>
                                      </p:tavLst>
                                    </p:anim>
                                    <p:anim calcmode="lin" valueType="num">
                                      <p:cBhvr>
                                        <p:cTn id="123" dur="500" fill="hold"/>
                                        <p:tgtEl>
                                          <p:spTgt spid="3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4" grpId="0"/>
      <p:bldP spid="26" grpId="0"/>
      <p:bldP spid="40" grpId="0"/>
      <p:bldP spid="45" grpId="0" animBg="1"/>
      <p:bldP spid="46" grpId="0" animBg="1"/>
      <p:bldP spid="47" grpId="0" animBg="1"/>
      <p:bldP spid="48" grpId="0"/>
      <p:bldP spid="49" grpId="0"/>
      <p:bldP spid="50" grpId="0"/>
      <p:bldP spid="27"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Registros GPR /&gt;</a:t>
            </a:r>
            <a:endParaRPr lang="es-ES" sz="4600" b="1" dirty="0">
              <a:solidFill>
                <a:srgbClr val="92D050"/>
              </a:solidFill>
            </a:endParaRPr>
          </a:p>
        </p:txBody>
      </p:sp>
      <p:sp>
        <p:nvSpPr>
          <p:cNvPr id="5" name="Título 1">
            <a:extLst>
              <a:ext uri="{FF2B5EF4-FFF2-40B4-BE49-F238E27FC236}">
                <a16:creationId xmlns:a16="http://schemas.microsoft.com/office/drawing/2014/main" id="{693F09EB-6FE5-004D-9854-9BDF58D60E3F}"/>
              </a:ext>
            </a:extLst>
          </p:cNvPr>
          <p:cNvSpPr txBox="1">
            <a:spLocks/>
          </p:cNvSpPr>
          <p:nvPr/>
        </p:nvSpPr>
        <p:spPr>
          <a:xfrm>
            <a:off x="1222343" y="1686154"/>
            <a:ext cx="9971173" cy="398209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just"/>
            <a:r>
              <a:rPr lang="es-CL" sz="2400" dirty="0">
                <a:solidFill>
                  <a:srgbClr val="92D050"/>
                </a:solidFill>
                <a:latin typeface="+mn-lt"/>
              </a:rPr>
              <a:t>Un registro es un espacio de almacenamiento disponible para el CPU. Una de las principales características de estos, es que pueden ser accedidos más rápido que cualquier otro dispositivo de almacenamiento de una computadora. </a:t>
            </a:r>
          </a:p>
          <a:p>
            <a:pPr algn="just"/>
            <a:endParaRPr lang="es-CL" sz="2400" dirty="0">
              <a:solidFill>
                <a:srgbClr val="92D050"/>
              </a:solidFill>
              <a:latin typeface="+mn-lt"/>
            </a:endParaRPr>
          </a:p>
          <a:p>
            <a:pPr algn="just"/>
            <a:r>
              <a:rPr lang="es-CL" sz="2400" dirty="0">
                <a:solidFill>
                  <a:srgbClr val="92D050"/>
                </a:solidFill>
                <a:latin typeface="+mn-lt"/>
              </a:rPr>
              <a:t>Estos registros están disponibles para ser utilizados como almacenamiento temporal para variables, valores y demás información que utilizan durante la ejecución de instrucciones.</a:t>
            </a:r>
          </a:p>
          <a:p>
            <a:pPr algn="just"/>
            <a:endParaRPr lang="es-CL" sz="2400" dirty="0">
              <a:solidFill>
                <a:srgbClr val="92D050"/>
              </a:solidFill>
              <a:effectLst/>
              <a:latin typeface="+mn-lt"/>
            </a:endParaRPr>
          </a:p>
          <a:p>
            <a:pPr algn="just"/>
            <a:r>
              <a:rPr lang="es-CL" sz="2400" dirty="0">
                <a:solidFill>
                  <a:srgbClr val="92D050"/>
                </a:solidFill>
                <a:effectLst/>
                <a:latin typeface="+mn-lt"/>
              </a:rPr>
              <a:t>Cada uno de estos registros se pueden direccionr como in registro de 16 bits (</a:t>
            </a:r>
            <a:r>
              <a:rPr lang="es-CL" sz="2400" b="1" dirty="0">
                <a:solidFill>
                  <a:srgbClr val="92D050"/>
                </a:solidFill>
                <a:effectLst/>
                <a:latin typeface="+mn-lt"/>
              </a:rPr>
              <a:t>AX, BX ,CX, DX</a:t>
            </a:r>
            <a:r>
              <a:rPr lang="es-CL" sz="2400" dirty="0">
                <a:solidFill>
                  <a:srgbClr val="92D050"/>
                </a:solidFill>
                <a:effectLst/>
                <a:latin typeface="+mn-lt"/>
              </a:rPr>
              <a:t>) o como un registro de 8 bits (</a:t>
            </a:r>
            <a:r>
              <a:rPr lang="es-CL" sz="2400" b="1" dirty="0">
                <a:solidFill>
                  <a:srgbClr val="92D050"/>
                </a:solidFill>
                <a:effectLst/>
                <a:latin typeface="+mn-lt"/>
              </a:rPr>
              <a:t>AH, AL, BH, BL, CH</a:t>
            </a:r>
            <a:r>
              <a:rPr lang="es-CL" sz="2400" dirty="0">
                <a:solidFill>
                  <a:srgbClr val="92D050"/>
                </a:solidFill>
                <a:effectLst/>
                <a:latin typeface="+mn-lt"/>
              </a:rPr>
              <a:t>).</a:t>
            </a:r>
          </a:p>
        </p:txBody>
      </p:sp>
      <p:pic>
        <p:nvPicPr>
          <p:cNvPr id="6" name="Imagen 5">
            <a:extLst>
              <a:ext uri="{FF2B5EF4-FFF2-40B4-BE49-F238E27FC236}">
                <a16:creationId xmlns:a16="http://schemas.microsoft.com/office/drawing/2014/main" id="{A4A66EE3-7CC3-8845-9908-4D03E0FB6ABE}"/>
              </a:ext>
            </a:extLst>
          </p:cNvPr>
          <p:cNvPicPr>
            <a:picLocks noChangeAspect="1"/>
          </p:cNvPicPr>
          <p:nvPr/>
        </p:nvPicPr>
        <p:blipFill>
          <a:blip r:embed="rId3"/>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714097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Módulo 1/&gt;</a:t>
            </a:r>
            <a:endParaRPr lang="es-ES" sz="4600" b="1" dirty="0">
              <a:solidFill>
                <a:srgbClr val="92D050"/>
              </a:solidFill>
            </a:endParaRPr>
          </a:p>
        </p:txBody>
      </p:sp>
      <p:sp>
        <p:nvSpPr>
          <p:cNvPr id="7" name="Marcador de contenido 2">
            <a:extLst>
              <a:ext uri="{FF2B5EF4-FFF2-40B4-BE49-F238E27FC236}">
                <a16:creationId xmlns:a16="http://schemas.microsoft.com/office/drawing/2014/main" id="{4A21F0BA-2295-5B4D-8B85-E71AAFDF5058}"/>
              </a:ext>
            </a:extLst>
          </p:cNvPr>
          <p:cNvSpPr txBox="1">
            <a:spLocks/>
          </p:cNvSpPr>
          <p:nvPr/>
        </p:nvSpPr>
        <p:spPr>
          <a:xfrm>
            <a:off x="1084072" y="1659280"/>
            <a:ext cx="7592568" cy="41116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s-CL" sz="2400" dirty="0">
                <a:solidFill>
                  <a:srgbClr val="92D050"/>
                </a:solidFill>
              </a:rPr>
              <a:t>Introducción al exploit</a:t>
            </a:r>
          </a:p>
          <a:p>
            <a:pPr>
              <a:lnSpc>
                <a:spcPct val="150000"/>
              </a:lnSpc>
            </a:pPr>
            <a:r>
              <a:rPr lang="es-CL" sz="2400" dirty="0">
                <a:solidFill>
                  <a:srgbClr val="92D050"/>
                </a:solidFill>
              </a:rPr>
              <a:t>Estudiando la estructura del stack (pila)</a:t>
            </a:r>
          </a:p>
          <a:p>
            <a:pPr>
              <a:lnSpc>
                <a:spcPct val="150000"/>
              </a:lnSpc>
            </a:pPr>
            <a:r>
              <a:rPr lang="es-CL" sz="2400" dirty="0">
                <a:solidFill>
                  <a:srgbClr val="92D050"/>
                </a:solidFill>
              </a:rPr>
              <a:t>Registros GPR (Proposito general)</a:t>
            </a:r>
          </a:p>
          <a:p>
            <a:pPr>
              <a:lnSpc>
                <a:spcPct val="150000"/>
              </a:lnSpc>
            </a:pPr>
            <a:r>
              <a:rPr lang="es-CL" sz="2400" dirty="0">
                <a:solidFill>
                  <a:srgbClr val="92D050"/>
                </a:solidFill>
              </a:rPr>
              <a:t>Vulnerabilidades comunes</a:t>
            </a:r>
          </a:p>
          <a:p>
            <a:pPr>
              <a:lnSpc>
                <a:spcPct val="150000"/>
              </a:lnSpc>
            </a:pPr>
            <a:r>
              <a:rPr lang="es-CL" sz="2400" dirty="0">
                <a:solidFill>
                  <a:srgbClr val="92D050"/>
                </a:solidFill>
              </a:rPr>
              <a:t>Protecciones conocidas</a:t>
            </a:r>
          </a:p>
        </p:txBody>
      </p:sp>
      <p:pic>
        <p:nvPicPr>
          <p:cNvPr id="5" name="Imagen 4">
            <a:extLst>
              <a:ext uri="{FF2B5EF4-FFF2-40B4-BE49-F238E27FC236}">
                <a16:creationId xmlns:a16="http://schemas.microsoft.com/office/drawing/2014/main" id="{128B5E61-4690-4E47-8FDE-AC2A887EC687}"/>
              </a:ext>
            </a:extLst>
          </p:cNvPr>
          <p:cNvPicPr>
            <a:picLocks noChangeAspect="1"/>
          </p:cNvPicPr>
          <p:nvPr/>
        </p:nvPicPr>
        <p:blipFill>
          <a:blip r:embed="rId3"/>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3832250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
                                            <p:txEl>
                                              <p:pRg st="0" end="0"/>
                                            </p:txEl>
                                          </p:spTgt>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 calcmode="lin" valueType="num">
                                      <p:cBhvr>
                                        <p:cTn id="12"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7">
                                            <p:txEl>
                                              <p:pRg st="1" end="1"/>
                                            </p:txEl>
                                          </p:spTgt>
                                        </p:tgtEl>
                                        <p:attrNameLst>
                                          <p:attrName>ppt_h</p:attrName>
                                        </p:attrNameLst>
                                      </p:cBhvr>
                                      <p:tavLst>
                                        <p:tav tm="0">
                                          <p:val>
                                            <p:strVal val="#ppt_h"/>
                                          </p:val>
                                        </p:tav>
                                        <p:tav tm="100000">
                                          <p:val>
                                            <p:strVal val="#ppt_h"/>
                                          </p:val>
                                        </p:tav>
                                      </p:tavLst>
                                    </p:anim>
                                  </p:childTnLst>
                                </p:cTn>
                              </p:par>
                            </p:childTnLst>
                          </p:cTn>
                        </p:par>
                        <p:par>
                          <p:cTn id="14" fill="hold">
                            <p:stCondLst>
                              <p:cond delay="1000"/>
                            </p:stCondLst>
                            <p:childTnLst>
                              <p:par>
                                <p:cTn id="15" presetID="17" presetClass="entr" presetSubtype="10" fill="hold" nodeType="after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 calcmode="lin" valueType="num">
                                      <p:cBhvr>
                                        <p:cTn id="17" dur="500" fill="hold"/>
                                        <p:tgtEl>
                                          <p:spTgt spid="7">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7">
                                            <p:txEl>
                                              <p:pRg st="2" end="2"/>
                                            </p:txEl>
                                          </p:spTgt>
                                        </p:tgtEl>
                                        <p:attrNameLst>
                                          <p:attrName>ppt_h</p:attrName>
                                        </p:attrNameLst>
                                      </p:cBhvr>
                                      <p:tavLst>
                                        <p:tav tm="0">
                                          <p:val>
                                            <p:strVal val="#ppt_h"/>
                                          </p:val>
                                        </p:tav>
                                        <p:tav tm="100000">
                                          <p:val>
                                            <p:strVal val="#ppt_h"/>
                                          </p:val>
                                        </p:tav>
                                      </p:tavLst>
                                    </p:anim>
                                  </p:childTnLst>
                                </p:cTn>
                              </p:par>
                            </p:childTnLst>
                          </p:cTn>
                        </p:par>
                        <p:par>
                          <p:cTn id="19" fill="hold">
                            <p:stCondLst>
                              <p:cond delay="1500"/>
                            </p:stCondLst>
                            <p:childTnLst>
                              <p:par>
                                <p:cTn id="20" presetID="17" presetClass="entr" presetSubtype="10" fill="hold" nodeType="after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 calcmode="lin" valueType="num">
                                      <p:cBhvr>
                                        <p:cTn id="22" dur="500" fill="hold"/>
                                        <p:tgtEl>
                                          <p:spTgt spid="7">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7">
                                            <p:txEl>
                                              <p:pRg st="3" end="3"/>
                                            </p:txEl>
                                          </p:spTgt>
                                        </p:tgtEl>
                                        <p:attrNameLst>
                                          <p:attrName>ppt_h</p:attrName>
                                        </p:attrNameLst>
                                      </p:cBhvr>
                                      <p:tavLst>
                                        <p:tav tm="0">
                                          <p:val>
                                            <p:strVal val="#ppt_h"/>
                                          </p:val>
                                        </p:tav>
                                        <p:tav tm="100000">
                                          <p:val>
                                            <p:strVal val="#ppt_h"/>
                                          </p:val>
                                        </p:tav>
                                      </p:tavLst>
                                    </p:anim>
                                  </p:childTnLst>
                                </p:cTn>
                              </p:par>
                            </p:childTnLst>
                          </p:cTn>
                        </p:par>
                        <p:par>
                          <p:cTn id="24" fill="hold">
                            <p:stCondLst>
                              <p:cond delay="2000"/>
                            </p:stCondLst>
                            <p:childTnLst>
                              <p:par>
                                <p:cTn id="25" presetID="17" presetClass="entr" presetSubtype="10" fill="hold" nodeType="after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 calcmode="lin" valueType="num">
                                      <p:cBhvr>
                                        <p:cTn id="27" dur="500" fill="hold"/>
                                        <p:tgtEl>
                                          <p:spTgt spid="7">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7">
                                            <p:txEl>
                                              <p:pRg st="4" end="4"/>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Registros GPR /&gt;</a:t>
            </a:r>
            <a:endParaRPr lang="es-ES" sz="4600" b="1" dirty="0">
              <a:solidFill>
                <a:srgbClr val="92D050"/>
              </a:solidFill>
            </a:endParaRPr>
          </a:p>
        </p:txBody>
      </p:sp>
      <p:graphicFrame>
        <p:nvGraphicFramePr>
          <p:cNvPr id="3" name="Tabla 2">
            <a:extLst>
              <a:ext uri="{FF2B5EF4-FFF2-40B4-BE49-F238E27FC236}">
                <a16:creationId xmlns:a16="http://schemas.microsoft.com/office/drawing/2014/main" id="{BBB98061-CE26-9046-9A74-96CF750D6777}"/>
              </a:ext>
            </a:extLst>
          </p:cNvPr>
          <p:cNvGraphicFramePr>
            <a:graphicFrameLocks noGrp="1"/>
          </p:cNvGraphicFramePr>
          <p:nvPr>
            <p:extLst>
              <p:ext uri="{D42A27DB-BD31-4B8C-83A1-F6EECF244321}">
                <p14:modId xmlns:p14="http://schemas.microsoft.com/office/powerpoint/2010/main" val="3806825780"/>
              </p:ext>
            </p:extLst>
          </p:nvPr>
        </p:nvGraphicFramePr>
        <p:xfrm>
          <a:off x="1164788" y="1916677"/>
          <a:ext cx="9895936" cy="370840"/>
        </p:xfrm>
        <a:graphic>
          <a:graphicData uri="http://schemas.openxmlformats.org/drawingml/2006/table">
            <a:tbl>
              <a:tblPr firstRow="1" bandRow="1">
                <a:tableStyleId>{5C22544A-7EE6-4342-B048-85BDC9FD1C3A}</a:tableStyleId>
              </a:tblPr>
              <a:tblGrid>
                <a:gridCol w="1587428">
                  <a:extLst>
                    <a:ext uri="{9D8B030D-6E8A-4147-A177-3AD203B41FA5}">
                      <a16:colId xmlns:a16="http://schemas.microsoft.com/office/drawing/2014/main" val="4242448069"/>
                    </a:ext>
                  </a:extLst>
                </a:gridCol>
                <a:gridCol w="8308508">
                  <a:extLst>
                    <a:ext uri="{9D8B030D-6E8A-4147-A177-3AD203B41FA5}">
                      <a16:colId xmlns:a16="http://schemas.microsoft.com/office/drawing/2014/main" val="3838288579"/>
                    </a:ext>
                  </a:extLst>
                </a:gridCol>
              </a:tblGrid>
              <a:tr h="370840">
                <a:tc>
                  <a:txBody>
                    <a:bodyPr/>
                    <a:lstStyle/>
                    <a:p>
                      <a:pPr algn="ctr"/>
                      <a:r>
                        <a:rPr lang="es-CL" b="0" dirty="0"/>
                        <a:t>EAX, AH, AL</a:t>
                      </a:r>
                    </a:p>
                  </a:txBody>
                  <a:tcPr/>
                </a:tc>
                <a:tc>
                  <a:txBody>
                    <a:bodyPr/>
                    <a:lstStyle/>
                    <a:p>
                      <a:r>
                        <a:rPr lang="es-CL" b="0" dirty="0"/>
                        <a:t>(</a:t>
                      </a:r>
                      <a:r>
                        <a:rPr lang="es-CL" b="0" i="1" dirty="0"/>
                        <a:t>Extended Accumulator Register</a:t>
                      </a:r>
                      <a:r>
                        <a:rPr lang="es-CL" b="0" dirty="0"/>
                        <a:t>) Acumulador para operaciones aritnetico lógicas</a:t>
                      </a:r>
                    </a:p>
                  </a:txBody>
                  <a:tcPr/>
                </a:tc>
                <a:extLst>
                  <a:ext uri="{0D108BD9-81ED-4DB2-BD59-A6C34878D82A}">
                    <a16:rowId xmlns:a16="http://schemas.microsoft.com/office/drawing/2014/main" val="4012799677"/>
                  </a:ext>
                </a:extLst>
              </a:tr>
            </a:tbl>
          </a:graphicData>
        </a:graphic>
      </p:graphicFrame>
      <p:graphicFrame>
        <p:nvGraphicFramePr>
          <p:cNvPr id="7" name="Tabla 6">
            <a:extLst>
              <a:ext uri="{FF2B5EF4-FFF2-40B4-BE49-F238E27FC236}">
                <a16:creationId xmlns:a16="http://schemas.microsoft.com/office/drawing/2014/main" id="{BD0F26E2-4268-1848-A224-62C3705DE2DA}"/>
              </a:ext>
            </a:extLst>
          </p:cNvPr>
          <p:cNvGraphicFramePr>
            <a:graphicFrameLocks noGrp="1"/>
          </p:cNvGraphicFramePr>
          <p:nvPr>
            <p:extLst>
              <p:ext uri="{D42A27DB-BD31-4B8C-83A1-F6EECF244321}">
                <p14:modId xmlns:p14="http://schemas.microsoft.com/office/powerpoint/2010/main" val="93003488"/>
              </p:ext>
            </p:extLst>
          </p:nvPr>
        </p:nvGraphicFramePr>
        <p:xfrm>
          <a:off x="1164788" y="2287517"/>
          <a:ext cx="9895936" cy="370840"/>
        </p:xfrm>
        <a:graphic>
          <a:graphicData uri="http://schemas.openxmlformats.org/drawingml/2006/table">
            <a:tbl>
              <a:tblPr firstRow="1" bandRow="1">
                <a:tableStyleId>{5C22544A-7EE6-4342-B048-85BDC9FD1C3A}</a:tableStyleId>
              </a:tblPr>
              <a:tblGrid>
                <a:gridCol w="1587428">
                  <a:extLst>
                    <a:ext uri="{9D8B030D-6E8A-4147-A177-3AD203B41FA5}">
                      <a16:colId xmlns:a16="http://schemas.microsoft.com/office/drawing/2014/main" val="4242448069"/>
                    </a:ext>
                  </a:extLst>
                </a:gridCol>
                <a:gridCol w="8308508">
                  <a:extLst>
                    <a:ext uri="{9D8B030D-6E8A-4147-A177-3AD203B41FA5}">
                      <a16:colId xmlns:a16="http://schemas.microsoft.com/office/drawing/2014/main" val="3838288579"/>
                    </a:ext>
                  </a:extLst>
                </a:gridCol>
              </a:tblGrid>
              <a:tr h="370840">
                <a:tc>
                  <a:txBody>
                    <a:bodyPr/>
                    <a:lstStyle/>
                    <a:p>
                      <a:pPr algn="ctr"/>
                      <a:r>
                        <a:rPr lang="es-CL" b="0" dirty="0"/>
                        <a:t>EBX, BH, BL</a:t>
                      </a:r>
                    </a:p>
                  </a:txBody>
                  <a:tcPr/>
                </a:tc>
                <a:tc>
                  <a:txBody>
                    <a:bodyPr/>
                    <a:lstStyle/>
                    <a:p>
                      <a:r>
                        <a:rPr lang="es-CL" b="0" dirty="0"/>
                        <a:t>(</a:t>
                      </a:r>
                      <a:r>
                        <a:rPr lang="es-CL" b="0" i="1" dirty="0"/>
                        <a:t>Extended Base Register</a:t>
                      </a:r>
                      <a:r>
                        <a:rPr lang="es-CL" b="0" dirty="0"/>
                        <a:t>) Registro base para acceder a la memoria</a:t>
                      </a:r>
                    </a:p>
                  </a:txBody>
                  <a:tcPr/>
                </a:tc>
                <a:extLst>
                  <a:ext uri="{0D108BD9-81ED-4DB2-BD59-A6C34878D82A}">
                    <a16:rowId xmlns:a16="http://schemas.microsoft.com/office/drawing/2014/main" val="4012799677"/>
                  </a:ext>
                </a:extLst>
              </a:tr>
            </a:tbl>
          </a:graphicData>
        </a:graphic>
      </p:graphicFrame>
      <p:graphicFrame>
        <p:nvGraphicFramePr>
          <p:cNvPr id="8" name="Tabla 7">
            <a:extLst>
              <a:ext uri="{FF2B5EF4-FFF2-40B4-BE49-F238E27FC236}">
                <a16:creationId xmlns:a16="http://schemas.microsoft.com/office/drawing/2014/main" id="{DD5A2DE7-0E84-C845-ABF2-BD719236DEDC}"/>
              </a:ext>
            </a:extLst>
          </p:cNvPr>
          <p:cNvGraphicFramePr>
            <a:graphicFrameLocks noGrp="1"/>
          </p:cNvGraphicFramePr>
          <p:nvPr>
            <p:extLst>
              <p:ext uri="{D42A27DB-BD31-4B8C-83A1-F6EECF244321}">
                <p14:modId xmlns:p14="http://schemas.microsoft.com/office/powerpoint/2010/main" val="2324024220"/>
              </p:ext>
            </p:extLst>
          </p:nvPr>
        </p:nvGraphicFramePr>
        <p:xfrm>
          <a:off x="1164788" y="2658357"/>
          <a:ext cx="9895936" cy="370840"/>
        </p:xfrm>
        <a:graphic>
          <a:graphicData uri="http://schemas.openxmlformats.org/drawingml/2006/table">
            <a:tbl>
              <a:tblPr firstRow="1" bandRow="1">
                <a:tableStyleId>{5C22544A-7EE6-4342-B048-85BDC9FD1C3A}</a:tableStyleId>
              </a:tblPr>
              <a:tblGrid>
                <a:gridCol w="1587428">
                  <a:extLst>
                    <a:ext uri="{9D8B030D-6E8A-4147-A177-3AD203B41FA5}">
                      <a16:colId xmlns:a16="http://schemas.microsoft.com/office/drawing/2014/main" val="4242448069"/>
                    </a:ext>
                  </a:extLst>
                </a:gridCol>
                <a:gridCol w="8308508">
                  <a:extLst>
                    <a:ext uri="{9D8B030D-6E8A-4147-A177-3AD203B41FA5}">
                      <a16:colId xmlns:a16="http://schemas.microsoft.com/office/drawing/2014/main" val="3838288579"/>
                    </a:ext>
                  </a:extLst>
                </a:gridCol>
              </a:tblGrid>
              <a:tr h="370840">
                <a:tc>
                  <a:txBody>
                    <a:bodyPr/>
                    <a:lstStyle/>
                    <a:p>
                      <a:pPr algn="ctr"/>
                      <a:r>
                        <a:rPr lang="es-CL" b="0" dirty="0"/>
                        <a:t>ECX, CH, CL</a:t>
                      </a:r>
                    </a:p>
                  </a:txBody>
                  <a:tcPr/>
                </a:tc>
                <a:tc>
                  <a:txBody>
                    <a:bodyPr/>
                    <a:lstStyle/>
                    <a:p>
                      <a:r>
                        <a:rPr lang="es-CL" b="0" dirty="0"/>
                        <a:t>(</a:t>
                      </a:r>
                      <a:r>
                        <a:rPr lang="es-CL" b="0" i="1" dirty="0"/>
                        <a:t>Extended Counter Register</a:t>
                      </a:r>
                      <a:r>
                        <a:rPr lang="es-CL" b="0" dirty="0"/>
                        <a:t>) Contador para algunas instrucciones</a:t>
                      </a:r>
                    </a:p>
                  </a:txBody>
                  <a:tcPr/>
                </a:tc>
                <a:extLst>
                  <a:ext uri="{0D108BD9-81ED-4DB2-BD59-A6C34878D82A}">
                    <a16:rowId xmlns:a16="http://schemas.microsoft.com/office/drawing/2014/main" val="4012799677"/>
                  </a:ext>
                </a:extLst>
              </a:tr>
            </a:tbl>
          </a:graphicData>
        </a:graphic>
      </p:graphicFrame>
      <p:graphicFrame>
        <p:nvGraphicFramePr>
          <p:cNvPr id="9" name="Tabla 8">
            <a:extLst>
              <a:ext uri="{FF2B5EF4-FFF2-40B4-BE49-F238E27FC236}">
                <a16:creationId xmlns:a16="http://schemas.microsoft.com/office/drawing/2014/main" id="{A32B91E0-9699-7548-8B87-1353A2DA7429}"/>
              </a:ext>
            </a:extLst>
          </p:cNvPr>
          <p:cNvGraphicFramePr>
            <a:graphicFrameLocks noGrp="1"/>
          </p:cNvGraphicFramePr>
          <p:nvPr>
            <p:extLst>
              <p:ext uri="{D42A27DB-BD31-4B8C-83A1-F6EECF244321}">
                <p14:modId xmlns:p14="http://schemas.microsoft.com/office/powerpoint/2010/main" val="245964370"/>
              </p:ext>
            </p:extLst>
          </p:nvPr>
        </p:nvGraphicFramePr>
        <p:xfrm>
          <a:off x="1164788" y="3026965"/>
          <a:ext cx="9895936" cy="369412"/>
        </p:xfrm>
        <a:graphic>
          <a:graphicData uri="http://schemas.openxmlformats.org/drawingml/2006/table">
            <a:tbl>
              <a:tblPr firstRow="1" bandRow="1">
                <a:tableStyleId>{5C22544A-7EE6-4342-B048-85BDC9FD1C3A}</a:tableStyleId>
              </a:tblPr>
              <a:tblGrid>
                <a:gridCol w="1587204">
                  <a:extLst>
                    <a:ext uri="{9D8B030D-6E8A-4147-A177-3AD203B41FA5}">
                      <a16:colId xmlns:a16="http://schemas.microsoft.com/office/drawing/2014/main" val="4242448069"/>
                    </a:ext>
                  </a:extLst>
                </a:gridCol>
                <a:gridCol w="8308732">
                  <a:extLst>
                    <a:ext uri="{9D8B030D-6E8A-4147-A177-3AD203B41FA5}">
                      <a16:colId xmlns:a16="http://schemas.microsoft.com/office/drawing/2014/main" val="3838288579"/>
                    </a:ext>
                  </a:extLst>
                </a:gridCol>
              </a:tblGrid>
              <a:tr h="369412">
                <a:tc>
                  <a:txBody>
                    <a:bodyPr/>
                    <a:lstStyle/>
                    <a:p>
                      <a:pPr algn="ctr"/>
                      <a:r>
                        <a:rPr lang="es-CL" b="0" dirty="0"/>
                        <a:t>EDX, DH, DL</a:t>
                      </a:r>
                    </a:p>
                  </a:txBody>
                  <a:tcPr/>
                </a:tc>
                <a:tc>
                  <a:txBody>
                    <a:bodyPr/>
                    <a:lstStyle/>
                    <a:p>
                      <a:r>
                        <a:rPr lang="es-CL" b="0" dirty="0"/>
                        <a:t>(</a:t>
                      </a:r>
                      <a:r>
                        <a:rPr lang="es-CL" b="0" i="1" dirty="0"/>
                        <a:t>Extended Data Register</a:t>
                      </a:r>
                      <a:r>
                        <a:rPr lang="es-CL" b="0" dirty="0"/>
                        <a:t>) Registro de datos usado para opereaciones de entrada/salida</a:t>
                      </a:r>
                    </a:p>
                  </a:txBody>
                  <a:tcPr/>
                </a:tc>
                <a:extLst>
                  <a:ext uri="{0D108BD9-81ED-4DB2-BD59-A6C34878D82A}">
                    <a16:rowId xmlns:a16="http://schemas.microsoft.com/office/drawing/2014/main" val="4012799677"/>
                  </a:ext>
                </a:extLst>
              </a:tr>
            </a:tbl>
          </a:graphicData>
        </a:graphic>
      </p:graphicFrame>
      <p:graphicFrame>
        <p:nvGraphicFramePr>
          <p:cNvPr id="10" name="Tabla 9">
            <a:extLst>
              <a:ext uri="{FF2B5EF4-FFF2-40B4-BE49-F238E27FC236}">
                <a16:creationId xmlns:a16="http://schemas.microsoft.com/office/drawing/2014/main" id="{093779FF-5306-4744-9CE4-F3359994F908}"/>
              </a:ext>
            </a:extLst>
          </p:cNvPr>
          <p:cNvGraphicFramePr>
            <a:graphicFrameLocks noGrp="1"/>
          </p:cNvGraphicFramePr>
          <p:nvPr>
            <p:extLst>
              <p:ext uri="{D42A27DB-BD31-4B8C-83A1-F6EECF244321}">
                <p14:modId xmlns:p14="http://schemas.microsoft.com/office/powerpoint/2010/main" val="2122474214"/>
              </p:ext>
            </p:extLst>
          </p:nvPr>
        </p:nvGraphicFramePr>
        <p:xfrm>
          <a:off x="1164788" y="3400037"/>
          <a:ext cx="9895936" cy="370840"/>
        </p:xfrm>
        <a:graphic>
          <a:graphicData uri="http://schemas.openxmlformats.org/drawingml/2006/table">
            <a:tbl>
              <a:tblPr firstRow="1" bandRow="1">
                <a:tableStyleId>{5C22544A-7EE6-4342-B048-85BDC9FD1C3A}</a:tableStyleId>
              </a:tblPr>
              <a:tblGrid>
                <a:gridCol w="1587428">
                  <a:extLst>
                    <a:ext uri="{9D8B030D-6E8A-4147-A177-3AD203B41FA5}">
                      <a16:colId xmlns:a16="http://schemas.microsoft.com/office/drawing/2014/main" val="4242448069"/>
                    </a:ext>
                  </a:extLst>
                </a:gridCol>
                <a:gridCol w="8308508">
                  <a:extLst>
                    <a:ext uri="{9D8B030D-6E8A-4147-A177-3AD203B41FA5}">
                      <a16:colId xmlns:a16="http://schemas.microsoft.com/office/drawing/2014/main" val="3838288579"/>
                    </a:ext>
                  </a:extLst>
                </a:gridCol>
              </a:tblGrid>
              <a:tr h="370840">
                <a:tc>
                  <a:txBody>
                    <a:bodyPr/>
                    <a:lstStyle/>
                    <a:p>
                      <a:pPr algn="ctr"/>
                      <a:r>
                        <a:rPr lang="es-CL" b="0" dirty="0"/>
                        <a:t>EDI</a:t>
                      </a:r>
                    </a:p>
                  </a:txBody>
                  <a:tcPr/>
                </a:tc>
                <a:tc>
                  <a:txBody>
                    <a:bodyPr/>
                    <a:lstStyle/>
                    <a:p>
                      <a:r>
                        <a:rPr lang="es-CL" b="0" dirty="0"/>
                        <a:t>(</a:t>
                      </a:r>
                      <a:r>
                        <a:rPr lang="es-CL" b="0" i="1" dirty="0"/>
                        <a:t>Extended Destination Index</a:t>
                      </a:r>
                      <a:r>
                        <a:rPr lang="es-CL" b="0" dirty="0"/>
                        <a:t>) Apuntador a destino para operaciones con cadenas</a:t>
                      </a:r>
                    </a:p>
                  </a:txBody>
                  <a:tcPr/>
                </a:tc>
                <a:extLst>
                  <a:ext uri="{0D108BD9-81ED-4DB2-BD59-A6C34878D82A}">
                    <a16:rowId xmlns:a16="http://schemas.microsoft.com/office/drawing/2014/main" val="4012799677"/>
                  </a:ext>
                </a:extLst>
              </a:tr>
            </a:tbl>
          </a:graphicData>
        </a:graphic>
      </p:graphicFrame>
      <p:graphicFrame>
        <p:nvGraphicFramePr>
          <p:cNvPr id="11" name="Tabla 10">
            <a:extLst>
              <a:ext uri="{FF2B5EF4-FFF2-40B4-BE49-F238E27FC236}">
                <a16:creationId xmlns:a16="http://schemas.microsoft.com/office/drawing/2014/main" id="{3A299347-A841-6845-9927-1F32506AB9D5}"/>
              </a:ext>
            </a:extLst>
          </p:cNvPr>
          <p:cNvGraphicFramePr>
            <a:graphicFrameLocks noGrp="1"/>
          </p:cNvGraphicFramePr>
          <p:nvPr>
            <p:extLst>
              <p:ext uri="{D42A27DB-BD31-4B8C-83A1-F6EECF244321}">
                <p14:modId xmlns:p14="http://schemas.microsoft.com/office/powerpoint/2010/main" val="3467190414"/>
              </p:ext>
            </p:extLst>
          </p:nvPr>
        </p:nvGraphicFramePr>
        <p:xfrm>
          <a:off x="1164788" y="3770877"/>
          <a:ext cx="9895936" cy="370840"/>
        </p:xfrm>
        <a:graphic>
          <a:graphicData uri="http://schemas.openxmlformats.org/drawingml/2006/table">
            <a:tbl>
              <a:tblPr firstRow="1" bandRow="1">
                <a:tableStyleId>{5C22544A-7EE6-4342-B048-85BDC9FD1C3A}</a:tableStyleId>
              </a:tblPr>
              <a:tblGrid>
                <a:gridCol w="1587428">
                  <a:extLst>
                    <a:ext uri="{9D8B030D-6E8A-4147-A177-3AD203B41FA5}">
                      <a16:colId xmlns:a16="http://schemas.microsoft.com/office/drawing/2014/main" val="4242448069"/>
                    </a:ext>
                  </a:extLst>
                </a:gridCol>
                <a:gridCol w="8308508">
                  <a:extLst>
                    <a:ext uri="{9D8B030D-6E8A-4147-A177-3AD203B41FA5}">
                      <a16:colId xmlns:a16="http://schemas.microsoft.com/office/drawing/2014/main" val="3838288579"/>
                    </a:ext>
                  </a:extLst>
                </a:gridCol>
              </a:tblGrid>
              <a:tr h="370840">
                <a:tc>
                  <a:txBody>
                    <a:bodyPr/>
                    <a:lstStyle/>
                    <a:p>
                      <a:pPr algn="ctr"/>
                      <a:r>
                        <a:rPr lang="es-CL" b="0" dirty="0"/>
                        <a:t>ESI</a:t>
                      </a:r>
                    </a:p>
                  </a:txBody>
                  <a:tcPr/>
                </a:tc>
                <a:tc>
                  <a:txBody>
                    <a:bodyPr/>
                    <a:lstStyle/>
                    <a:p>
                      <a:r>
                        <a:rPr lang="es-CL" b="0" dirty="0"/>
                        <a:t>(</a:t>
                      </a:r>
                      <a:r>
                        <a:rPr lang="es-CL" b="0" i="1" dirty="0"/>
                        <a:t>Extended Source Index</a:t>
                      </a:r>
                      <a:r>
                        <a:rPr lang="es-CL" b="0" dirty="0"/>
                        <a:t>) Apuntador a origen para operaciones con cadenas</a:t>
                      </a:r>
                    </a:p>
                  </a:txBody>
                  <a:tcPr/>
                </a:tc>
                <a:extLst>
                  <a:ext uri="{0D108BD9-81ED-4DB2-BD59-A6C34878D82A}">
                    <a16:rowId xmlns:a16="http://schemas.microsoft.com/office/drawing/2014/main" val="4012799677"/>
                  </a:ext>
                </a:extLst>
              </a:tr>
            </a:tbl>
          </a:graphicData>
        </a:graphic>
      </p:graphicFrame>
      <p:graphicFrame>
        <p:nvGraphicFramePr>
          <p:cNvPr id="12" name="Tabla 11">
            <a:extLst>
              <a:ext uri="{FF2B5EF4-FFF2-40B4-BE49-F238E27FC236}">
                <a16:creationId xmlns:a16="http://schemas.microsoft.com/office/drawing/2014/main" id="{12D7E051-9A71-994E-BE80-95C5B32EEED1}"/>
              </a:ext>
            </a:extLst>
          </p:cNvPr>
          <p:cNvGraphicFramePr>
            <a:graphicFrameLocks noGrp="1"/>
          </p:cNvGraphicFramePr>
          <p:nvPr>
            <p:extLst>
              <p:ext uri="{D42A27DB-BD31-4B8C-83A1-F6EECF244321}">
                <p14:modId xmlns:p14="http://schemas.microsoft.com/office/powerpoint/2010/main" val="2628285080"/>
              </p:ext>
            </p:extLst>
          </p:nvPr>
        </p:nvGraphicFramePr>
        <p:xfrm>
          <a:off x="1164788" y="4141717"/>
          <a:ext cx="9895936" cy="370840"/>
        </p:xfrm>
        <a:graphic>
          <a:graphicData uri="http://schemas.openxmlformats.org/drawingml/2006/table">
            <a:tbl>
              <a:tblPr firstRow="1" bandRow="1">
                <a:tableStyleId>{5C22544A-7EE6-4342-B048-85BDC9FD1C3A}</a:tableStyleId>
              </a:tblPr>
              <a:tblGrid>
                <a:gridCol w="1587428">
                  <a:extLst>
                    <a:ext uri="{9D8B030D-6E8A-4147-A177-3AD203B41FA5}">
                      <a16:colId xmlns:a16="http://schemas.microsoft.com/office/drawing/2014/main" val="4242448069"/>
                    </a:ext>
                  </a:extLst>
                </a:gridCol>
                <a:gridCol w="8308508">
                  <a:extLst>
                    <a:ext uri="{9D8B030D-6E8A-4147-A177-3AD203B41FA5}">
                      <a16:colId xmlns:a16="http://schemas.microsoft.com/office/drawing/2014/main" val="3838288579"/>
                    </a:ext>
                  </a:extLst>
                </a:gridCol>
              </a:tblGrid>
              <a:tr h="370840">
                <a:tc>
                  <a:txBody>
                    <a:bodyPr/>
                    <a:lstStyle/>
                    <a:p>
                      <a:pPr algn="ctr"/>
                      <a:r>
                        <a:rPr lang="es-CL" b="0" dirty="0"/>
                        <a:t>ESP</a:t>
                      </a:r>
                    </a:p>
                  </a:txBody>
                  <a:tcPr/>
                </a:tc>
                <a:tc>
                  <a:txBody>
                    <a:bodyPr/>
                    <a:lstStyle/>
                    <a:p>
                      <a:r>
                        <a:rPr lang="es-CL" b="0" dirty="0"/>
                        <a:t>(</a:t>
                      </a:r>
                      <a:r>
                        <a:rPr lang="es-CL" b="0" i="1" dirty="0"/>
                        <a:t>Extended Stack Pointer</a:t>
                      </a:r>
                      <a:r>
                        <a:rPr lang="es-CL" b="0" dirty="0"/>
                        <a:t>) Apumtador de pila</a:t>
                      </a:r>
                    </a:p>
                  </a:txBody>
                  <a:tcPr/>
                </a:tc>
                <a:extLst>
                  <a:ext uri="{0D108BD9-81ED-4DB2-BD59-A6C34878D82A}">
                    <a16:rowId xmlns:a16="http://schemas.microsoft.com/office/drawing/2014/main" val="4012799677"/>
                  </a:ext>
                </a:extLst>
              </a:tr>
            </a:tbl>
          </a:graphicData>
        </a:graphic>
      </p:graphicFrame>
      <p:graphicFrame>
        <p:nvGraphicFramePr>
          <p:cNvPr id="13" name="Tabla 12">
            <a:extLst>
              <a:ext uri="{FF2B5EF4-FFF2-40B4-BE49-F238E27FC236}">
                <a16:creationId xmlns:a16="http://schemas.microsoft.com/office/drawing/2014/main" id="{1AE918EA-C18B-3A4B-89E0-E8CC4C0315E1}"/>
              </a:ext>
            </a:extLst>
          </p:cNvPr>
          <p:cNvGraphicFramePr>
            <a:graphicFrameLocks noGrp="1"/>
          </p:cNvGraphicFramePr>
          <p:nvPr>
            <p:extLst>
              <p:ext uri="{D42A27DB-BD31-4B8C-83A1-F6EECF244321}">
                <p14:modId xmlns:p14="http://schemas.microsoft.com/office/powerpoint/2010/main" val="4213603460"/>
              </p:ext>
            </p:extLst>
          </p:nvPr>
        </p:nvGraphicFramePr>
        <p:xfrm>
          <a:off x="1164788" y="4516217"/>
          <a:ext cx="9895936" cy="370840"/>
        </p:xfrm>
        <a:graphic>
          <a:graphicData uri="http://schemas.openxmlformats.org/drawingml/2006/table">
            <a:tbl>
              <a:tblPr firstRow="1" bandRow="1">
                <a:tableStyleId>{5C22544A-7EE6-4342-B048-85BDC9FD1C3A}</a:tableStyleId>
              </a:tblPr>
              <a:tblGrid>
                <a:gridCol w="1587428">
                  <a:extLst>
                    <a:ext uri="{9D8B030D-6E8A-4147-A177-3AD203B41FA5}">
                      <a16:colId xmlns:a16="http://schemas.microsoft.com/office/drawing/2014/main" val="4242448069"/>
                    </a:ext>
                  </a:extLst>
                </a:gridCol>
                <a:gridCol w="8308508">
                  <a:extLst>
                    <a:ext uri="{9D8B030D-6E8A-4147-A177-3AD203B41FA5}">
                      <a16:colId xmlns:a16="http://schemas.microsoft.com/office/drawing/2014/main" val="3838288579"/>
                    </a:ext>
                  </a:extLst>
                </a:gridCol>
              </a:tblGrid>
              <a:tr h="370840">
                <a:tc>
                  <a:txBody>
                    <a:bodyPr/>
                    <a:lstStyle/>
                    <a:p>
                      <a:pPr algn="ctr"/>
                      <a:r>
                        <a:rPr lang="es-CL" b="0" dirty="0"/>
                        <a:t>EBP</a:t>
                      </a:r>
                    </a:p>
                  </a:txBody>
                  <a:tcPr/>
                </a:tc>
                <a:tc>
                  <a:txBody>
                    <a:bodyPr/>
                    <a:lstStyle/>
                    <a:p>
                      <a:r>
                        <a:rPr lang="es-CL" b="0" dirty="0"/>
                        <a:t>(</a:t>
                      </a:r>
                      <a:r>
                        <a:rPr lang="es-CL" b="0" i="1" dirty="0"/>
                        <a:t>Extended Base Pointer</a:t>
                      </a:r>
                      <a:r>
                        <a:rPr lang="es-CL" b="0" dirty="0"/>
                        <a:t>) Apuntador de marco de pila</a:t>
                      </a:r>
                    </a:p>
                  </a:txBody>
                  <a:tcPr/>
                </a:tc>
                <a:extLst>
                  <a:ext uri="{0D108BD9-81ED-4DB2-BD59-A6C34878D82A}">
                    <a16:rowId xmlns:a16="http://schemas.microsoft.com/office/drawing/2014/main" val="4012799677"/>
                  </a:ext>
                </a:extLst>
              </a:tr>
            </a:tbl>
          </a:graphicData>
        </a:graphic>
      </p:graphicFrame>
      <p:graphicFrame>
        <p:nvGraphicFramePr>
          <p:cNvPr id="16" name="Tabla 15">
            <a:extLst>
              <a:ext uri="{FF2B5EF4-FFF2-40B4-BE49-F238E27FC236}">
                <a16:creationId xmlns:a16="http://schemas.microsoft.com/office/drawing/2014/main" id="{AF3D4D29-FCDD-CF42-9FB8-8EB599BF4CD6}"/>
              </a:ext>
            </a:extLst>
          </p:cNvPr>
          <p:cNvGraphicFramePr>
            <a:graphicFrameLocks noGrp="1"/>
          </p:cNvGraphicFramePr>
          <p:nvPr>
            <p:extLst>
              <p:ext uri="{D42A27DB-BD31-4B8C-83A1-F6EECF244321}">
                <p14:modId xmlns:p14="http://schemas.microsoft.com/office/powerpoint/2010/main" val="1642321418"/>
              </p:ext>
            </p:extLst>
          </p:nvPr>
        </p:nvGraphicFramePr>
        <p:xfrm>
          <a:off x="1164788" y="4890717"/>
          <a:ext cx="9895936" cy="365760"/>
        </p:xfrm>
        <a:graphic>
          <a:graphicData uri="http://schemas.openxmlformats.org/drawingml/2006/table">
            <a:tbl>
              <a:tblPr firstRow="1" bandRow="1">
                <a:tableStyleId>{5C22544A-7EE6-4342-B048-85BDC9FD1C3A}</a:tableStyleId>
              </a:tblPr>
              <a:tblGrid>
                <a:gridCol w="1587428">
                  <a:extLst>
                    <a:ext uri="{9D8B030D-6E8A-4147-A177-3AD203B41FA5}">
                      <a16:colId xmlns:a16="http://schemas.microsoft.com/office/drawing/2014/main" val="4242448069"/>
                    </a:ext>
                  </a:extLst>
                </a:gridCol>
                <a:gridCol w="8308508">
                  <a:extLst>
                    <a:ext uri="{9D8B030D-6E8A-4147-A177-3AD203B41FA5}">
                      <a16:colId xmlns:a16="http://schemas.microsoft.com/office/drawing/2014/main" val="3838288579"/>
                    </a:ext>
                  </a:extLst>
                </a:gridCol>
              </a:tblGrid>
              <a:tr h="0">
                <a:tc>
                  <a:txBody>
                    <a:bodyPr/>
                    <a:lstStyle/>
                    <a:p>
                      <a:pPr algn="ctr"/>
                      <a:r>
                        <a:rPr lang="es-CL" b="0" dirty="0"/>
                        <a:t>EIP</a:t>
                      </a:r>
                    </a:p>
                  </a:txBody>
                  <a:tcPr>
                    <a:solidFill>
                      <a:schemeClr val="accent6"/>
                    </a:solidFill>
                  </a:tcPr>
                </a:tc>
                <a:tc>
                  <a:txBody>
                    <a:bodyPr/>
                    <a:lstStyle/>
                    <a:p>
                      <a:r>
                        <a:rPr lang="es-CL" b="0" dirty="0"/>
                        <a:t>(</a:t>
                      </a:r>
                      <a:r>
                        <a:rPr lang="es-CL" b="0" i="1" dirty="0"/>
                        <a:t>Extended Instruction Pointer</a:t>
                      </a:r>
                      <a:r>
                        <a:rPr lang="es-CL" b="0" dirty="0"/>
                        <a:t>) Desplazamiento con respecto al segmento de código</a:t>
                      </a:r>
                    </a:p>
                  </a:txBody>
                  <a:tcPr>
                    <a:solidFill>
                      <a:schemeClr val="accent6"/>
                    </a:solidFill>
                  </a:tcPr>
                </a:tc>
                <a:extLst>
                  <a:ext uri="{0D108BD9-81ED-4DB2-BD59-A6C34878D82A}">
                    <a16:rowId xmlns:a16="http://schemas.microsoft.com/office/drawing/2014/main" val="4012799677"/>
                  </a:ext>
                </a:extLst>
              </a:tr>
            </a:tbl>
          </a:graphicData>
        </a:graphic>
      </p:graphicFrame>
      <p:pic>
        <p:nvPicPr>
          <p:cNvPr id="14" name="Imagen 13">
            <a:extLst>
              <a:ext uri="{FF2B5EF4-FFF2-40B4-BE49-F238E27FC236}">
                <a16:creationId xmlns:a16="http://schemas.microsoft.com/office/drawing/2014/main" id="{53D789F0-48ED-344F-873C-B36B6001885D}"/>
              </a:ext>
            </a:extLst>
          </p:cNvPr>
          <p:cNvPicPr>
            <a:picLocks noChangeAspect="1"/>
          </p:cNvPicPr>
          <p:nvPr/>
        </p:nvPicPr>
        <p:blipFill>
          <a:blip r:embed="rId3"/>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6552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strips(down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strips(down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strips(down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strips(down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strips(downLeft)">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12"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strips(downLeft)">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12"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strips(downLeft)">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12"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strips(downLeft)">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32" presetClass="emph" presetSubtype="0" fill="hold" nodeType="clickEffect">
                                  <p:stCondLst>
                                    <p:cond delay="0"/>
                                  </p:stCondLst>
                                  <p:childTnLst>
                                    <p:animRot by="120000">
                                      <p:cBhvr>
                                        <p:cTn id="51" dur="200" fill="hold">
                                          <p:stCondLst>
                                            <p:cond delay="0"/>
                                          </p:stCondLst>
                                        </p:cTn>
                                        <p:tgtEl>
                                          <p:spTgt spid="16"/>
                                        </p:tgtEl>
                                        <p:attrNameLst>
                                          <p:attrName>r</p:attrName>
                                        </p:attrNameLst>
                                      </p:cBhvr>
                                    </p:animRot>
                                    <p:animRot by="-240000">
                                      <p:cBhvr>
                                        <p:cTn id="52" dur="400" fill="hold">
                                          <p:stCondLst>
                                            <p:cond delay="400"/>
                                          </p:stCondLst>
                                        </p:cTn>
                                        <p:tgtEl>
                                          <p:spTgt spid="16"/>
                                        </p:tgtEl>
                                        <p:attrNameLst>
                                          <p:attrName>r</p:attrName>
                                        </p:attrNameLst>
                                      </p:cBhvr>
                                    </p:animRot>
                                    <p:animRot by="240000">
                                      <p:cBhvr>
                                        <p:cTn id="53" dur="400" fill="hold">
                                          <p:stCondLst>
                                            <p:cond delay="800"/>
                                          </p:stCondLst>
                                        </p:cTn>
                                        <p:tgtEl>
                                          <p:spTgt spid="16"/>
                                        </p:tgtEl>
                                        <p:attrNameLst>
                                          <p:attrName>r</p:attrName>
                                        </p:attrNameLst>
                                      </p:cBhvr>
                                    </p:animRot>
                                    <p:animRot by="-240000">
                                      <p:cBhvr>
                                        <p:cTn id="54" dur="400" fill="hold">
                                          <p:stCondLst>
                                            <p:cond delay="1200"/>
                                          </p:stCondLst>
                                        </p:cTn>
                                        <p:tgtEl>
                                          <p:spTgt spid="16"/>
                                        </p:tgtEl>
                                        <p:attrNameLst>
                                          <p:attrName>r</p:attrName>
                                        </p:attrNameLst>
                                      </p:cBhvr>
                                    </p:animRot>
                                    <p:animRot by="120000">
                                      <p:cBhvr>
                                        <p:cTn id="55" dur="400" fill="hold">
                                          <p:stCondLst>
                                            <p:cond delay="1600"/>
                                          </p:stCondLst>
                                        </p:cTn>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Registros de Segmentos /&gt;</a:t>
            </a:r>
            <a:endParaRPr lang="es-ES" sz="4600" b="1" dirty="0">
              <a:solidFill>
                <a:srgbClr val="92D050"/>
              </a:solidFill>
            </a:endParaRPr>
          </a:p>
        </p:txBody>
      </p:sp>
      <p:graphicFrame>
        <p:nvGraphicFramePr>
          <p:cNvPr id="3" name="Tabla 2">
            <a:extLst>
              <a:ext uri="{FF2B5EF4-FFF2-40B4-BE49-F238E27FC236}">
                <a16:creationId xmlns:a16="http://schemas.microsoft.com/office/drawing/2014/main" id="{BBB98061-CE26-9046-9A74-96CF750D6777}"/>
              </a:ext>
            </a:extLst>
          </p:cNvPr>
          <p:cNvGraphicFramePr>
            <a:graphicFrameLocks noGrp="1"/>
          </p:cNvGraphicFramePr>
          <p:nvPr>
            <p:extLst>
              <p:ext uri="{D42A27DB-BD31-4B8C-83A1-F6EECF244321}">
                <p14:modId xmlns:p14="http://schemas.microsoft.com/office/powerpoint/2010/main" val="771775248"/>
              </p:ext>
            </p:extLst>
          </p:nvPr>
        </p:nvGraphicFramePr>
        <p:xfrm>
          <a:off x="965827" y="2272254"/>
          <a:ext cx="10085482" cy="370840"/>
        </p:xfrm>
        <a:graphic>
          <a:graphicData uri="http://schemas.openxmlformats.org/drawingml/2006/table">
            <a:tbl>
              <a:tblPr firstRow="1" bandRow="1">
                <a:tableStyleId>{5C22544A-7EE6-4342-B048-85BDC9FD1C3A}</a:tableStyleId>
              </a:tblPr>
              <a:tblGrid>
                <a:gridCol w="1330729">
                  <a:extLst>
                    <a:ext uri="{9D8B030D-6E8A-4147-A177-3AD203B41FA5}">
                      <a16:colId xmlns:a16="http://schemas.microsoft.com/office/drawing/2014/main" val="4242448069"/>
                    </a:ext>
                  </a:extLst>
                </a:gridCol>
                <a:gridCol w="494672">
                  <a:extLst>
                    <a:ext uri="{9D8B030D-6E8A-4147-A177-3AD203B41FA5}">
                      <a16:colId xmlns:a16="http://schemas.microsoft.com/office/drawing/2014/main" val="2830276892"/>
                    </a:ext>
                  </a:extLst>
                </a:gridCol>
                <a:gridCol w="8260081">
                  <a:extLst>
                    <a:ext uri="{9D8B030D-6E8A-4147-A177-3AD203B41FA5}">
                      <a16:colId xmlns:a16="http://schemas.microsoft.com/office/drawing/2014/main" val="3838288579"/>
                    </a:ext>
                  </a:extLst>
                </a:gridCol>
              </a:tblGrid>
              <a:tr h="370840">
                <a:tc>
                  <a:txBody>
                    <a:bodyPr/>
                    <a:lstStyle/>
                    <a:p>
                      <a:pPr algn="ctr"/>
                      <a:r>
                        <a:rPr lang="es-CL" b="0" dirty="0"/>
                        <a:t>EAX, AH, AL</a:t>
                      </a:r>
                    </a:p>
                  </a:txBody>
                  <a:tcPr/>
                </a:tc>
                <a:tc>
                  <a:txBody>
                    <a:bodyPr/>
                    <a:lstStyle/>
                    <a:p>
                      <a:pPr algn="ctr"/>
                      <a:r>
                        <a:rPr lang="es-CL" b="0" dirty="0"/>
                        <a:t>CS</a:t>
                      </a:r>
                    </a:p>
                  </a:txBody>
                  <a:tcPr/>
                </a:tc>
                <a:tc>
                  <a:txBody>
                    <a:bodyPr/>
                    <a:lstStyle/>
                    <a:p>
                      <a:r>
                        <a:rPr lang="es-CL" b="0" dirty="0"/>
                        <a:t>Dirección lógica del segmento en que se encuentra el </a:t>
                      </a:r>
                      <a:r>
                        <a:rPr lang="es-CL" b="1" dirty="0"/>
                        <a:t>código</a:t>
                      </a:r>
                      <a:r>
                        <a:rPr lang="es-CL" b="0" dirty="0"/>
                        <a:t> de un programa</a:t>
                      </a:r>
                    </a:p>
                  </a:txBody>
                  <a:tcPr/>
                </a:tc>
                <a:extLst>
                  <a:ext uri="{0D108BD9-81ED-4DB2-BD59-A6C34878D82A}">
                    <a16:rowId xmlns:a16="http://schemas.microsoft.com/office/drawing/2014/main" val="4012799677"/>
                  </a:ext>
                </a:extLst>
              </a:tr>
            </a:tbl>
          </a:graphicData>
        </a:graphic>
      </p:graphicFrame>
      <p:graphicFrame>
        <p:nvGraphicFramePr>
          <p:cNvPr id="7" name="Tabla 6">
            <a:extLst>
              <a:ext uri="{FF2B5EF4-FFF2-40B4-BE49-F238E27FC236}">
                <a16:creationId xmlns:a16="http://schemas.microsoft.com/office/drawing/2014/main" id="{BD0F26E2-4268-1848-A224-62C3705DE2DA}"/>
              </a:ext>
            </a:extLst>
          </p:cNvPr>
          <p:cNvGraphicFramePr>
            <a:graphicFrameLocks noGrp="1"/>
          </p:cNvGraphicFramePr>
          <p:nvPr>
            <p:extLst>
              <p:ext uri="{D42A27DB-BD31-4B8C-83A1-F6EECF244321}">
                <p14:modId xmlns:p14="http://schemas.microsoft.com/office/powerpoint/2010/main" val="1699540752"/>
              </p:ext>
            </p:extLst>
          </p:nvPr>
        </p:nvGraphicFramePr>
        <p:xfrm>
          <a:off x="965827" y="3397679"/>
          <a:ext cx="10085482" cy="403846"/>
        </p:xfrm>
        <a:graphic>
          <a:graphicData uri="http://schemas.openxmlformats.org/drawingml/2006/table">
            <a:tbl>
              <a:tblPr firstRow="1" bandRow="1">
                <a:tableStyleId>{5C22544A-7EE6-4342-B048-85BDC9FD1C3A}</a:tableStyleId>
              </a:tblPr>
              <a:tblGrid>
                <a:gridCol w="1336639">
                  <a:extLst>
                    <a:ext uri="{9D8B030D-6E8A-4147-A177-3AD203B41FA5}">
                      <a16:colId xmlns:a16="http://schemas.microsoft.com/office/drawing/2014/main" val="4242448069"/>
                    </a:ext>
                  </a:extLst>
                </a:gridCol>
                <a:gridCol w="493986">
                  <a:extLst>
                    <a:ext uri="{9D8B030D-6E8A-4147-A177-3AD203B41FA5}">
                      <a16:colId xmlns:a16="http://schemas.microsoft.com/office/drawing/2014/main" val="1087055820"/>
                    </a:ext>
                  </a:extLst>
                </a:gridCol>
                <a:gridCol w="8254857">
                  <a:extLst>
                    <a:ext uri="{9D8B030D-6E8A-4147-A177-3AD203B41FA5}">
                      <a16:colId xmlns:a16="http://schemas.microsoft.com/office/drawing/2014/main" val="3838288579"/>
                    </a:ext>
                  </a:extLst>
                </a:gridCol>
              </a:tblGrid>
              <a:tr h="403846">
                <a:tc>
                  <a:txBody>
                    <a:bodyPr/>
                    <a:lstStyle/>
                    <a:p>
                      <a:pPr algn="ctr"/>
                      <a:r>
                        <a:rPr lang="es-CL" b="0" dirty="0"/>
                        <a:t>EBX, BH, BL</a:t>
                      </a:r>
                    </a:p>
                  </a:txBody>
                  <a:tcPr/>
                </a:tc>
                <a:tc>
                  <a:txBody>
                    <a:bodyPr/>
                    <a:lstStyle/>
                    <a:p>
                      <a:pPr algn="ctr"/>
                      <a:r>
                        <a:rPr lang="es-CL" b="0" dirty="0"/>
                        <a:t>SS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b="0" dirty="0"/>
                        <a:t>Dirección lógica del segmento en que se encuentra la </a:t>
                      </a:r>
                      <a:r>
                        <a:rPr lang="es-CL" b="1" dirty="0"/>
                        <a:t>pila</a:t>
                      </a:r>
                      <a:r>
                        <a:rPr lang="es-CL" b="0" dirty="0"/>
                        <a:t> del sistema</a:t>
                      </a:r>
                    </a:p>
                  </a:txBody>
                  <a:tcPr/>
                </a:tc>
                <a:extLst>
                  <a:ext uri="{0D108BD9-81ED-4DB2-BD59-A6C34878D82A}">
                    <a16:rowId xmlns:a16="http://schemas.microsoft.com/office/drawing/2014/main" val="4012799677"/>
                  </a:ext>
                </a:extLst>
              </a:tr>
            </a:tbl>
          </a:graphicData>
        </a:graphic>
      </p:graphicFrame>
      <p:graphicFrame>
        <p:nvGraphicFramePr>
          <p:cNvPr id="8" name="Tabla 7">
            <a:extLst>
              <a:ext uri="{FF2B5EF4-FFF2-40B4-BE49-F238E27FC236}">
                <a16:creationId xmlns:a16="http://schemas.microsoft.com/office/drawing/2014/main" id="{DD5A2DE7-0E84-C845-ABF2-BD719236DEDC}"/>
              </a:ext>
            </a:extLst>
          </p:cNvPr>
          <p:cNvGraphicFramePr>
            <a:graphicFrameLocks noGrp="1"/>
          </p:cNvGraphicFramePr>
          <p:nvPr>
            <p:extLst>
              <p:ext uri="{D42A27DB-BD31-4B8C-83A1-F6EECF244321}">
                <p14:modId xmlns:p14="http://schemas.microsoft.com/office/powerpoint/2010/main" val="3842087769"/>
              </p:ext>
            </p:extLst>
          </p:nvPr>
        </p:nvGraphicFramePr>
        <p:xfrm>
          <a:off x="965827" y="2656488"/>
          <a:ext cx="10085482" cy="370840"/>
        </p:xfrm>
        <a:graphic>
          <a:graphicData uri="http://schemas.openxmlformats.org/drawingml/2006/table">
            <a:tbl>
              <a:tblPr firstRow="1" bandRow="1">
                <a:tableStyleId>{5C22544A-7EE6-4342-B048-85BDC9FD1C3A}</a:tableStyleId>
              </a:tblPr>
              <a:tblGrid>
                <a:gridCol w="1336639">
                  <a:extLst>
                    <a:ext uri="{9D8B030D-6E8A-4147-A177-3AD203B41FA5}">
                      <a16:colId xmlns:a16="http://schemas.microsoft.com/office/drawing/2014/main" val="4242448069"/>
                    </a:ext>
                  </a:extLst>
                </a:gridCol>
                <a:gridCol w="493986">
                  <a:extLst>
                    <a:ext uri="{9D8B030D-6E8A-4147-A177-3AD203B41FA5}">
                      <a16:colId xmlns:a16="http://schemas.microsoft.com/office/drawing/2014/main" val="3816689775"/>
                    </a:ext>
                  </a:extLst>
                </a:gridCol>
                <a:gridCol w="8254857">
                  <a:extLst>
                    <a:ext uri="{9D8B030D-6E8A-4147-A177-3AD203B41FA5}">
                      <a16:colId xmlns:a16="http://schemas.microsoft.com/office/drawing/2014/main" val="3838288579"/>
                    </a:ext>
                  </a:extLst>
                </a:gridCol>
              </a:tblGrid>
              <a:tr h="370840">
                <a:tc>
                  <a:txBody>
                    <a:bodyPr/>
                    <a:lstStyle/>
                    <a:p>
                      <a:pPr algn="ctr"/>
                      <a:r>
                        <a:rPr lang="es-CL" b="0" dirty="0"/>
                        <a:t>ECX, CH, CL</a:t>
                      </a:r>
                    </a:p>
                  </a:txBody>
                  <a:tcPr/>
                </a:tc>
                <a:tc>
                  <a:txBody>
                    <a:bodyPr/>
                    <a:lstStyle/>
                    <a:p>
                      <a:pPr algn="ctr"/>
                      <a:r>
                        <a:rPr lang="es-CL" b="0" dirty="0"/>
                        <a:t>DS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b="0" dirty="0"/>
                        <a:t>Dirección lógica del segmento en que se encuentra los </a:t>
                      </a:r>
                      <a:r>
                        <a:rPr lang="es-CL" b="1" dirty="0"/>
                        <a:t>datos</a:t>
                      </a:r>
                      <a:r>
                        <a:rPr lang="es-CL" b="0" dirty="0"/>
                        <a:t> estaticos de un programa</a:t>
                      </a:r>
                    </a:p>
                  </a:txBody>
                  <a:tcPr/>
                </a:tc>
                <a:extLst>
                  <a:ext uri="{0D108BD9-81ED-4DB2-BD59-A6C34878D82A}">
                    <a16:rowId xmlns:a16="http://schemas.microsoft.com/office/drawing/2014/main" val="4012799677"/>
                  </a:ext>
                </a:extLst>
              </a:tr>
            </a:tbl>
          </a:graphicData>
        </a:graphic>
      </p:graphicFrame>
      <p:graphicFrame>
        <p:nvGraphicFramePr>
          <p:cNvPr id="9" name="Tabla 8">
            <a:extLst>
              <a:ext uri="{FF2B5EF4-FFF2-40B4-BE49-F238E27FC236}">
                <a16:creationId xmlns:a16="http://schemas.microsoft.com/office/drawing/2014/main" id="{A32B91E0-9699-7548-8B87-1353A2DA7429}"/>
              </a:ext>
            </a:extLst>
          </p:cNvPr>
          <p:cNvGraphicFramePr>
            <a:graphicFrameLocks noGrp="1"/>
          </p:cNvGraphicFramePr>
          <p:nvPr>
            <p:extLst>
              <p:ext uri="{D42A27DB-BD31-4B8C-83A1-F6EECF244321}">
                <p14:modId xmlns:p14="http://schemas.microsoft.com/office/powerpoint/2010/main" val="2436943927"/>
              </p:ext>
            </p:extLst>
          </p:nvPr>
        </p:nvGraphicFramePr>
        <p:xfrm>
          <a:off x="965827" y="3040765"/>
          <a:ext cx="10085482" cy="370840"/>
        </p:xfrm>
        <a:graphic>
          <a:graphicData uri="http://schemas.openxmlformats.org/drawingml/2006/table">
            <a:tbl>
              <a:tblPr firstRow="1" bandRow="1">
                <a:tableStyleId>{5C22544A-7EE6-4342-B048-85BDC9FD1C3A}</a:tableStyleId>
              </a:tblPr>
              <a:tblGrid>
                <a:gridCol w="1336639">
                  <a:extLst>
                    <a:ext uri="{9D8B030D-6E8A-4147-A177-3AD203B41FA5}">
                      <a16:colId xmlns:a16="http://schemas.microsoft.com/office/drawing/2014/main" val="4242448069"/>
                    </a:ext>
                  </a:extLst>
                </a:gridCol>
                <a:gridCol w="493986">
                  <a:extLst>
                    <a:ext uri="{9D8B030D-6E8A-4147-A177-3AD203B41FA5}">
                      <a16:colId xmlns:a16="http://schemas.microsoft.com/office/drawing/2014/main" val="2624182590"/>
                    </a:ext>
                  </a:extLst>
                </a:gridCol>
                <a:gridCol w="8254857">
                  <a:extLst>
                    <a:ext uri="{9D8B030D-6E8A-4147-A177-3AD203B41FA5}">
                      <a16:colId xmlns:a16="http://schemas.microsoft.com/office/drawing/2014/main" val="3838288579"/>
                    </a:ext>
                  </a:extLst>
                </a:gridCol>
              </a:tblGrid>
              <a:tr h="370840">
                <a:tc>
                  <a:txBody>
                    <a:bodyPr/>
                    <a:lstStyle/>
                    <a:p>
                      <a:pPr algn="ctr"/>
                      <a:r>
                        <a:rPr lang="es-CL" b="0" dirty="0"/>
                        <a:t>EDX, DH, DL</a:t>
                      </a:r>
                    </a:p>
                  </a:txBody>
                  <a:tcPr/>
                </a:tc>
                <a:tc>
                  <a:txBody>
                    <a:bodyPr/>
                    <a:lstStyle/>
                    <a:p>
                      <a:pPr algn="ctr"/>
                      <a:r>
                        <a:rPr lang="es-CL" b="0" dirty="0"/>
                        <a:t>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b="0" dirty="0"/>
                        <a:t>Dirección lógica del segmento en que se encuentra los </a:t>
                      </a:r>
                      <a:r>
                        <a:rPr lang="es-CL" b="1" dirty="0"/>
                        <a:t>datos</a:t>
                      </a:r>
                      <a:r>
                        <a:rPr lang="es-CL" b="0" dirty="0"/>
                        <a:t> estaticos de un programa</a:t>
                      </a:r>
                    </a:p>
                  </a:txBody>
                  <a:tcPr/>
                </a:tc>
                <a:extLst>
                  <a:ext uri="{0D108BD9-81ED-4DB2-BD59-A6C34878D82A}">
                    <a16:rowId xmlns:a16="http://schemas.microsoft.com/office/drawing/2014/main" val="4012799677"/>
                  </a:ext>
                </a:extLst>
              </a:tr>
            </a:tbl>
          </a:graphicData>
        </a:graphic>
      </p:graphicFrame>
      <p:sp>
        <p:nvSpPr>
          <p:cNvPr id="15" name="CuadroTexto 14">
            <a:extLst>
              <a:ext uri="{FF2B5EF4-FFF2-40B4-BE49-F238E27FC236}">
                <a16:creationId xmlns:a16="http://schemas.microsoft.com/office/drawing/2014/main" id="{5C59FD06-BFCF-F54F-8F1C-ADE2E1B0EF97}"/>
              </a:ext>
            </a:extLst>
          </p:cNvPr>
          <p:cNvSpPr txBox="1"/>
          <p:nvPr/>
        </p:nvSpPr>
        <p:spPr>
          <a:xfrm>
            <a:off x="3846786" y="6232634"/>
            <a:ext cx="184731" cy="369332"/>
          </a:xfrm>
          <a:prstGeom prst="rect">
            <a:avLst/>
          </a:prstGeom>
          <a:noFill/>
        </p:spPr>
        <p:txBody>
          <a:bodyPr wrap="none" rtlCol="0">
            <a:spAutoFit/>
          </a:bodyPr>
          <a:lstStyle/>
          <a:p>
            <a:endParaRPr lang="es-CL" dirty="0"/>
          </a:p>
        </p:txBody>
      </p:sp>
      <p:graphicFrame>
        <p:nvGraphicFramePr>
          <p:cNvPr id="10" name="Tabla 9">
            <a:extLst>
              <a:ext uri="{FF2B5EF4-FFF2-40B4-BE49-F238E27FC236}">
                <a16:creationId xmlns:a16="http://schemas.microsoft.com/office/drawing/2014/main" id="{7D3C213B-9B29-3D4A-9BBC-8537C79B2920}"/>
              </a:ext>
            </a:extLst>
          </p:cNvPr>
          <p:cNvGraphicFramePr>
            <a:graphicFrameLocks noGrp="1"/>
          </p:cNvGraphicFramePr>
          <p:nvPr>
            <p:extLst>
              <p:ext uri="{D42A27DB-BD31-4B8C-83A1-F6EECF244321}">
                <p14:modId xmlns:p14="http://schemas.microsoft.com/office/powerpoint/2010/main" val="2537761395"/>
              </p:ext>
            </p:extLst>
          </p:nvPr>
        </p:nvGraphicFramePr>
        <p:xfrm>
          <a:off x="965827" y="3806682"/>
          <a:ext cx="10085482" cy="403846"/>
        </p:xfrm>
        <a:graphic>
          <a:graphicData uri="http://schemas.openxmlformats.org/drawingml/2006/table">
            <a:tbl>
              <a:tblPr firstRow="1" bandRow="1">
                <a:tableStyleId>{5C22544A-7EE6-4342-B048-85BDC9FD1C3A}</a:tableStyleId>
              </a:tblPr>
              <a:tblGrid>
                <a:gridCol w="1336639">
                  <a:extLst>
                    <a:ext uri="{9D8B030D-6E8A-4147-A177-3AD203B41FA5}">
                      <a16:colId xmlns:a16="http://schemas.microsoft.com/office/drawing/2014/main" val="4242448069"/>
                    </a:ext>
                  </a:extLst>
                </a:gridCol>
                <a:gridCol w="493986">
                  <a:extLst>
                    <a:ext uri="{9D8B030D-6E8A-4147-A177-3AD203B41FA5}">
                      <a16:colId xmlns:a16="http://schemas.microsoft.com/office/drawing/2014/main" val="1087055820"/>
                    </a:ext>
                  </a:extLst>
                </a:gridCol>
                <a:gridCol w="8254857">
                  <a:extLst>
                    <a:ext uri="{9D8B030D-6E8A-4147-A177-3AD203B41FA5}">
                      <a16:colId xmlns:a16="http://schemas.microsoft.com/office/drawing/2014/main" val="3838288579"/>
                    </a:ext>
                  </a:extLst>
                </a:gridCol>
              </a:tblGrid>
              <a:tr h="403846">
                <a:tc>
                  <a:txBody>
                    <a:bodyPr/>
                    <a:lstStyle/>
                    <a:p>
                      <a:pPr algn="ctr"/>
                      <a:r>
                        <a:rPr lang="es-CL" b="0" dirty="0"/>
                        <a:t>.</a:t>
                      </a:r>
                    </a:p>
                  </a:txBody>
                  <a:tcPr/>
                </a:tc>
                <a:tc>
                  <a:txBody>
                    <a:bodyPr/>
                    <a:lstStyle/>
                    <a:p>
                      <a:pPr algn="ctr"/>
                      <a:r>
                        <a:rPr lang="es-CL" b="0" dirty="0"/>
                        <a:t>GS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b="0" dirty="0"/>
                        <a:t>Registros extras de segmentos en os procesadores </a:t>
                      </a:r>
                      <a:r>
                        <a:rPr lang="es-CL" dirty="0"/>
                        <a:t>80386</a:t>
                      </a:r>
                      <a:r>
                        <a:rPr lang="es-CL" b="0" dirty="0"/>
                        <a:t> y posteriores a estos</a:t>
                      </a:r>
                    </a:p>
                  </a:txBody>
                  <a:tcPr/>
                </a:tc>
                <a:extLst>
                  <a:ext uri="{0D108BD9-81ED-4DB2-BD59-A6C34878D82A}">
                    <a16:rowId xmlns:a16="http://schemas.microsoft.com/office/drawing/2014/main" val="4012799677"/>
                  </a:ext>
                </a:extLst>
              </a:tr>
            </a:tbl>
          </a:graphicData>
        </a:graphic>
      </p:graphicFrame>
      <p:graphicFrame>
        <p:nvGraphicFramePr>
          <p:cNvPr id="11" name="Tabla 10">
            <a:extLst>
              <a:ext uri="{FF2B5EF4-FFF2-40B4-BE49-F238E27FC236}">
                <a16:creationId xmlns:a16="http://schemas.microsoft.com/office/drawing/2014/main" id="{CC52F1D5-B025-0E49-BE6C-EC735857EC29}"/>
              </a:ext>
            </a:extLst>
          </p:cNvPr>
          <p:cNvGraphicFramePr>
            <a:graphicFrameLocks noGrp="1"/>
          </p:cNvGraphicFramePr>
          <p:nvPr>
            <p:extLst>
              <p:ext uri="{D42A27DB-BD31-4B8C-83A1-F6EECF244321}">
                <p14:modId xmlns:p14="http://schemas.microsoft.com/office/powerpoint/2010/main" val="1502662746"/>
              </p:ext>
            </p:extLst>
          </p:nvPr>
        </p:nvGraphicFramePr>
        <p:xfrm>
          <a:off x="965827" y="4220041"/>
          <a:ext cx="10085482" cy="403846"/>
        </p:xfrm>
        <a:graphic>
          <a:graphicData uri="http://schemas.openxmlformats.org/drawingml/2006/table">
            <a:tbl>
              <a:tblPr firstRow="1" bandRow="1">
                <a:tableStyleId>{5C22544A-7EE6-4342-B048-85BDC9FD1C3A}</a:tableStyleId>
              </a:tblPr>
              <a:tblGrid>
                <a:gridCol w="1336639">
                  <a:extLst>
                    <a:ext uri="{9D8B030D-6E8A-4147-A177-3AD203B41FA5}">
                      <a16:colId xmlns:a16="http://schemas.microsoft.com/office/drawing/2014/main" val="4242448069"/>
                    </a:ext>
                  </a:extLst>
                </a:gridCol>
                <a:gridCol w="493986">
                  <a:extLst>
                    <a:ext uri="{9D8B030D-6E8A-4147-A177-3AD203B41FA5}">
                      <a16:colId xmlns:a16="http://schemas.microsoft.com/office/drawing/2014/main" val="1087055820"/>
                    </a:ext>
                  </a:extLst>
                </a:gridCol>
                <a:gridCol w="8254857">
                  <a:extLst>
                    <a:ext uri="{9D8B030D-6E8A-4147-A177-3AD203B41FA5}">
                      <a16:colId xmlns:a16="http://schemas.microsoft.com/office/drawing/2014/main" val="3838288579"/>
                    </a:ext>
                  </a:extLst>
                </a:gridCol>
              </a:tblGrid>
              <a:tr h="403846">
                <a:tc>
                  <a:txBody>
                    <a:bodyPr/>
                    <a:lstStyle/>
                    <a:p>
                      <a:pPr algn="ctr"/>
                      <a:r>
                        <a:rPr lang="es-CL" b="0" dirty="0"/>
                        <a:t>.</a:t>
                      </a:r>
                    </a:p>
                  </a:txBody>
                  <a:tcPr/>
                </a:tc>
                <a:tc>
                  <a:txBody>
                    <a:bodyPr/>
                    <a:lstStyle/>
                    <a:p>
                      <a:pPr algn="ctr"/>
                      <a:r>
                        <a:rPr lang="es-CL" b="0" dirty="0"/>
                        <a:t>FS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b="0" dirty="0"/>
                        <a:t>Registros extras de segmentos en os procesadores </a:t>
                      </a:r>
                      <a:r>
                        <a:rPr lang="es-CL" dirty="0"/>
                        <a:t>80386</a:t>
                      </a:r>
                      <a:r>
                        <a:rPr lang="es-CL" b="0" dirty="0"/>
                        <a:t> y posteriores a estos</a:t>
                      </a:r>
                    </a:p>
                  </a:txBody>
                  <a:tcPr/>
                </a:tc>
                <a:extLst>
                  <a:ext uri="{0D108BD9-81ED-4DB2-BD59-A6C34878D82A}">
                    <a16:rowId xmlns:a16="http://schemas.microsoft.com/office/drawing/2014/main" val="4012799677"/>
                  </a:ext>
                </a:extLst>
              </a:tr>
            </a:tbl>
          </a:graphicData>
        </a:graphic>
      </p:graphicFrame>
      <p:pic>
        <p:nvPicPr>
          <p:cNvPr id="12" name="Imagen 11">
            <a:extLst>
              <a:ext uri="{FF2B5EF4-FFF2-40B4-BE49-F238E27FC236}">
                <a16:creationId xmlns:a16="http://schemas.microsoft.com/office/drawing/2014/main" id="{0F416DEC-59C8-5048-BFA2-1107148DB77A}"/>
              </a:ext>
            </a:extLst>
          </p:cNvPr>
          <p:cNvPicPr>
            <a:picLocks noChangeAspect="1"/>
          </p:cNvPicPr>
          <p:nvPr/>
        </p:nvPicPr>
        <p:blipFill>
          <a:blip r:embed="rId3"/>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93392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strips(down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strips(down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strips(down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strips(down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strips(downLeft)">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Registros de Estados EFLAGS /&gt;</a:t>
            </a:r>
            <a:endParaRPr lang="es-ES" sz="4600" b="1" dirty="0">
              <a:solidFill>
                <a:srgbClr val="92D050"/>
              </a:solidFill>
            </a:endParaRPr>
          </a:p>
        </p:txBody>
      </p:sp>
      <p:sp>
        <p:nvSpPr>
          <p:cNvPr id="29" name="CuadroTexto 28">
            <a:extLst>
              <a:ext uri="{FF2B5EF4-FFF2-40B4-BE49-F238E27FC236}">
                <a16:creationId xmlns:a16="http://schemas.microsoft.com/office/drawing/2014/main" id="{527BC96E-C700-3141-91E2-F086A6EE95CB}"/>
              </a:ext>
            </a:extLst>
          </p:cNvPr>
          <p:cNvSpPr txBox="1"/>
          <p:nvPr/>
        </p:nvSpPr>
        <p:spPr>
          <a:xfrm>
            <a:off x="424820" y="1519554"/>
            <a:ext cx="4938622" cy="1200329"/>
          </a:xfrm>
          <a:prstGeom prst="rect">
            <a:avLst/>
          </a:prstGeom>
          <a:noFill/>
        </p:spPr>
        <p:txBody>
          <a:bodyPr wrap="square" rtlCol="0">
            <a:spAutoFit/>
          </a:bodyPr>
          <a:lstStyle/>
          <a:p>
            <a:r>
              <a:rPr lang="es-CL" dirty="0">
                <a:solidFill>
                  <a:srgbClr val="92D050"/>
                </a:solidFill>
              </a:rPr>
              <a:t>Z flag		Zero flag 			</a:t>
            </a:r>
          </a:p>
          <a:p>
            <a:r>
              <a:rPr lang="es-CL" dirty="0">
                <a:solidFill>
                  <a:srgbClr val="92D050"/>
                </a:solidFill>
              </a:rPr>
              <a:t>S flag		Sign flag 			</a:t>
            </a:r>
          </a:p>
          <a:p>
            <a:r>
              <a:rPr lang="es-CL" dirty="0">
                <a:solidFill>
                  <a:srgbClr val="92D050"/>
                </a:solidFill>
              </a:rPr>
              <a:t>C flag		Carry flag		</a:t>
            </a:r>
          </a:p>
          <a:p>
            <a:r>
              <a:rPr lang="es-CL" dirty="0">
                <a:solidFill>
                  <a:srgbClr val="92D050"/>
                </a:solidFill>
              </a:rPr>
              <a:t>O flag		Overflow flag		</a:t>
            </a:r>
          </a:p>
        </p:txBody>
      </p:sp>
      <p:cxnSp>
        <p:nvCxnSpPr>
          <p:cNvPr id="30" name="Conector recto de flecha 29">
            <a:extLst>
              <a:ext uri="{FF2B5EF4-FFF2-40B4-BE49-F238E27FC236}">
                <a16:creationId xmlns:a16="http://schemas.microsoft.com/office/drawing/2014/main" id="{DB31A14A-EFC2-D84A-B6A5-0035694E8361}"/>
              </a:ext>
            </a:extLst>
          </p:cNvPr>
          <p:cNvCxnSpPr/>
          <p:nvPr/>
        </p:nvCxnSpPr>
        <p:spPr>
          <a:xfrm>
            <a:off x="1186977" y="1663570"/>
            <a:ext cx="9547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a:extLst>
              <a:ext uri="{FF2B5EF4-FFF2-40B4-BE49-F238E27FC236}">
                <a16:creationId xmlns:a16="http://schemas.microsoft.com/office/drawing/2014/main" id="{C25D8367-C053-FD47-A63E-34E5C484C2E2}"/>
              </a:ext>
            </a:extLst>
          </p:cNvPr>
          <p:cNvCxnSpPr/>
          <p:nvPr/>
        </p:nvCxnSpPr>
        <p:spPr>
          <a:xfrm>
            <a:off x="3848881" y="1663570"/>
            <a:ext cx="9547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a:extLst>
              <a:ext uri="{FF2B5EF4-FFF2-40B4-BE49-F238E27FC236}">
                <a16:creationId xmlns:a16="http://schemas.microsoft.com/office/drawing/2014/main" id="{692D20DC-A872-5246-AA88-C2A5AE2AA051}"/>
              </a:ext>
            </a:extLst>
          </p:cNvPr>
          <p:cNvCxnSpPr/>
          <p:nvPr/>
        </p:nvCxnSpPr>
        <p:spPr>
          <a:xfrm>
            <a:off x="3848881" y="2527666"/>
            <a:ext cx="9547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C9B25AE4-5433-484A-8B18-0E978FF829BA}"/>
              </a:ext>
            </a:extLst>
          </p:cNvPr>
          <p:cNvCxnSpPr/>
          <p:nvPr/>
        </p:nvCxnSpPr>
        <p:spPr>
          <a:xfrm>
            <a:off x="1186977" y="2527666"/>
            <a:ext cx="9547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5E35993B-78A9-9848-BD74-F862AA37C5C6}"/>
              </a:ext>
            </a:extLst>
          </p:cNvPr>
          <p:cNvCxnSpPr/>
          <p:nvPr/>
        </p:nvCxnSpPr>
        <p:spPr>
          <a:xfrm>
            <a:off x="1186977" y="2242530"/>
            <a:ext cx="9547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68FA3752-E808-7442-8F1B-0C1593893FEF}"/>
              </a:ext>
            </a:extLst>
          </p:cNvPr>
          <p:cNvCxnSpPr/>
          <p:nvPr/>
        </p:nvCxnSpPr>
        <p:spPr>
          <a:xfrm>
            <a:off x="1186977" y="1951602"/>
            <a:ext cx="9547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ABC3BA15-75C6-6947-AE19-3107B141D131}"/>
              </a:ext>
            </a:extLst>
          </p:cNvPr>
          <p:cNvCxnSpPr/>
          <p:nvPr/>
        </p:nvCxnSpPr>
        <p:spPr>
          <a:xfrm>
            <a:off x="3848881" y="1951602"/>
            <a:ext cx="9547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C3025723-CF7A-FA41-971C-0AF91FA0D5C5}"/>
              </a:ext>
            </a:extLst>
          </p:cNvPr>
          <p:cNvCxnSpPr/>
          <p:nvPr/>
        </p:nvCxnSpPr>
        <p:spPr>
          <a:xfrm>
            <a:off x="3848881" y="2239634"/>
            <a:ext cx="9547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CuadroTexto 37">
            <a:extLst>
              <a:ext uri="{FF2B5EF4-FFF2-40B4-BE49-F238E27FC236}">
                <a16:creationId xmlns:a16="http://schemas.microsoft.com/office/drawing/2014/main" id="{6A4C7CC4-4898-8A4E-958C-1B625C94B3A1}"/>
              </a:ext>
            </a:extLst>
          </p:cNvPr>
          <p:cNvSpPr txBox="1"/>
          <p:nvPr/>
        </p:nvSpPr>
        <p:spPr>
          <a:xfrm>
            <a:off x="4916625" y="1519553"/>
            <a:ext cx="504056" cy="1200329"/>
          </a:xfrm>
          <a:prstGeom prst="rect">
            <a:avLst/>
          </a:prstGeom>
          <a:noFill/>
        </p:spPr>
        <p:txBody>
          <a:bodyPr wrap="square" rtlCol="0">
            <a:spAutoFit/>
          </a:bodyPr>
          <a:lstStyle/>
          <a:p>
            <a:r>
              <a:rPr lang="es-CL" dirty="0">
                <a:solidFill>
                  <a:srgbClr val="92D050"/>
                </a:solidFill>
              </a:rPr>
              <a:t>ZF</a:t>
            </a:r>
          </a:p>
          <a:p>
            <a:r>
              <a:rPr lang="es-CL" dirty="0">
                <a:solidFill>
                  <a:srgbClr val="92D050"/>
                </a:solidFill>
              </a:rPr>
              <a:t>SF</a:t>
            </a:r>
          </a:p>
          <a:p>
            <a:r>
              <a:rPr lang="es-CL" dirty="0">
                <a:solidFill>
                  <a:srgbClr val="92D050"/>
                </a:solidFill>
              </a:rPr>
              <a:t>CF</a:t>
            </a:r>
          </a:p>
          <a:p>
            <a:r>
              <a:rPr lang="es-CL" dirty="0">
                <a:solidFill>
                  <a:srgbClr val="92D050"/>
                </a:solidFill>
              </a:rPr>
              <a:t>OF</a:t>
            </a:r>
          </a:p>
        </p:txBody>
      </p:sp>
      <p:sp>
        <p:nvSpPr>
          <p:cNvPr id="39" name="CuadroTexto 38">
            <a:extLst>
              <a:ext uri="{FF2B5EF4-FFF2-40B4-BE49-F238E27FC236}">
                <a16:creationId xmlns:a16="http://schemas.microsoft.com/office/drawing/2014/main" id="{80095924-147B-B044-8CE5-8D127D75BFB3}"/>
              </a:ext>
            </a:extLst>
          </p:cNvPr>
          <p:cNvSpPr txBox="1"/>
          <p:nvPr/>
        </p:nvSpPr>
        <p:spPr>
          <a:xfrm>
            <a:off x="424819" y="2863898"/>
            <a:ext cx="11630547" cy="1323439"/>
          </a:xfrm>
          <a:prstGeom prst="rect">
            <a:avLst/>
          </a:prstGeom>
          <a:noFill/>
        </p:spPr>
        <p:txBody>
          <a:bodyPr wrap="square" rtlCol="0">
            <a:spAutoFit/>
          </a:bodyPr>
          <a:lstStyle/>
          <a:p>
            <a:r>
              <a:rPr lang="es-CL" sz="2000" b="1" dirty="0">
                <a:solidFill>
                  <a:srgbClr val="92D050"/>
                </a:solidFill>
              </a:rPr>
              <a:t>ZF</a:t>
            </a:r>
            <a:r>
              <a:rPr lang="es-CL" sz="2000" dirty="0">
                <a:solidFill>
                  <a:srgbClr val="92D050"/>
                </a:solidFill>
              </a:rPr>
              <a:t> Establece si el resultado de la ultima instrucción matematica o comparacion fue cero</a:t>
            </a:r>
          </a:p>
          <a:p>
            <a:r>
              <a:rPr lang="es-CL" sz="2000" b="1" dirty="0">
                <a:solidFill>
                  <a:srgbClr val="92D050"/>
                </a:solidFill>
              </a:rPr>
              <a:t>SF</a:t>
            </a:r>
            <a:r>
              <a:rPr lang="es-CL" sz="2000" dirty="0">
                <a:solidFill>
                  <a:srgbClr val="92D050"/>
                </a:solidFill>
              </a:rPr>
              <a:t> Establece si el resultado de la ultima instrucción matematica o comparacion fue negativo</a:t>
            </a:r>
          </a:p>
          <a:p>
            <a:r>
              <a:rPr lang="es-CL" sz="2000" b="1" dirty="0">
                <a:solidFill>
                  <a:srgbClr val="92D050"/>
                </a:solidFill>
              </a:rPr>
              <a:t>CF</a:t>
            </a:r>
            <a:r>
              <a:rPr lang="es-CL" sz="2000" dirty="0">
                <a:solidFill>
                  <a:srgbClr val="92D050"/>
                </a:solidFill>
              </a:rPr>
              <a:t> Se establece si el ultimo resultado no se ajusta al destino o el resultado de una resta es negativo</a:t>
            </a:r>
          </a:p>
          <a:p>
            <a:r>
              <a:rPr lang="es-CL" sz="2000" b="1" dirty="0">
                <a:solidFill>
                  <a:srgbClr val="92D050"/>
                </a:solidFill>
              </a:rPr>
              <a:t>OF</a:t>
            </a:r>
            <a:r>
              <a:rPr lang="es-CL" sz="2000" dirty="0">
                <a:solidFill>
                  <a:srgbClr val="92D050"/>
                </a:solidFill>
              </a:rPr>
              <a:t> Se establece si el ultimo resultado no se ajusta al destino</a:t>
            </a:r>
          </a:p>
        </p:txBody>
      </p:sp>
      <p:sp>
        <p:nvSpPr>
          <p:cNvPr id="40" name="Corchetes 39">
            <a:extLst>
              <a:ext uri="{FF2B5EF4-FFF2-40B4-BE49-F238E27FC236}">
                <a16:creationId xmlns:a16="http://schemas.microsoft.com/office/drawing/2014/main" id="{88632E5C-D3BF-634D-8C17-BCE8397D5237}"/>
              </a:ext>
            </a:extLst>
          </p:cNvPr>
          <p:cNvSpPr/>
          <p:nvPr/>
        </p:nvSpPr>
        <p:spPr>
          <a:xfrm>
            <a:off x="1664351" y="4408849"/>
            <a:ext cx="1211287" cy="1032432"/>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sp>
        <p:nvSpPr>
          <p:cNvPr id="41" name="CuadroTexto 40">
            <a:extLst>
              <a:ext uri="{FF2B5EF4-FFF2-40B4-BE49-F238E27FC236}">
                <a16:creationId xmlns:a16="http://schemas.microsoft.com/office/drawing/2014/main" id="{7A7E6571-1638-3749-90E2-7B9C185F4FA8}"/>
              </a:ext>
            </a:extLst>
          </p:cNvPr>
          <p:cNvSpPr txBox="1"/>
          <p:nvPr/>
        </p:nvSpPr>
        <p:spPr>
          <a:xfrm>
            <a:off x="1732888" y="4492779"/>
            <a:ext cx="1233201" cy="954107"/>
          </a:xfrm>
          <a:prstGeom prst="rect">
            <a:avLst/>
          </a:prstGeom>
          <a:noFill/>
        </p:spPr>
        <p:txBody>
          <a:bodyPr wrap="square" rtlCol="0">
            <a:spAutoFit/>
          </a:bodyPr>
          <a:lstStyle/>
          <a:p>
            <a:r>
              <a:rPr lang="es-CL" sz="1400" dirty="0">
                <a:solidFill>
                  <a:schemeClr val="accent2">
                    <a:lumMod val="75000"/>
                  </a:schemeClr>
                </a:solidFill>
              </a:rPr>
              <a:t>MOV EAX, 300</a:t>
            </a:r>
          </a:p>
          <a:p>
            <a:r>
              <a:rPr lang="es-CL" sz="1400" dirty="0">
                <a:solidFill>
                  <a:schemeClr val="accent2">
                    <a:lumMod val="75000"/>
                  </a:schemeClr>
                </a:solidFill>
              </a:rPr>
              <a:t>CMP EAX, 300</a:t>
            </a:r>
          </a:p>
          <a:p>
            <a:r>
              <a:rPr lang="es-CL" sz="1400" dirty="0">
                <a:solidFill>
                  <a:schemeClr val="accent2">
                    <a:lumMod val="75000"/>
                  </a:schemeClr>
                </a:solidFill>
              </a:rPr>
              <a:t>JE 84722300</a:t>
            </a:r>
          </a:p>
          <a:p>
            <a:r>
              <a:rPr lang="es-CL" sz="1400" dirty="0">
                <a:solidFill>
                  <a:schemeClr val="accent2">
                    <a:lumMod val="75000"/>
                  </a:schemeClr>
                </a:solidFill>
              </a:rPr>
              <a:t>NOP</a:t>
            </a:r>
          </a:p>
        </p:txBody>
      </p:sp>
      <p:cxnSp>
        <p:nvCxnSpPr>
          <p:cNvPr id="42" name="Conector angular 41">
            <a:extLst>
              <a:ext uri="{FF2B5EF4-FFF2-40B4-BE49-F238E27FC236}">
                <a16:creationId xmlns:a16="http://schemas.microsoft.com/office/drawing/2014/main" id="{EC30D44E-0BFE-9D4F-A9D5-3B162BE3E370}"/>
              </a:ext>
            </a:extLst>
          </p:cNvPr>
          <p:cNvCxnSpPr>
            <a:cxnSpLocks/>
          </p:cNvCxnSpPr>
          <p:nvPr/>
        </p:nvCxnSpPr>
        <p:spPr>
          <a:xfrm>
            <a:off x="713064" y="4118325"/>
            <a:ext cx="858922" cy="806740"/>
          </a:xfrm>
          <a:prstGeom prst="bentConnector3">
            <a:avLst>
              <a:gd name="adj1" fmla="val -170"/>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ángulo redondeado 50">
            <a:extLst>
              <a:ext uri="{FF2B5EF4-FFF2-40B4-BE49-F238E27FC236}">
                <a16:creationId xmlns:a16="http://schemas.microsoft.com/office/drawing/2014/main" id="{E03A2E41-6CAB-524B-AD37-954C8DD39509}"/>
              </a:ext>
            </a:extLst>
          </p:cNvPr>
          <p:cNvSpPr/>
          <p:nvPr/>
        </p:nvSpPr>
        <p:spPr>
          <a:xfrm>
            <a:off x="4315028" y="4533412"/>
            <a:ext cx="7589757" cy="1199173"/>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53" name="CuadroTexto 52">
            <a:extLst>
              <a:ext uri="{FF2B5EF4-FFF2-40B4-BE49-F238E27FC236}">
                <a16:creationId xmlns:a16="http://schemas.microsoft.com/office/drawing/2014/main" id="{D246E02A-F50A-3949-896B-F954772FCFD6}"/>
              </a:ext>
            </a:extLst>
          </p:cNvPr>
          <p:cNvSpPr txBox="1"/>
          <p:nvPr/>
        </p:nvSpPr>
        <p:spPr>
          <a:xfrm>
            <a:off x="4420521" y="4676831"/>
            <a:ext cx="7771479" cy="1231106"/>
          </a:xfrm>
          <a:prstGeom prst="rect">
            <a:avLst/>
          </a:prstGeom>
          <a:noFill/>
        </p:spPr>
        <p:txBody>
          <a:bodyPr wrap="square" rtlCol="0">
            <a:spAutoFit/>
          </a:bodyPr>
          <a:lstStyle/>
          <a:p>
            <a:pPr marL="342900" indent="-342900">
              <a:buFont typeface="+mj-lt"/>
              <a:buAutoNum type="arabicPeriod"/>
            </a:pPr>
            <a:r>
              <a:rPr lang="es-CL" sz="1400" dirty="0">
                <a:solidFill>
                  <a:srgbClr val="92D050"/>
                </a:solidFill>
              </a:rPr>
              <a:t>Almacenamos 300 a EAX.</a:t>
            </a:r>
          </a:p>
          <a:p>
            <a:pPr marL="342900" indent="-342900">
              <a:buFont typeface="+mj-lt"/>
              <a:buAutoNum type="arabicPeriod"/>
            </a:pPr>
            <a:r>
              <a:rPr lang="es-CL" sz="1400" dirty="0">
                <a:solidFill>
                  <a:srgbClr val="92D050"/>
                </a:solidFill>
              </a:rPr>
              <a:t>"Pretendemos" restar 300 de EAX, y realmente no lo hacemos. El resultado de la resta falsa es 0.</a:t>
            </a:r>
          </a:p>
          <a:p>
            <a:pPr marL="342900" indent="-342900">
              <a:buFont typeface="+mj-lt"/>
              <a:buAutoNum type="arabicPeriod"/>
            </a:pPr>
            <a:r>
              <a:rPr lang="es-CL" sz="1400" dirty="0">
                <a:solidFill>
                  <a:srgbClr val="92D050"/>
                </a:solidFill>
              </a:rPr>
              <a:t>Debido a que el último resultado matemático fue 0, se establece el indicador ZF</a:t>
            </a:r>
          </a:p>
          <a:p>
            <a:pPr marL="342900" indent="-342900">
              <a:buFont typeface="+mj-lt"/>
              <a:buAutoNum type="arabicPeriod"/>
            </a:pPr>
            <a:r>
              <a:rPr lang="es-CL" sz="1400" dirty="0">
                <a:solidFill>
                  <a:srgbClr val="92D050"/>
                </a:solidFill>
              </a:rPr>
              <a:t>JE solo saltará a su dirección si el indicador ZF está establecido. </a:t>
            </a:r>
          </a:p>
          <a:p>
            <a:endParaRPr lang="es-CL" dirty="0">
              <a:solidFill>
                <a:srgbClr val="92D050"/>
              </a:solidFill>
            </a:endParaRPr>
          </a:p>
        </p:txBody>
      </p:sp>
      <p:cxnSp>
        <p:nvCxnSpPr>
          <p:cNvPr id="54" name="Conector angular 53">
            <a:extLst>
              <a:ext uri="{FF2B5EF4-FFF2-40B4-BE49-F238E27FC236}">
                <a16:creationId xmlns:a16="http://schemas.microsoft.com/office/drawing/2014/main" id="{9BE8D469-A74A-2C4B-B300-57363C849428}"/>
              </a:ext>
            </a:extLst>
          </p:cNvPr>
          <p:cNvCxnSpPr>
            <a:cxnSpLocks/>
          </p:cNvCxnSpPr>
          <p:nvPr/>
        </p:nvCxnSpPr>
        <p:spPr>
          <a:xfrm>
            <a:off x="2920863" y="4962702"/>
            <a:ext cx="1316315" cy="12797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Imagen 20">
            <a:extLst>
              <a:ext uri="{FF2B5EF4-FFF2-40B4-BE49-F238E27FC236}">
                <a16:creationId xmlns:a16="http://schemas.microsoft.com/office/drawing/2014/main" id="{3E4B2C45-DEB2-FE47-97B3-7C31BE09667D}"/>
              </a:ext>
            </a:extLst>
          </p:cNvPr>
          <p:cNvPicPr>
            <a:picLocks noChangeAspect="1"/>
          </p:cNvPicPr>
          <p:nvPr/>
        </p:nvPicPr>
        <p:blipFill>
          <a:blip r:embed="rId3"/>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1970229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randombar(horizontal)">
                                      <p:cBhvr>
                                        <p:cTn id="7" dur="500"/>
                                        <p:tgtEl>
                                          <p:spTgt spid="3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randombar(horizontal)">
                                      <p:cBhvr>
                                        <p:cTn id="10" dur="500"/>
                                        <p:tgtEl>
                                          <p:spTgt spid="29"/>
                                        </p:tgtEl>
                                      </p:cBhvr>
                                    </p:animEffect>
                                  </p:childTnLst>
                                </p:cTn>
                              </p:par>
                              <p:par>
                                <p:cTn id="11" presetID="14" presetClass="entr" presetSubtype="1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randombar(horizontal)">
                                      <p:cBhvr>
                                        <p:cTn id="13" dur="500"/>
                                        <p:tgtEl>
                                          <p:spTgt spid="30"/>
                                        </p:tgtEl>
                                      </p:cBhvr>
                                    </p:animEffect>
                                  </p:childTnLst>
                                </p:cTn>
                              </p:par>
                              <p:par>
                                <p:cTn id="14" presetID="14" presetClass="entr" presetSubtype="1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randombar(horizontal)">
                                      <p:cBhvr>
                                        <p:cTn id="16" dur="500"/>
                                        <p:tgtEl>
                                          <p:spTgt spid="35"/>
                                        </p:tgtEl>
                                      </p:cBhvr>
                                    </p:animEffect>
                                  </p:childTnLst>
                                </p:cTn>
                              </p:par>
                              <p:par>
                                <p:cTn id="17" presetID="14" presetClass="entr" presetSubtype="1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randombar(horizontal)">
                                      <p:cBhvr>
                                        <p:cTn id="19" dur="500"/>
                                        <p:tgtEl>
                                          <p:spTgt spid="34"/>
                                        </p:tgtEl>
                                      </p:cBhvr>
                                    </p:animEffect>
                                  </p:childTnLst>
                                </p:cTn>
                              </p:par>
                              <p:par>
                                <p:cTn id="20" presetID="14" presetClass="entr" presetSubtype="10"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randombar(horizontal)">
                                      <p:cBhvr>
                                        <p:cTn id="22" dur="500"/>
                                        <p:tgtEl>
                                          <p:spTgt spid="33"/>
                                        </p:tgtEl>
                                      </p:cBhvr>
                                    </p:animEffect>
                                  </p:childTnLst>
                                </p:cTn>
                              </p:par>
                              <p:par>
                                <p:cTn id="23" presetID="14" presetClass="entr" presetSubtype="1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randombar(horizontal)">
                                      <p:cBhvr>
                                        <p:cTn id="25" dur="500"/>
                                        <p:tgtEl>
                                          <p:spTgt spid="31"/>
                                        </p:tgtEl>
                                      </p:cBhvr>
                                    </p:animEffect>
                                  </p:childTnLst>
                                </p:cTn>
                              </p:par>
                              <p:par>
                                <p:cTn id="26" presetID="14" presetClass="entr" presetSubtype="10" fill="hold"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randombar(horizontal)">
                                      <p:cBhvr>
                                        <p:cTn id="28" dur="500"/>
                                        <p:tgtEl>
                                          <p:spTgt spid="36"/>
                                        </p:tgtEl>
                                      </p:cBhvr>
                                    </p:animEffect>
                                  </p:childTnLst>
                                </p:cTn>
                              </p:par>
                              <p:par>
                                <p:cTn id="29" presetID="14" presetClass="entr" presetSubtype="1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randombar(horizontal)">
                                      <p:cBhvr>
                                        <p:cTn id="31" dur="500"/>
                                        <p:tgtEl>
                                          <p:spTgt spid="37"/>
                                        </p:tgtEl>
                                      </p:cBhvr>
                                    </p:animEffect>
                                  </p:childTnLst>
                                </p:cTn>
                              </p:par>
                              <p:par>
                                <p:cTn id="32" presetID="14" presetClass="entr" presetSubtype="10"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randombar(horizontal)">
                                      <p:cBhvr>
                                        <p:cTn id="34" dur="500"/>
                                        <p:tgtEl>
                                          <p:spTgt spid="32"/>
                                        </p:tgtEl>
                                      </p:cBhvr>
                                    </p:animEffect>
                                  </p:childTnLst>
                                </p:cTn>
                              </p:par>
                              <p:par>
                                <p:cTn id="35" presetID="14" presetClass="entr" presetSubtype="10" fill="hold" grpId="0" nodeType="withEffect">
                                  <p:stCondLst>
                                    <p:cond delay="2000"/>
                                  </p:stCondLst>
                                  <p:childTnLst>
                                    <p:set>
                                      <p:cBhvr>
                                        <p:cTn id="36" dur="1" fill="hold">
                                          <p:stCondLst>
                                            <p:cond delay="0"/>
                                          </p:stCondLst>
                                        </p:cTn>
                                        <p:tgtEl>
                                          <p:spTgt spid="39"/>
                                        </p:tgtEl>
                                        <p:attrNameLst>
                                          <p:attrName>style.visibility</p:attrName>
                                        </p:attrNameLst>
                                      </p:cBhvr>
                                      <p:to>
                                        <p:strVal val="visible"/>
                                      </p:to>
                                    </p:set>
                                    <p:animEffect transition="in" filter="randombar(horizontal)">
                                      <p:cBhvr>
                                        <p:cTn id="37" dur="5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12" fill="hold" nodeType="click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strips(downLeft)">
                                      <p:cBhvr>
                                        <p:cTn id="42" dur="500"/>
                                        <p:tgtEl>
                                          <p:spTgt spid="42"/>
                                        </p:tgtEl>
                                      </p:cBhvr>
                                    </p:animEffect>
                                  </p:childTnLst>
                                </p:cTn>
                              </p:par>
                              <p:par>
                                <p:cTn id="43" presetID="18" presetClass="entr" presetSubtype="12"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strips(downLeft)">
                                      <p:cBhvr>
                                        <p:cTn id="45" dur="500"/>
                                        <p:tgtEl>
                                          <p:spTgt spid="40"/>
                                        </p:tgtEl>
                                      </p:cBhvr>
                                    </p:animEffect>
                                  </p:childTnLst>
                                </p:cTn>
                              </p:par>
                              <p:par>
                                <p:cTn id="46" presetID="18" presetClass="entr" presetSubtype="12"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strips(downLeft)">
                                      <p:cBhvr>
                                        <p:cTn id="48" dur="500"/>
                                        <p:tgtEl>
                                          <p:spTgt spid="41"/>
                                        </p:tgtEl>
                                      </p:cBhvr>
                                    </p:animEffect>
                                  </p:childTnLst>
                                </p:cTn>
                              </p:par>
                            </p:childTnLst>
                          </p:cTn>
                        </p:par>
                      </p:childTnLst>
                    </p:cTn>
                  </p:par>
                  <p:par>
                    <p:cTn id="49" fill="hold">
                      <p:stCondLst>
                        <p:cond delay="indefinite"/>
                      </p:stCondLst>
                      <p:childTnLst>
                        <p:par>
                          <p:cTn id="50" fill="hold">
                            <p:stCondLst>
                              <p:cond delay="0"/>
                            </p:stCondLst>
                            <p:childTnLst>
                              <p:par>
                                <p:cTn id="51" presetID="18" presetClass="entr" presetSubtype="12" fill="hold" grpId="0" nodeType="click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strips(downLeft)">
                                      <p:cBhvr>
                                        <p:cTn id="53" dur="500"/>
                                        <p:tgtEl>
                                          <p:spTgt spid="53"/>
                                        </p:tgtEl>
                                      </p:cBhvr>
                                    </p:animEffect>
                                  </p:childTnLst>
                                </p:cTn>
                              </p:par>
                              <p:par>
                                <p:cTn id="54" presetID="18" presetClass="entr" presetSubtype="12" fill="hold" grpId="0" nodeType="with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strips(downLeft)">
                                      <p:cBhvr>
                                        <p:cTn id="56" dur="500"/>
                                        <p:tgtEl>
                                          <p:spTgt spid="51"/>
                                        </p:tgtEl>
                                      </p:cBhvr>
                                    </p:animEffect>
                                  </p:childTnLst>
                                </p:cTn>
                              </p:par>
                              <p:par>
                                <p:cTn id="57" presetID="18" presetClass="entr" presetSubtype="12" fill="hold" nodeType="withEffect">
                                  <p:stCondLst>
                                    <p:cond delay="0"/>
                                  </p:stCondLst>
                                  <p:childTnLst>
                                    <p:set>
                                      <p:cBhvr>
                                        <p:cTn id="58" dur="1" fill="hold">
                                          <p:stCondLst>
                                            <p:cond delay="0"/>
                                          </p:stCondLst>
                                        </p:cTn>
                                        <p:tgtEl>
                                          <p:spTgt spid="54"/>
                                        </p:tgtEl>
                                        <p:attrNameLst>
                                          <p:attrName>style.visibility</p:attrName>
                                        </p:attrNameLst>
                                      </p:cBhvr>
                                      <p:to>
                                        <p:strVal val="visible"/>
                                      </p:to>
                                    </p:set>
                                    <p:animEffect transition="in" filter="strips(downLeft)">
                                      <p:cBhvr>
                                        <p:cTn id="59"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8" grpId="0"/>
      <p:bldP spid="39" grpId="0"/>
      <p:bldP spid="40" grpId="0" animBg="1"/>
      <p:bldP spid="41" grpId="0"/>
      <p:bldP spid="51" grpId="0" animBg="1"/>
      <p:bldP spid="53"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Saltos condicionales sin signo /&gt;</a:t>
            </a:r>
            <a:endParaRPr lang="es-ES" sz="4600" b="1" dirty="0">
              <a:solidFill>
                <a:srgbClr val="92D050"/>
              </a:solidFill>
            </a:endParaRPr>
          </a:p>
        </p:txBody>
      </p:sp>
      <p:sp>
        <p:nvSpPr>
          <p:cNvPr id="15" name="CuadroTexto 14">
            <a:extLst>
              <a:ext uri="{FF2B5EF4-FFF2-40B4-BE49-F238E27FC236}">
                <a16:creationId xmlns:a16="http://schemas.microsoft.com/office/drawing/2014/main" id="{5C59FD06-BFCF-F54F-8F1C-ADE2E1B0EF97}"/>
              </a:ext>
            </a:extLst>
          </p:cNvPr>
          <p:cNvSpPr txBox="1"/>
          <p:nvPr/>
        </p:nvSpPr>
        <p:spPr>
          <a:xfrm>
            <a:off x="3846786" y="6232634"/>
            <a:ext cx="184731" cy="369332"/>
          </a:xfrm>
          <a:prstGeom prst="rect">
            <a:avLst/>
          </a:prstGeom>
          <a:noFill/>
        </p:spPr>
        <p:txBody>
          <a:bodyPr wrap="none" rtlCol="0">
            <a:spAutoFit/>
          </a:bodyPr>
          <a:lstStyle/>
          <a:p>
            <a:endParaRPr lang="es-CL" dirty="0"/>
          </a:p>
        </p:txBody>
      </p:sp>
      <p:graphicFrame>
        <p:nvGraphicFramePr>
          <p:cNvPr id="3" name="Tabla 2">
            <a:extLst>
              <a:ext uri="{FF2B5EF4-FFF2-40B4-BE49-F238E27FC236}">
                <a16:creationId xmlns:a16="http://schemas.microsoft.com/office/drawing/2014/main" id="{5DD8E08F-C63F-AF49-897C-31E810E4B1C5}"/>
              </a:ext>
            </a:extLst>
          </p:cNvPr>
          <p:cNvGraphicFramePr>
            <a:graphicFrameLocks noGrp="1"/>
          </p:cNvGraphicFramePr>
          <p:nvPr>
            <p:extLst>
              <p:ext uri="{D42A27DB-BD31-4B8C-83A1-F6EECF244321}">
                <p14:modId xmlns:p14="http://schemas.microsoft.com/office/powerpoint/2010/main" val="3304082743"/>
              </p:ext>
            </p:extLst>
          </p:nvPr>
        </p:nvGraphicFramePr>
        <p:xfrm>
          <a:off x="1861689" y="2076840"/>
          <a:ext cx="8128000" cy="370840"/>
        </p:xfrm>
        <a:graphic>
          <a:graphicData uri="http://schemas.openxmlformats.org/drawingml/2006/table">
            <a:tbl>
              <a:tblPr firstRow="1" bandRow="1">
                <a:tableStyleId>{5C22544A-7EE6-4342-B048-85BDC9FD1C3A}</a:tableStyleId>
              </a:tblPr>
              <a:tblGrid>
                <a:gridCol w="1083734">
                  <a:extLst>
                    <a:ext uri="{9D8B030D-6E8A-4147-A177-3AD203B41FA5}">
                      <a16:colId xmlns:a16="http://schemas.microsoft.com/office/drawing/2014/main" val="2987801508"/>
                    </a:ext>
                  </a:extLst>
                </a:gridCol>
                <a:gridCol w="7044266">
                  <a:extLst>
                    <a:ext uri="{9D8B030D-6E8A-4147-A177-3AD203B41FA5}">
                      <a16:colId xmlns:a16="http://schemas.microsoft.com/office/drawing/2014/main" val="2698531323"/>
                    </a:ext>
                  </a:extLst>
                </a:gridCol>
              </a:tblGrid>
              <a:tr h="370840">
                <a:tc>
                  <a:txBody>
                    <a:bodyPr/>
                    <a:lstStyle/>
                    <a:p>
                      <a:r>
                        <a:rPr lang="es-CL" b="0" dirty="0"/>
                        <a:t>JE / JZ</a:t>
                      </a:r>
                    </a:p>
                  </a:txBody>
                  <a:tcPr/>
                </a:tc>
                <a:tc>
                  <a:txBody>
                    <a:bodyPr/>
                    <a:lstStyle/>
                    <a:p>
                      <a:r>
                        <a:rPr lang="es-CL" b="0" dirty="0"/>
                        <a:t>Salta si es igual o salta si es cero (ZF = 1)</a:t>
                      </a:r>
                    </a:p>
                  </a:txBody>
                  <a:tcPr/>
                </a:tc>
                <a:extLst>
                  <a:ext uri="{0D108BD9-81ED-4DB2-BD59-A6C34878D82A}">
                    <a16:rowId xmlns:a16="http://schemas.microsoft.com/office/drawing/2014/main" val="2970616262"/>
                  </a:ext>
                </a:extLst>
              </a:tr>
            </a:tbl>
          </a:graphicData>
        </a:graphic>
      </p:graphicFrame>
      <p:graphicFrame>
        <p:nvGraphicFramePr>
          <p:cNvPr id="7" name="Tabla 6">
            <a:extLst>
              <a:ext uri="{FF2B5EF4-FFF2-40B4-BE49-F238E27FC236}">
                <a16:creationId xmlns:a16="http://schemas.microsoft.com/office/drawing/2014/main" id="{5BF7D3B0-84A3-F64F-94F7-15B0736F3B3B}"/>
              </a:ext>
            </a:extLst>
          </p:cNvPr>
          <p:cNvGraphicFramePr>
            <a:graphicFrameLocks noGrp="1"/>
          </p:cNvGraphicFramePr>
          <p:nvPr>
            <p:extLst>
              <p:ext uri="{D42A27DB-BD31-4B8C-83A1-F6EECF244321}">
                <p14:modId xmlns:p14="http://schemas.microsoft.com/office/powerpoint/2010/main" val="3380578135"/>
              </p:ext>
            </p:extLst>
          </p:nvPr>
        </p:nvGraphicFramePr>
        <p:xfrm>
          <a:off x="1861689" y="2447680"/>
          <a:ext cx="8128000" cy="370840"/>
        </p:xfrm>
        <a:graphic>
          <a:graphicData uri="http://schemas.openxmlformats.org/drawingml/2006/table">
            <a:tbl>
              <a:tblPr firstRow="1" bandRow="1">
                <a:tableStyleId>{5C22544A-7EE6-4342-B048-85BDC9FD1C3A}</a:tableStyleId>
              </a:tblPr>
              <a:tblGrid>
                <a:gridCol w="1083734">
                  <a:extLst>
                    <a:ext uri="{9D8B030D-6E8A-4147-A177-3AD203B41FA5}">
                      <a16:colId xmlns:a16="http://schemas.microsoft.com/office/drawing/2014/main" val="2987801508"/>
                    </a:ext>
                  </a:extLst>
                </a:gridCol>
                <a:gridCol w="7044266">
                  <a:extLst>
                    <a:ext uri="{9D8B030D-6E8A-4147-A177-3AD203B41FA5}">
                      <a16:colId xmlns:a16="http://schemas.microsoft.com/office/drawing/2014/main" val="2698531323"/>
                    </a:ext>
                  </a:extLst>
                </a:gridCol>
              </a:tblGrid>
              <a:tr h="370840">
                <a:tc>
                  <a:txBody>
                    <a:bodyPr/>
                    <a:lstStyle/>
                    <a:p>
                      <a:r>
                        <a:rPr lang="es-CL" b="0" dirty="0"/>
                        <a:t>JNE / JNZ</a:t>
                      </a:r>
                    </a:p>
                  </a:txBody>
                  <a:tcPr/>
                </a:tc>
                <a:tc>
                  <a:txBody>
                    <a:bodyPr/>
                    <a:lstStyle/>
                    <a:p>
                      <a:r>
                        <a:rPr lang="es-CL" b="0" dirty="0"/>
                        <a:t>Salta si no es igual o salta si no es cero (ZF = 0)</a:t>
                      </a:r>
                    </a:p>
                  </a:txBody>
                  <a:tcPr/>
                </a:tc>
                <a:extLst>
                  <a:ext uri="{0D108BD9-81ED-4DB2-BD59-A6C34878D82A}">
                    <a16:rowId xmlns:a16="http://schemas.microsoft.com/office/drawing/2014/main" val="2970616262"/>
                  </a:ext>
                </a:extLst>
              </a:tr>
            </a:tbl>
          </a:graphicData>
        </a:graphic>
      </p:graphicFrame>
      <p:graphicFrame>
        <p:nvGraphicFramePr>
          <p:cNvPr id="8" name="Tabla 7">
            <a:extLst>
              <a:ext uri="{FF2B5EF4-FFF2-40B4-BE49-F238E27FC236}">
                <a16:creationId xmlns:a16="http://schemas.microsoft.com/office/drawing/2014/main" id="{AF084FD1-100E-014E-8E6C-09CE7530C8AD}"/>
              </a:ext>
            </a:extLst>
          </p:cNvPr>
          <p:cNvGraphicFramePr>
            <a:graphicFrameLocks noGrp="1"/>
          </p:cNvGraphicFramePr>
          <p:nvPr>
            <p:extLst>
              <p:ext uri="{D42A27DB-BD31-4B8C-83A1-F6EECF244321}">
                <p14:modId xmlns:p14="http://schemas.microsoft.com/office/powerpoint/2010/main" val="2889092459"/>
              </p:ext>
            </p:extLst>
          </p:nvPr>
        </p:nvGraphicFramePr>
        <p:xfrm>
          <a:off x="1861689" y="2818520"/>
          <a:ext cx="8128000" cy="370840"/>
        </p:xfrm>
        <a:graphic>
          <a:graphicData uri="http://schemas.openxmlformats.org/drawingml/2006/table">
            <a:tbl>
              <a:tblPr firstRow="1" bandRow="1">
                <a:tableStyleId>{5C22544A-7EE6-4342-B048-85BDC9FD1C3A}</a:tableStyleId>
              </a:tblPr>
              <a:tblGrid>
                <a:gridCol w="1083734">
                  <a:extLst>
                    <a:ext uri="{9D8B030D-6E8A-4147-A177-3AD203B41FA5}">
                      <a16:colId xmlns:a16="http://schemas.microsoft.com/office/drawing/2014/main" val="2987801508"/>
                    </a:ext>
                  </a:extLst>
                </a:gridCol>
                <a:gridCol w="7044266">
                  <a:extLst>
                    <a:ext uri="{9D8B030D-6E8A-4147-A177-3AD203B41FA5}">
                      <a16:colId xmlns:a16="http://schemas.microsoft.com/office/drawing/2014/main" val="2698531323"/>
                    </a:ext>
                  </a:extLst>
                </a:gridCol>
              </a:tblGrid>
              <a:tr h="370840">
                <a:tc>
                  <a:txBody>
                    <a:bodyPr/>
                    <a:lstStyle/>
                    <a:p>
                      <a:r>
                        <a:rPr lang="es-CL" b="0" dirty="0"/>
                        <a:t>JA /JNBE</a:t>
                      </a:r>
                    </a:p>
                  </a:txBody>
                  <a:tcPr/>
                </a:tc>
                <a:tc>
                  <a:txBody>
                    <a:bodyPr/>
                    <a:lstStyle/>
                    <a:p>
                      <a:r>
                        <a:rPr lang="es-CL" b="0" dirty="0"/>
                        <a:t>Salta si es mayor o salta si no es menor (ZF = 0 y CF = 0)</a:t>
                      </a:r>
                    </a:p>
                  </a:txBody>
                  <a:tcPr/>
                </a:tc>
                <a:extLst>
                  <a:ext uri="{0D108BD9-81ED-4DB2-BD59-A6C34878D82A}">
                    <a16:rowId xmlns:a16="http://schemas.microsoft.com/office/drawing/2014/main" val="2970616262"/>
                  </a:ext>
                </a:extLst>
              </a:tr>
            </a:tbl>
          </a:graphicData>
        </a:graphic>
      </p:graphicFrame>
      <p:graphicFrame>
        <p:nvGraphicFramePr>
          <p:cNvPr id="9" name="Tabla 8">
            <a:extLst>
              <a:ext uri="{FF2B5EF4-FFF2-40B4-BE49-F238E27FC236}">
                <a16:creationId xmlns:a16="http://schemas.microsoft.com/office/drawing/2014/main" id="{D016FB30-4FAE-BF4A-A774-93562F079686}"/>
              </a:ext>
            </a:extLst>
          </p:cNvPr>
          <p:cNvGraphicFramePr>
            <a:graphicFrameLocks noGrp="1"/>
          </p:cNvGraphicFramePr>
          <p:nvPr>
            <p:extLst>
              <p:ext uri="{D42A27DB-BD31-4B8C-83A1-F6EECF244321}">
                <p14:modId xmlns:p14="http://schemas.microsoft.com/office/powerpoint/2010/main" val="1827924934"/>
              </p:ext>
            </p:extLst>
          </p:nvPr>
        </p:nvGraphicFramePr>
        <p:xfrm>
          <a:off x="1861689" y="3189360"/>
          <a:ext cx="8128000" cy="370840"/>
        </p:xfrm>
        <a:graphic>
          <a:graphicData uri="http://schemas.openxmlformats.org/drawingml/2006/table">
            <a:tbl>
              <a:tblPr firstRow="1" bandRow="1">
                <a:tableStyleId>{5C22544A-7EE6-4342-B048-85BDC9FD1C3A}</a:tableStyleId>
              </a:tblPr>
              <a:tblGrid>
                <a:gridCol w="1083734">
                  <a:extLst>
                    <a:ext uri="{9D8B030D-6E8A-4147-A177-3AD203B41FA5}">
                      <a16:colId xmlns:a16="http://schemas.microsoft.com/office/drawing/2014/main" val="2987801508"/>
                    </a:ext>
                  </a:extLst>
                </a:gridCol>
                <a:gridCol w="7044266">
                  <a:extLst>
                    <a:ext uri="{9D8B030D-6E8A-4147-A177-3AD203B41FA5}">
                      <a16:colId xmlns:a16="http://schemas.microsoft.com/office/drawing/2014/main" val="2698531323"/>
                    </a:ext>
                  </a:extLst>
                </a:gridCol>
              </a:tblGrid>
              <a:tr h="370840">
                <a:tc>
                  <a:txBody>
                    <a:bodyPr/>
                    <a:lstStyle/>
                    <a:p>
                      <a:r>
                        <a:rPr lang="es-CL" b="0" dirty="0"/>
                        <a:t>JAE / JNB</a:t>
                      </a:r>
                    </a:p>
                  </a:txBody>
                  <a:tcPr/>
                </a:tc>
                <a:tc>
                  <a:txBody>
                    <a:bodyPr/>
                    <a:lstStyle/>
                    <a:p>
                      <a:r>
                        <a:rPr lang="es-CL" b="0" dirty="0"/>
                        <a:t>Salta si es mayor o igual salta si no es menor (CF = 0)</a:t>
                      </a:r>
                    </a:p>
                  </a:txBody>
                  <a:tcPr/>
                </a:tc>
                <a:extLst>
                  <a:ext uri="{0D108BD9-81ED-4DB2-BD59-A6C34878D82A}">
                    <a16:rowId xmlns:a16="http://schemas.microsoft.com/office/drawing/2014/main" val="2970616262"/>
                  </a:ext>
                </a:extLst>
              </a:tr>
            </a:tbl>
          </a:graphicData>
        </a:graphic>
      </p:graphicFrame>
      <p:graphicFrame>
        <p:nvGraphicFramePr>
          <p:cNvPr id="11" name="Tabla 10">
            <a:extLst>
              <a:ext uri="{FF2B5EF4-FFF2-40B4-BE49-F238E27FC236}">
                <a16:creationId xmlns:a16="http://schemas.microsoft.com/office/drawing/2014/main" id="{BA6A0D3C-059A-EA45-9E22-B8627EF88BBB}"/>
              </a:ext>
            </a:extLst>
          </p:cNvPr>
          <p:cNvGraphicFramePr>
            <a:graphicFrameLocks noGrp="1"/>
          </p:cNvGraphicFramePr>
          <p:nvPr>
            <p:extLst>
              <p:ext uri="{D42A27DB-BD31-4B8C-83A1-F6EECF244321}">
                <p14:modId xmlns:p14="http://schemas.microsoft.com/office/powerpoint/2010/main" val="1884380716"/>
              </p:ext>
            </p:extLst>
          </p:nvPr>
        </p:nvGraphicFramePr>
        <p:xfrm>
          <a:off x="1861689" y="3560200"/>
          <a:ext cx="8128000" cy="370840"/>
        </p:xfrm>
        <a:graphic>
          <a:graphicData uri="http://schemas.openxmlformats.org/drawingml/2006/table">
            <a:tbl>
              <a:tblPr firstRow="1" bandRow="1">
                <a:tableStyleId>{5C22544A-7EE6-4342-B048-85BDC9FD1C3A}</a:tableStyleId>
              </a:tblPr>
              <a:tblGrid>
                <a:gridCol w="1083734">
                  <a:extLst>
                    <a:ext uri="{9D8B030D-6E8A-4147-A177-3AD203B41FA5}">
                      <a16:colId xmlns:a16="http://schemas.microsoft.com/office/drawing/2014/main" val="2987801508"/>
                    </a:ext>
                  </a:extLst>
                </a:gridCol>
                <a:gridCol w="7044266">
                  <a:extLst>
                    <a:ext uri="{9D8B030D-6E8A-4147-A177-3AD203B41FA5}">
                      <a16:colId xmlns:a16="http://schemas.microsoft.com/office/drawing/2014/main" val="2698531323"/>
                    </a:ext>
                  </a:extLst>
                </a:gridCol>
              </a:tblGrid>
              <a:tr h="370840">
                <a:tc>
                  <a:txBody>
                    <a:bodyPr/>
                    <a:lstStyle/>
                    <a:p>
                      <a:r>
                        <a:rPr lang="es-CL" b="0" dirty="0"/>
                        <a:t>JB / JNAE</a:t>
                      </a:r>
                    </a:p>
                  </a:txBody>
                  <a:tcPr/>
                </a:tc>
                <a:tc>
                  <a:txBody>
                    <a:bodyPr/>
                    <a:lstStyle/>
                    <a:p>
                      <a:r>
                        <a:rPr lang="es-CL" b="0" dirty="0"/>
                        <a:t>Salta si es menor o salta si no es mayor o igual (CF = 1)</a:t>
                      </a:r>
                    </a:p>
                  </a:txBody>
                  <a:tcPr/>
                </a:tc>
                <a:extLst>
                  <a:ext uri="{0D108BD9-81ED-4DB2-BD59-A6C34878D82A}">
                    <a16:rowId xmlns:a16="http://schemas.microsoft.com/office/drawing/2014/main" val="2970616262"/>
                  </a:ext>
                </a:extLst>
              </a:tr>
            </a:tbl>
          </a:graphicData>
        </a:graphic>
      </p:graphicFrame>
      <p:graphicFrame>
        <p:nvGraphicFramePr>
          <p:cNvPr id="12" name="Tabla 11">
            <a:extLst>
              <a:ext uri="{FF2B5EF4-FFF2-40B4-BE49-F238E27FC236}">
                <a16:creationId xmlns:a16="http://schemas.microsoft.com/office/drawing/2014/main" id="{991FE027-74D2-784C-9EF5-E59668E0BB5B}"/>
              </a:ext>
            </a:extLst>
          </p:cNvPr>
          <p:cNvGraphicFramePr>
            <a:graphicFrameLocks noGrp="1"/>
          </p:cNvGraphicFramePr>
          <p:nvPr>
            <p:extLst>
              <p:ext uri="{D42A27DB-BD31-4B8C-83A1-F6EECF244321}">
                <p14:modId xmlns:p14="http://schemas.microsoft.com/office/powerpoint/2010/main" val="1928598198"/>
              </p:ext>
            </p:extLst>
          </p:nvPr>
        </p:nvGraphicFramePr>
        <p:xfrm>
          <a:off x="1861689" y="3931040"/>
          <a:ext cx="8128000" cy="370840"/>
        </p:xfrm>
        <a:graphic>
          <a:graphicData uri="http://schemas.openxmlformats.org/drawingml/2006/table">
            <a:tbl>
              <a:tblPr firstRow="1" bandRow="1">
                <a:tableStyleId>{5C22544A-7EE6-4342-B048-85BDC9FD1C3A}</a:tableStyleId>
              </a:tblPr>
              <a:tblGrid>
                <a:gridCol w="1083734">
                  <a:extLst>
                    <a:ext uri="{9D8B030D-6E8A-4147-A177-3AD203B41FA5}">
                      <a16:colId xmlns:a16="http://schemas.microsoft.com/office/drawing/2014/main" val="2987801508"/>
                    </a:ext>
                  </a:extLst>
                </a:gridCol>
                <a:gridCol w="7044266">
                  <a:extLst>
                    <a:ext uri="{9D8B030D-6E8A-4147-A177-3AD203B41FA5}">
                      <a16:colId xmlns:a16="http://schemas.microsoft.com/office/drawing/2014/main" val="2698531323"/>
                    </a:ext>
                  </a:extLst>
                </a:gridCol>
              </a:tblGrid>
              <a:tr h="370840">
                <a:tc>
                  <a:txBody>
                    <a:bodyPr/>
                    <a:lstStyle/>
                    <a:p>
                      <a:r>
                        <a:rPr lang="es-CL" b="0" dirty="0"/>
                        <a:t>JBE / JNA</a:t>
                      </a:r>
                    </a:p>
                  </a:txBody>
                  <a:tcPr/>
                </a:tc>
                <a:tc>
                  <a:txBody>
                    <a:bodyPr/>
                    <a:lstStyle/>
                    <a:p>
                      <a:r>
                        <a:rPr lang="es-CL" b="0" dirty="0"/>
                        <a:t>Salta si es menor o igual o salta si no es mayor (ZF = 1 o CF  = 1)</a:t>
                      </a:r>
                    </a:p>
                  </a:txBody>
                  <a:tcPr/>
                </a:tc>
                <a:extLst>
                  <a:ext uri="{0D108BD9-81ED-4DB2-BD59-A6C34878D82A}">
                    <a16:rowId xmlns:a16="http://schemas.microsoft.com/office/drawing/2014/main" val="2970616262"/>
                  </a:ext>
                </a:extLst>
              </a:tr>
            </a:tbl>
          </a:graphicData>
        </a:graphic>
      </p:graphicFrame>
      <p:pic>
        <p:nvPicPr>
          <p:cNvPr id="13" name="Imagen 12">
            <a:extLst>
              <a:ext uri="{FF2B5EF4-FFF2-40B4-BE49-F238E27FC236}">
                <a16:creationId xmlns:a16="http://schemas.microsoft.com/office/drawing/2014/main" id="{E0EB2671-E224-7C4E-9F51-D3289DD991D1}"/>
              </a:ext>
            </a:extLst>
          </p:cNvPr>
          <p:cNvPicPr>
            <a:picLocks noChangeAspect="1"/>
          </p:cNvPicPr>
          <p:nvPr/>
        </p:nvPicPr>
        <p:blipFill>
          <a:blip r:embed="rId3"/>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3097082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strips(down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strips(down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strips(down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strips(down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strips(downLeft)">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Saltos condicionales con signo /&gt;</a:t>
            </a:r>
            <a:endParaRPr lang="es-ES" sz="4600" b="1" dirty="0">
              <a:solidFill>
                <a:srgbClr val="92D050"/>
              </a:solidFill>
            </a:endParaRPr>
          </a:p>
        </p:txBody>
      </p:sp>
      <p:sp>
        <p:nvSpPr>
          <p:cNvPr id="15" name="CuadroTexto 14">
            <a:extLst>
              <a:ext uri="{FF2B5EF4-FFF2-40B4-BE49-F238E27FC236}">
                <a16:creationId xmlns:a16="http://schemas.microsoft.com/office/drawing/2014/main" id="{5C59FD06-BFCF-F54F-8F1C-ADE2E1B0EF97}"/>
              </a:ext>
            </a:extLst>
          </p:cNvPr>
          <p:cNvSpPr txBox="1"/>
          <p:nvPr/>
        </p:nvSpPr>
        <p:spPr>
          <a:xfrm>
            <a:off x="3846786" y="6232634"/>
            <a:ext cx="184731" cy="369332"/>
          </a:xfrm>
          <a:prstGeom prst="rect">
            <a:avLst/>
          </a:prstGeom>
          <a:noFill/>
        </p:spPr>
        <p:txBody>
          <a:bodyPr wrap="none" rtlCol="0">
            <a:spAutoFit/>
          </a:bodyPr>
          <a:lstStyle/>
          <a:p>
            <a:endParaRPr lang="es-CL" dirty="0"/>
          </a:p>
        </p:txBody>
      </p:sp>
      <p:graphicFrame>
        <p:nvGraphicFramePr>
          <p:cNvPr id="3" name="Tabla 2">
            <a:extLst>
              <a:ext uri="{FF2B5EF4-FFF2-40B4-BE49-F238E27FC236}">
                <a16:creationId xmlns:a16="http://schemas.microsoft.com/office/drawing/2014/main" id="{5DD8E08F-C63F-AF49-897C-31E810E4B1C5}"/>
              </a:ext>
            </a:extLst>
          </p:cNvPr>
          <p:cNvGraphicFramePr>
            <a:graphicFrameLocks noGrp="1"/>
          </p:cNvGraphicFramePr>
          <p:nvPr>
            <p:extLst>
              <p:ext uri="{D42A27DB-BD31-4B8C-83A1-F6EECF244321}">
                <p14:modId xmlns:p14="http://schemas.microsoft.com/office/powerpoint/2010/main" val="2627747595"/>
              </p:ext>
            </p:extLst>
          </p:nvPr>
        </p:nvGraphicFramePr>
        <p:xfrm>
          <a:off x="1861689" y="2047630"/>
          <a:ext cx="8128000" cy="370840"/>
        </p:xfrm>
        <a:graphic>
          <a:graphicData uri="http://schemas.openxmlformats.org/drawingml/2006/table">
            <a:tbl>
              <a:tblPr firstRow="1" bandRow="1">
                <a:tableStyleId>{5C22544A-7EE6-4342-B048-85BDC9FD1C3A}</a:tableStyleId>
              </a:tblPr>
              <a:tblGrid>
                <a:gridCol w="1083734">
                  <a:extLst>
                    <a:ext uri="{9D8B030D-6E8A-4147-A177-3AD203B41FA5}">
                      <a16:colId xmlns:a16="http://schemas.microsoft.com/office/drawing/2014/main" val="2987801508"/>
                    </a:ext>
                  </a:extLst>
                </a:gridCol>
                <a:gridCol w="7044266">
                  <a:extLst>
                    <a:ext uri="{9D8B030D-6E8A-4147-A177-3AD203B41FA5}">
                      <a16:colId xmlns:a16="http://schemas.microsoft.com/office/drawing/2014/main" val="2698531323"/>
                    </a:ext>
                  </a:extLst>
                </a:gridCol>
              </a:tblGrid>
              <a:tr h="370840">
                <a:tc>
                  <a:txBody>
                    <a:bodyPr/>
                    <a:lstStyle/>
                    <a:p>
                      <a:r>
                        <a:rPr lang="es-CL" b="0" dirty="0"/>
                        <a:t>JE / JZ</a:t>
                      </a:r>
                    </a:p>
                  </a:txBody>
                  <a:tcPr/>
                </a:tc>
                <a:tc>
                  <a:txBody>
                    <a:bodyPr/>
                    <a:lstStyle/>
                    <a:p>
                      <a:r>
                        <a:rPr lang="es-CL" b="0" dirty="0"/>
                        <a:t>Salta si es igual o salta si es cero (ZF = 1)</a:t>
                      </a:r>
                    </a:p>
                  </a:txBody>
                  <a:tcPr/>
                </a:tc>
                <a:extLst>
                  <a:ext uri="{0D108BD9-81ED-4DB2-BD59-A6C34878D82A}">
                    <a16:rowId xmlns:a16="http://schemas.microsoft.com/office/drawing/2014/main" val="2970616262"/>
                  </a:ext>
                </a:extLst>
              </a:tr>
            </a:tbl>
          </a:graphicData>
        </a:graphic>
      </p:graphicFrame>
      <p:graphicFrame>
        <p:nvGraphicFramePr>
          <p:cNvPr id="7" name="Tabla 6">
            <a:extLst>
              <a:ext uri="{FF2B5EF4-FFF2-40B4-BE49-F238E27FC236}">
                <a16:creationId xmlns:a16="http://schemas.microsoft.com/office/drawing/2014/main" id="{5BF7D3B0-84A3-F64F-94F7-15B0736F3B3B}"/>
              </a:ext>
            </a:extLst>
          </p:cNvPr>
          <p:cNvGraphicFramePr>
            <a:graphicFrameLocks noGrp="1"/>
          </p:cNvGraphicFramePr>
          <p:nvPr>
            <p:extLst>
              <p:ext uri="{D42A27DB-BD31-4B8C-83A1-F6EECF244321}">
                <p14:modId xmlns:p14="http://schemas.microsoft.com/office/powerpoint/2010/main" val="3085576758"/>
              </p:ext>
            </p:extLst>
          </p:nvPr>
        </p:nvGraphicFramePr>
        <p:xfrm>
          <a:off x="1861689" y="2418470"/>
          <a:ext cx="8128000" cy="370840"/>
        </p:xfrm>
        <a:graphic>
          <a:graphicData uri="http://schemas.openxmlformats.org/drawingml/2006/table">
            <a:tbl>
              <a:tblPr firstRow="1" bandRow="1">
                <a:tableStyleId>{5C22544A-7EE6-4342-B048-85BDC9FD1C3A}</a:tableStyleId>
              </a:tblPr>
              <a:tblGrid>
                <a:gridCol w="1083734">
                  <a:extLst>
                    <a:ext uri="{9D8B030D-6E8A-4147-A177-3AD203B41FA5}">
                      <a16:colId xmlns:a16="http://schemas.microsoft.com/office/drawing/2014/main" val="2987801508"/>
                    </a:ext>
                  </a:extLst>
                </a:gridCol>
                <a:gridCol w="7044266">
                  <a:extLst>
                    <a:ext uri="{9D8B030D-6E8A-4147-A177-3AD203B41FA5}">
                      <a16:colId xmlns:a16="http://schemas.microsoft.com/office/drawing/2014/main" val="2698531323"/>
                    </a:ext>
                  </a:extLst>
                </a:gridCol>
              </a:tblGrid>
              <a:tr h="370840">
                <a:tc>
                  <a:txBody>
                    <a:bodyPr/>
                    <a:lstStyle/>
                    <a:p>
                      <a:r>
                        <a:rPr lang="es-CL" b="0" dirty="0"/>
                        <a:t>JNE / JNZ</a:t>
                      </a:r>
                    </a:p>
                  </a:txBody>
                  <a:tcPr/>
                </a:tc>
                <a:tc>
                  <a:txBody>
                    <a:bodyPr/>
                    <a:lstStyle/>
                    <a:p>
                      <a:r>
                        <a:rPr lang="es-CL" b="0" dirty="0"/>
                        <a:t>Salta si no es igual o salta si no es cero (ZF = 0)</a:t>
                      </a:r>
                    </a:p>
                  </a:txBody>
                  <a:tcPr/>
                </a:tc>
                <a:extLst>
                  <a:ext uri="{0D108BD9-81ED-4DB2-BD59-A6C34878D82A}">
                    <a16:rowId xmlns:a16="http://schemas.microsoft.com/office/drawing/2014/main" val="2970616262"/>
                  </a:ext>
                </a:extLst>
              </a:tr>
            </a:tbl>
          </a:graphicData>
        </a:graphic>
      </p:graphicFrame>
      <p:graphicFrame>
        <p:nvGraphicFramePr>
          <p:cNvPr id="8" name="Tabla 7">
            <a:extLst>
              <a:ext uri="{FF2B5EF4-FFF2-40B4-BE49-F238E27FC236}">
                <a16:creationId xmlns:a16="http://schemas.microsoft.com/office/drawing/2014/main" id="{AF084FD1-100E-014E-8E6C-09CE7530C8AD}"/>
              </a:ext>
            </a:extLst>
          </p:cNvPr>
          <p:cNvGraphicFramePr>
            <a:graphicFrameLocks noGrp="1"/>
          </p:cNvGraphicFramePr>
          <p:nvPr>
            <p:extLst>
              <p:ext uri="{D42A27DB-BD31-4B8C-83A1-F6EECF244321}">
                <p14:modId xmlns:p14="http://schemas.microsoft.com/office/powerpoint/2010/main" val="999424054"/>
              </p:ext>
            </p:extLst>
          </p:nvPr>
        </p:nvGraphicFramePr>
        <p:xfrm>
          <a:off x="1861689" y="2789310"/>
          <a:ext cx="8128000" cy="370840"/>
        </p:xfrm>
        <a:graphic>
          <a:graphicData uri="http://schemas.openxmlformats.org/drawingml/2006/table">
            <a:tbl>
              <a:tblPr firstRow="1" bandRow="1">
                <a:tableStyleId>{5C22544A-7EE6-4342-B048-85BDC9FD1C3A}</a:tableStyleId>
              </a:tblPr>
              <a:tblGrid>
                <a:gridCol w="1083734">
                  <a:extLst>
                    <a:ext uri="{9D8B030D-6E8A-4147-A177-3AD203B41FA5}">
                      <a16:colId xmlns:a16="http://schemas.microsoft.com/office/drawing/2014/main" val="2987801508"/>
                    </a:ext>
                  </a:extLst>
                </a:gridCol>
                <a:gridCol w="7044266">
                  <a:extLst>
                    <a:ext uri="{9D8B030D-6E8A-4147-A177-3AD203B41FA5}">
                      <a16:colId xmlns:a16="http://schemas.microsoft.com/office/drawing/2014/main" val="2698531323"/>
                    </a:ext>
                  </a:extLst>
                </a:gridCol>
              </a:tblGrid>
              <a:tr h="370840">
                <a:tc>
                  <a:txBody>
                    <a:bodyPr/>
                    <a:lstStyle/>
                    <a:p>
                      <a:r>
                        <a:rPr lang="es-CL" b="0" dirty="0"/>
                        <a:t>JG /JNLE</a:t>
                      </a:r>
                    </a:p>
                  </a:txBody>
                  <a:tcPr/>
                </a:tc>
                <a:tc>
                  <a:txBody>
                    <a:bodyPr/>
                    <a:lstStyle/>
                    <a:p>
                      <a:r>
                        <a:rPr lang="es-CL" b="0" dirty="0"/>
                        <a:t>Salta si es mayor o salta si no es menor (ZF = 0 y SF = OF)</a:t>
                      </a:r>
                    </a:p>
                  </a:txBody>
                  <a:tcPr/>
                </a:tc>
                <a:extLst>
                  <a:ext uri="{0D108BD9-81ED-4DB2-BD59-A6C34878D82A}">
                    <a16:rowId xmlns:a16="http://schemas.microsoft.com/office/drawing/2014/main" val="2970616262"/>
                  </a:ext>
                </a:extLst>
              </a:tr>
            </a:tbl>
          </a:graphicData>
        </a:graphic>
      </p:graphicFrame>
      <p:graphicFrame>
        <p:nvGraphicFramePr>
          <p:cNvPr id="9" name="Tabla 8">
            <a:extLst>
              <a:ext uri="{FF2B5EF4-FFF2-40B4-BE49-F238E27FC236}">
                <a16:creationId xmlns:a16="http://schemas.microsoft.com/office/drawing/2014/main" id="{D016FB30-4FAE-BF4A-A774-93562F079686}"/>
              </a:ext>
            </a:extLst>
          </p:cNvPr>
          <p:cNvGraphicFramePr>
            <a:graphicFrameLocks noGrp="1"/>
          </p:cNvGraphicFramePr>
          <p:nvPr>
            <p:extLst>
              <p:ext uri="{D42A27DB-BD31-4B8C-83A1-F6EECF244321}">
                <p14:modId xmlns:p14="http://schemas.microsoft.com/office/powerpoint/2010/main" val="441898129"/>
              </p:ext>
            </p:extLst>
          </p:nvPr>
        </p:nvGraphicFramePr>
        <p:xfrm>
          <a:off x="1861689" y="3160150"/>
          <a:ext cx="8128000" cy="370840"/>
        </p:xfrm>
        <a:graphic>
          <a:graphicData uri="http://schemas.openxmlformats.org/drawingml/2006/table">
            <a:tbl>
              <a:tblPr firstRow="1" bandRow="1">
                <a:tableStyleId>{5C22544A-7EE6-4342-B048-85BDC9FD1C3A}</a:tableStyleId>
              </a:tblPr>
              <a:tblGrid>
                <a:gridCol w="1083734">
                  <a:extLst>
                    <a:ext uri="{9D8B030D-6E8A-4147-A177-3AD203B41FA5}">
                      <a16:colId xmlns:a16="http://schemas.microsoft.com/office/drawing/2014/main" val="2987801508"/>
                    </a:ext>
                  </a:extLst>
                </a:gridCol>
                <a:gridCol w="7044266">
                  <a:extLst>
                    <a:ext uri="{9D8B030D-6E8A-4147-A177-3AD203B41FA5}">
                      <a16:colId xmlns:a16="http://schemas.microsoft.com/office/drawing/2014/main" val="2698531323"/>
                    </a:ext>
                  </a:extLst>
                </a:gridCol>
              </a:tblGrid>
              <a:tr h="370840">
                <a:tc>
                  <a:txBody>
                    <a:bodyPr/>
                    <a:lstStyle/>
                    <a:p>
                      <a:r>
                        <a:rPr lang="es-CL" b="0" dirty="0"/>
                        <a:t>JGE / JNL</a:t>
                      </a:r>
                    </a:p>
                  </a:txBody>
                  <a:tcPr/>
                </a:tc>
                <a:tc>
                  <a:txBody>
                    <a:bodyPr/>
                    <a:lstStyle/>
                    <a:p>
                      <a:r>
                        <a:rPr lang="es-CL" b="0" dirty="0"/>
                        <a:t>Salta si es mayor o igual salta si no es menor (SF = OF)</a:t>
                      </a:r>
                    </a:p>
                  </a:txBody>
                  <a:tcPr/>
                </a:tc>
                <a:extLst>
                  <a:ext uri="{0D108BD9-81ED-4DB2-BD59-A6C34878D82A}">
                    <a16:rowId xmlns:a16="http://schemas.microsoft.com/office/drawing/2014/main" val="2970616262"/>
                  </a:ext>
                </a:extLst>
              </a:tr>
            </a:tbl>
          </a:graphicData>
        </a:graphic>
      </p:graphicFrame>
      <p:graphicFrame>
        <p:nvGraphicFramePr>
          <p:cNvPr id="11" name="Tabla 10">
            <a:extLst>
              <a:ext uri="{FF2B5EF4-FFF2-40B4-BE49-F238E27FC236}">
                <a16:creationId xmlns:a16="http://schemas.microsoft.com/office/drawing/2014/main" id="{BA6A0D3C-059A-EA45-9E22-B8627EF88BBB}"/>
              </a:ext>
            </a:extLst>
          </p:cNvPr>
          <p:cNvGraphicFramePr>
            <a:graphicFrameLocks noGrp="1"/>
          </p:cNvGraphicFramePr>
          <p:nvPr>
            <p:extLst>
              <p:ext uri="{D42A27DB-BD31-4B8C-83A1-F6EECF244321}">
                <p14:modId xmlns:p14="http://schemas.microsoft.com/office/powerpoint/2010/main" val="2937130974"/>
              </p:ext>
            </p:extLst>
          </p:nvPr>
        </p:nvGraphicFramePr>
        <p:xfrm>
          <a:off x="1861689" y="3530990"/>
          <a:ext cx="8128000" cy="370840"/>
        </p:xfrm>
        <a:graphic>
          <a:graphicData uri="http://schemas.openxmlformats.org/drawingml/2006/table">
            <a:tbl>
              <a:tblPr firstRow="1" bandRow="1">
                <a:tableStyleId>{5C22544A-7EE6-4342-B048-85BDC9FD1C3A}</a:tableStyleId>
              </a:tblPr>
              <a:tblGrid>
                <a:gridCol w="1083734">
                  <a:extLst>
                    <a:ext uri="{9D8B030D-6E8A-4147-A177-3AD203B41FA5}">
                      <a16:colId xmlns:a16="http://schemas.microsoft.com/office/drawing/2014/main" val="2987801508"/>
                    </a:ext>
                  </a:extLst>
                </a:gridCol>
                <a:gridCol w="7044266">
                  <a:extLst>
                    <a:ext uri="{9D8B030D-6E8A-4147-A177-3AD203B41FA5}">
                      <a16:colId xmlns:a16="http://schemas.microsoft.com/office/drawing/2014/main" val="2698531323"/>
                    </a:ext>
                  </a:extLst>
                </a:gridCol>
              </a:tblGrid>
              <a:tr h="370840">
                <a:tc>
                  <a:txBody>
                    <a:bodyPr/>
                    <a:lstStyle/>
                    <a:p>
                      <a:r>
                        <a:rPr lang="es-CL" b="0" dirty="0"/>
                        <a:t>JL / JNGE</a:t>
                      </a:r>
                    </a:p>
                  </a:txBody>
                  <a:tcPr/>
                </a:tc>
                <a:tc>
                  <a:txBody>
                    <a:bodyPr/>
                    <a:lstStyle/>
                    <a:p>
                      <a:r>
                        <a:rPr lang="es-CL" b="0" dirty="0"/>
                        <a:t>Salta si es menor o salta si no es mayor o igual (SF &lt;&gt; OF)</a:t>
                      </a:r>
                    </a:p>
                  </a:txBody>
                  <a:tcPr/>
                </a:tc>
                <a:extLst>
                  <a:ext uri="{0D108BD9-81ED-4DB2-BD59-A6C34878D82A}">
                    <a16:rowId xmlns:a16="http://schemas.microsoft.com/office/drawing/2014/main" val="2970616262"/>
                  </a:ext>
                </a:extLst>
              </a:tr>
            </a:tbl>
          </a:graphicData>
        </a:graphic>
      </p:graphicFrame>
      <p:graphicFrame>
        <p:nvGraphicFramePr>
          <p:cNvPr id="12" name="Tabla 11">
            <a:extLst>
              <a:ext uri="{FF2B5EF4-FFF2-40B4-BE49-F238E27FC236}">
                <a16:creationId xmlns:a16="http://schemas.microsoft.com/office/drawing/2014/main" id="{991FE027-74D2-784C-9EF5-E59668E0BB5B}"/>
              </a:ext>
            </a:extLst>
          </p:cNvPr>
          <p:cNvGraphicFramePr>
            <a:graphicFrameLocks noGrp="1"/>
          </p:cNvGraphicFramePr>
          <p:nvPr>
            <p:extLst>
              <p:ext uri="{D42A27DB-BD31-4B8C-83A1-F6EECF244321}">
                <p14:modId xmlns:p14="http://schemas.microsoft.com/office/powerpoint/2010/main" val="2760817705"/>
              </p:ext>
            </p:extLst>
          </p:nvPr>
        </p:nvGraphicFramePr>
        <p:xfrm>
          <a:off x="1861689" y="3901830"/>
          <a:ext cx="8128000" cy="370840"/>
        </p:xfrm>
        <a:graphic>
          <a:graphicData uri="http://schemas.openxmlformats.org/drawingml/2006/table">
            <a:tbl>
              <a:tblPr firstRow="1" bandRow="1">
                <a:tableStyleId>{5C22544A-7EE6-4342-B048-85BDC9FD1C3A}</a:tableStyleId>
              </a:tblPr>
              <a:tblGrid>
                <a:gridCol w="1083734">
                  <a:extLst>
                    <a:ext uri="{9D8B030D-6E8A-4147-A177-3AD203B41FA5}">
                      <a16:colId xmlns:a16="http://schemas.microsoft.com/office/drawing/2014/main" val="2987801508"/>
                    </a:ext>
                  </a:extLst>
                </a:gridCol>
                <a:gridCol w="7044266">
                  <a:extLst>
                    <a:ext uri="{9D8B030D-6E8A-4147-A177-3AD203B41FA5}">
                      <a16:colId xmlns:a16="http://schemas.microsoft.com/office/drawing/2014/main" val="2698531323"/>
                    </a:ext>
                  </a:extLst>
                </a:gridCol>
              </a:tblGrid>
              <a:tr h="370840">
                <a:tc>
                  <a:txBody>
                    <a:bodyPr/>
                    <a:lstStyle/>
                    <a:p>
                      <a:r>
                        <a:rPr lang="es-CL" b="0" dirty="0"/>
                        <a:t>JLE / JNG</a:t>
                      </a:r>
                    </a:p>
                  </a:txBody>
                  <a:tcPr/>
                </a:tc>
                <a:tc>
                  <a:txBody>
                    <a:bodyPr/>
                    <a:lstStyle/>
                    <a:p>
                      <a:r>
                        <a:rPr lang="es-CL" b="0" dirty="0"/>
                        <a:t>Salta si es menor o igual o salta si no es mayor ( ZF = 1 o SF &lt;&gt; OF)</a:t>
                      </a:r>
                    </a:p>
                  </a:txBody>
                  <a:tcPr/>
                </a:tc>
                <a:extLst>
                  <a:ext uri="{0D108BD9-81ED-4DB2-BD59-A6C34878D82A}">
                    <a16:rowId xmlns:a16="http://schemas.microsoft.com/office/drawing/2014/main" val="2970616262"/>
                  </a:ext>
                </a:extLst>
              </a:tr>
            </a:tbl>
          </a:graphicData>
        </a:graphic>
      </p:graphicFrame>
      <p:pic>
        <p:nvPicPr>
          <p:cNvPr id="13" name="Imagen 12">
            <a:extLst>
              <a:ext uri="{FF2B5EF4-FFF2-40B4-BE49-F238E27FC236}">
                <a16:creationId xmlns:a16="http://schemas.microsoft.com/office/drawing/2014/main" id="{FE4B10AE-C1F1-234F-B2BC-B48BDB9D027B}"/>
              </a:ext>
            </a:extLst>
          </p:cNvPr>
          <p:cNvPicPr>
            <a:picLocks noChangeAspect="1"/>
          </p:cNvPicPr>
          <p:nvPr/>
        </p:nvPicPr>
        <p:blipFill>
          <a:blip r:embed="rId3"/>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3172374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strips(down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strips(down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strips(down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strips(down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strips(downLeft)">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Vulnerabilidades comunes /&gt;</a:t>
            </a:r>
            <a:endParaRPr lang="es-ES" sz="4600" b="1" dirty="0">
              <a:solidFill>
                <a:srgbClr val="92D050"/>
              </a:solidFill>
            </a:endParaRPr>
          </a:p>
        </p:txBody>
      </p:sp>
      <p:sp>
        <p:nvSpPr>
          <p:cNvPr id="5" name="Marcador de contenido 2">
            <a:extLst>
              <a:ext uri="{FF2B5EF4-FFF2-40B4-BE49-F238E27FC236}">
                <a16:creationId xmlns:a16="http://schemas.microsoft.com/office/drawing/2014/main" id="{8D1B6711-F4F6-3B4B-A294-4B245F82E7D0}"/>
              </a:ext>
            </a:extLst>
          </p:cNvPr>
          <p:cNvSpPr txBox="1">
            <a:spLocks/>
          </p:cNvSpPr>
          <p:nvPr/>
        </p:nvSpPr>
        <p:spPr>
          <a:xfrm>
            <a:off x="1000976" y="2040589"/>
            <a:ext cx="4640565" cy="373068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itchFamily="2" charset="2"/>
              <a:buChar char="ü"/>
            </a:pPr>
            <a:r>
              <a:rPr lang="es-CL" sz="2400" dirty="0">
                <a:solidFill>
                  <a:srgbClr val="92D050"/>
                </a:solidFill>
              </a:rPr>
              <a:t> Stack Buffer OverFlow</a:t>
            </a:r>
          </a:p>
          <a:p>
            <a:pPr>
              <a:lnSpc>
                <a:spcPct val="150000"/>
              </a:lnSpc>
              <a:buFont typeface="Wingdings" pitchFamily="2" charset="2"/>
              <a:buChar char="ü"/>
            </a:pPr>
            <a:r>
              <a:rPr lang="es-CL" sz="2400" dirty="0">
                <a:solidFill>
                  <a:srgbClr val="92D050"/>
                </a:solidFill>
              </a:rPr>
              <a:t>Format String</a:t>
            </a:r>
          </a:p>
          <a:p>
            <a:pPr>
              <a:lnSpc>
                <a:spcPct val="150000"/>
              </a:lnSpc>
              <a:buFont typeface="Wingdings" pitchFamily="2" charset="2"/>
              <a:buChar char="ü"/>
            </a:pPr>
            <a:r>
              <a:rPr lang="es-CL" sz="2400" dirty="0">
                <a:solidFill>
                  <a:srgbClr val="92D050"/>
                </a:solidFill>
              </a:rPr>
              <a:t> Integer OverFlow</a:t>
            </a:r>
          </a:p>
        </p:txBody>
      </p:sp>
      <p:pic>
        <p:nvPicPr>
          <p:cNvPr id="6" name="Imagen 5">
            <a:extLst>
              <a:ext uri="{FF2B5EF4-FFF2-40B4-BE49-F238E27FC236}">
                <a16:creationId xmlns:a16="http://schemas.microsoft.com/office/drawing/2014/main" id="{AC3E5CB4-7F07-AE4A-A977-44AAD8D37756}"/>
              </a:ext>
            </a:extLst>
          </p:cNvPr>
          <p:cNvPicPr>
            <a:picLocks noChangeAspect="1"/>
          </p:cNvPicPr>
          <p:nvPr/>
        </p:nvPicPr>
        <p:blipFill>
          <a:blip r:embed="rId3"/>
          <a:stretch>
            <a:fillRect/>
          </a:stretch>
        </p:blipFill>
        <p:spPr>
          <a:xfrm>
            <a:off x="10316895" y="6313714"/>
            <a:ext cx="1695773" cy="416993"/>
          </a:xfrm>
          <a:prstGeom prst="rect">
            <a:avLst/>
          </a:prstGeom>
        </p:spPr>
      </p:pic>
      <p:pic>
        <p:nvPicPr>
          <p:cNvPr id="8" name="Imagen 7">
            <a:extLst>
              <a:ext uri="{FF2B5EF4-FFF2-40B4-BE49-F238E27FC236}">
                <a16:creationId xmlns:a16="http://schemas.microsoft.com/office/drawing/2014/main" id="{BC1A8F9A-0D7E-AB4C-BB8E-6D8BF591CC45}"/>
              </a:ext>
            </a:extLst>
          </p:cNvPr>
          <p:cNvPicPr>
            <a:picLocks noChangeAspect="1"/>
          </p:cNvPicPr>
          <p:nvPr/>
        </p:nvPicPr>
        <p:blipFill>
          <a:blip r:embed="rId4"/>
          <a:stretch>
            <a:fillRect/>
          </a:stretch>
        </p:blipFill>
        <p:spPr>
          <a:xfrm>
            <a:off x="5551028" y="2040589"/>
            <a:ext cx="5410659" cy="2341786"/>
          </a:xfrm>
          <a:prstGeom prst="roundRect">
            <a:avLst>
              <a:gd name="adj" fmla="val 8594"/>
            </a:avLst>
          </a:prstGeom>
          <a:solidFill>
            <a:srgbClr val="FFFFFF">
              <a:shade val="85000"/>
            </a:srgbClr>
          </a:solidFill>
          <a:ln>
            <a:noFill/>
          </a:ln>
          <a:effectLst>
            <a:reflection blurRad="63500" stA="40000" dir="5400000" sy="-100000" algn="bl" rotWithShape="0"/>
          </a:effectLst>
        </p:spPr>
      </p:pic>
    </p:spTree>
    <p:extLst>
      <p:ext uri="{BB962C8B-B14F-4D97-AF65-F5344CB8AC3E}">
        <p14:creationId xmlns:p14="http://schemas.microsoft.com/office/powerpoint/2010/main" val="171292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Vulnerabilidades comunes /&gt;</a:t>
            </a:r>
            <a:endParaRPr lang="es-ES" sz="4600" b="1" dirty="0">
              <a:solidFill>
                <a:srgbClr val="92D050"/>
              </a:solidFill>
            </a:endParaRPr>
          </a:p>
        </p:txBody>
      </p:sp>
      <p:sp>
        <p:nvSpPr>
          <p:cNvPr id="15" name="CuadroTexto 14">
            <a:extLst>
              <a:ext uri="{FF2B5EF4-FFF2-40B4-BE49-F238E27FC236}">
                <a16:creationId xmlns:a16="http://schemas.microsoft.com/office/drawing/2014/main" id="{5C59FD06-BFCF-F54F-8F1C-ADE2E1B0EF97}"/>
              </a:ext>
            </a:extLst>
          </p:cNvPr>
          <p:cNvSpPr txBox="1"/>
          <p:nvPr/>
        </p:nvSpPr>
        <p:spPr>
          <a:xfrm>
            <a:off x="3846786" y="6232634"/>
            <a:ext cx="184731" cy="369332"/>
          </a:xfrm>
          <a:prstGeom prst="rect">
            <a:avLst/>
          </a:prstGeom>
          <a:noFill/>
        </p:spPr>
        <p:txBody>
          <a:bodyPr wrap="none" rtlCol="0">
            <a:spAutoFit/>
          </a:bodyPr>
          <a:lstStyle/>
          <a:p>
            <a:endParaRPr lang="es-CL" dirty="0"/>
          </a:p>
        </p:txBody>
      </p:sp>
      <p:sp>
        <p:nvSpPr>
          <p:cNvPr id="8" name="Rectángulo redondeado 7">
            <a:extLst>
              <a:ext uri="{FF2B5EF4-FFF2-40B4-BE49-F238E27FC236}">
                <a16:creationId xmlns:a16="http://schemas.microsoft.com/office/drawing/2014/main" id="{C1623F98-58F0-4D45-95AA-43DD1166F9D8}"/>
              </a:ext>
            </a:extLst>
          </p:cNvPr>
          <p:cNvSpPr/>
          <p:nvPr/>
        </p:nvSpPr>
        <p:spPr>
          <a:xfrm>
            <a:off x="950341" y="2340381"/>
            <a:ext cx="3485222" cy="1876994"/>
          </a:xfrm>
          <a:prstGeom prst="roundRect">
            <a:avLst/>
          </a:prstGeom>
          <a:noFill/>
          <a:ln w="9525" cap="flat" cmpd="sng" algn="ctr">
            <a:solidFill>
              <a:schemeClr val="accent5"/>
            </a:solidFill>
            <a:prstDash val="solid"/>
            <a:round/>
            <a:headEnd type="none" w="med" len="med"/>
            <a:tailEnd type="none" w="med" len="med"/>
          </a:ln>
          <a:effectLst>
            <a:glow rad="63500">
              <a:schemeClr val="accent3">
                <a:satMod val="175000"/>
                <a:alpha val="40000"/>
              </a:schemeClr>
            </a:glow>
          </a:effectLst>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L" b="1">
              <a:ln w="22225">
                <a:solidFill>
                  <a:schemeClr val="accent2"/>
                </a:solidFill>
                <a:prstDash val="solid"/>
              </a:ln>
              <a:solidFill>
                <a:schemeClr val="accent2">
                  <a:lumMod val="40000"/>
                  <a:lumOff val="60000"/>
                </a:schemeClr>
              </a:solidFill>
            </a:endParaRPr>
          </a:p>
        </p:txBody>
      </p:sp>
      <p:pic>
        <p:nvPicPr>
          <p:cNvPr id="6" name="Imagen 5">
            <a:extLst>
              <a:ext uri="{FF2B5EF4-FFF2-40B4-BE49-F238E27FC236}">
                <a16:creationId xmlns:a16="http://schemas.microsoft.com/office/drawing/2014/main" id="{CD123161-A1B5-E34B-A3DE-CE1F8F458EFA}"/>
              </a:ext>
            </a:extLst>
          </p:cNvPr>
          <p:cNvPicPr>
            <a:picLocks noChangeAspect="1"/>
          </p:cNvPicPr>
          <p:nvPr/>
        </p:nvPicPr>
        <p:blipFill>
          <a:blip r:embed="rId3"/>
          <a:stretch>
            <a:fillRect/>
          </a:stretch>
        </p:blipFill>
        <p:spPr>
          <a:xfrm>
            <a:off x="1151430" y="2578438"/>
            <a:ext cx="3215260" cy="1583272"/>
          </a:xfrm>
          <a:prstGeom prst="rect">
            <a:avLst/>
          </a:prstGeom>
        </p:spPr>
      </p:pic>
      <p:pic>
        <p:nvPicPr>
          <p:cNvPr id="12" name="Imagen 11">
            <a:extLst>
              <a:ext uri="{FF2B5EF4-FFF2-40B4-BE49-F238E27FC236}">
                <a16:creationId xmlns:a16="http://schemas.microsoft.com/office/drawing/2014/main" id="{F1684A91-8E57-1E4C-9B49-F873386A6D4C}"/>
              </a:ext>
            </a:extLst>
          </p:cNvPr>
          <p:cNvPicPr>
            <a:picLocks noChangeAspect="1"/>
          </p:cNvPicPr>
          <p:nvPr/>
        </p:nvPicPr>
        <p:blipFill>
          <a:blip r:embed="rId4"/>
          <a:stretch>
            <a:fillRect/>
          </a:stretch>
        </p:blipFill>
        <p:spPr>
          <a:xfrm>
            <a:off x="6994281" y="1371111"/>
            <a:ext cx="4076700" cy="3746500"/>
          </a:xfrm>
          <a:prstGeom prst="rect">
            <a:avLst/>
          </a:prstGeom>
        </p:spPr>
      </p:pic>
      <p:sp>
        <p:nvSpPr>
          <p:cNvPr id="18" name="Rectángulo redondeado 17">
            <a:extLst>
              <a:ext uri="{FF2B5EF4-FFF2-40B4-BE49-F238E27FC236}">
                <a16:creationId xmlns:a16="http://schemas.microsoft.com/office/drawing/2014/main" id="{F5947C35-21C9-AD4C-8DF9-DD0C58A8EBE7}"/>
              </a:ext>
            </a:extLst>
          </p:cNvPr>
          <p:cNvSpPr/>
          <p:nvPr/>
        </p:nvSpPr>
        <p:spPr>
          <a:xfrm>
            <a:off x="6824165" y="1141697"/>
            <a:ext cx="4315689" cy="4274363"/>
          </a:xfrm>
          <a:prstGeom prst="roundRect">
            <a:avLst/>
          </a:prstGeom>
          <a:noFill/>
          <a:ln w="9525" cap="flat" cmpd="sng" algn="ctr">
            <a:solidFill>
              <a:schemeClr val="accent5"/>
            </a:solidFill>
            <a:prstDash val="solid"/>
            <a:round/>
            <a:headEnd type="none" w="med" len="med"/>
            <a:tailEnd type="none" w="med" len="med"/>
          </a:ln>
          <a:effectLst>
            <a:glow rad="63500">
              <a:schemeClr val="accent3">
                <a:satMod val="175000"/>
                <a:alpha val="40000"/>
              </a:schemeClr>
            </a:glow>
          </a:effectLst>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L" b="1">
              <a:ln w="22225">
                <a:solidFill>
                  <a:schemeClr val="accent2"/>
                </a:solidFill>
                <a:prstDash val="solid"/>
              </a:ln>
              <a:solidFill>
                <a:schemeClr val="accent2">
                  <a:lumMod val="40000"/>
                  <a:lumOff val="60000"/>
                </a:schemeClr>
              </a:solidFill>
            </a:endParaRPr>
          </a:p>
        </p:txBody>
      </p:sp>
      <p:cxnSp>
        <p:nvCxnSpPr>
          <p:cNvPr id="19" name="Conector recto de flecha 18">
            <a:extLst>
              <a:ext uri="{FF2B5EF4-FFF2-40B4-BE49-F238E27FC236}">
                <a16:creationId xmlns:a16="http://schemas.microsoft.com/office/drawing/2014/main" id="{C9BDB525-26AF-5C45-A4DD-FF0F93D414DC}"/>
              </a:ext>
            </a:extLst>
          </p:cNvPr>
          <p:cNvCxnSpPr>
            <a:stCxn id="8" idx="3"/>
            <a:endCxn id="18" idx="1"/>
          </p:cNvCxnSpPr>
          <p:nvPr/>
        </p:nvCxnSpPr>
        <p:spPr>
          <a:xfrm>
            <a:off x="4435563" y="3278878"/>
            <a:ext cx="2388602" cy="1"/>
          </a:xfrm>
          <a:prstGeom prst="straightConnector1">
            <a:avLst/>
          </a:prstGeom>
          <a:ln>
            <a:tailEnd type="triangle"/>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2" name="Rectángulo redondeado 21">
            <a:extLst>
              <a:ext uri="{FF2B5EF4-FFF2-40B4-BE49-F238E27FC236}">
                <a16:creationId xmlns:a16="http://schemas.microsoft.com/office/drawing/2014/main" id="{0F01C316-2070-A14A-B777-4855DED9B9A1}"/>
              </a:ext>
            </a:extLst>
          </p:cNvPr>
          <p:cNvSpPr/>
          <p:nvPr/>
        </p:nvSpPr>
        <p:spPr>
          <a:xfrm>
            <a:off x="8514107" y="2890345"/>
            <a:ext cx="2556874" cy="1408386"/>
          </a:xfrm>
          <a:prstGeom prst="roundRect">
            <a:avLst/>
          </a:prstGeom>
          <a:noFill/>
          <a:effectLst>
            <a:glow rad="63500">
              <a:schemeClr val="accent2">
                <a:satMod val="175000"/>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L"/>
          </a:p>
        </p:txBody>
      </p:sp>
      <p:sp>
        <p:nvSpPr>
          <p:cNvPr id="23" name="CuadroTexto 22">
            <a:extLst>
              <a:ext uri="{FF2B5EF4-FFF2-40B4-BE49-F238E27FC236}">
                <a16:creationId xmlns:a16="http://schemas.microsoft.com/office/drawing/2014/main" id="{5D13B1F7-7641-3346-9B9B-6F6B6B91C375}"/>
              </a:ext>
            </a:extLst>
          </p:cNvPr>
          <p:cNvSpPr txBox="1"/>
          <p:nvPr/>
        </p:nvSpPr>
        <p:spPr>
          <a:xfrm>
            <a:off x="5980386" y="4162097"/>
            <a:ext cx="184731" cy="369332"/>
          </a:xfrm>
          <a:prstGeom prst="rect">
            <a:avLst/>
          </a:prstGeom>
          <a:noFill/>
        </p:spPr>
        <p:txBody>
          <a:bodyPr wrap="none" rtlCol="0">
            <a:spAutoFit/>
          </a:bodyPr>
          <a:lstStyle/>
          <a:p>
            <a:endParaRPr lang="es-CL" dirty="0"/>
          </a:p>
        </p:txBody>
      </p:sp>
      <p:sp>
        <p:nvSpPr>
          <p:cNvPr id="24" name="Rectángulo 23">
            <a:extLst>
              <a:ext uri="{FF2B5EF4-FFF2-40B4-BE49-F238E27FC236}">
                <a16:creationId xmlns:a16="http://schemas.microsoft.com/office/drawing/2014/main" id="{D7A195FD-E3D0-F54C-BFDC-6352DD04B1D8}"/>
              </a:ext>
            </a:extLst>
          </p:cNvPr>
          <p:cNvSpPr/>
          <p:nvPr/>
        </p:nvSpPr>
        <p:spPr>
          <a:xfrm>
            <a:off x="950341" y="1494250"/>
            <a:ext cx="3165162" cy="589072"/>
          </a:xfrm>
          <a:prstGeom prst="rect">
            <a:avLst/>
          </a:prstGeom>
        </p:spPr>
        <p:txBody>
          <a:bodyPr wrap="none">
            <a:spAutoFit/>
          </a:bodyPr>
          <a:lstStyle/>
          <a:p>
            <a:pPr>
              <a:lnSpc>
                <a:spcPct val="150000"/>
              </a:lnSpc>
            </a:pPr>
            <a:r>
              <a:rPr lang="es-CL" sz="2400" dirty="0">
                <a:solidFill>
                  <a:srgbClr val="92D050"/>
                </a:solidFill>
              </a:rPr>
              <a:t>Stack Buffer OverFlow 1</a:t>
            </a:r>
          </a:p>
        </p:txBody>
      </p:sp>
      <p:pic>
        <p:nvPicPr>
          <p:cNvPr id="13" name="Imagen 12">
            <a:extLst>
              <a:ext uri="{FF2B5EF4-FFF2-40B4-BE49-F238E27FC236}">
                <a16:creationId xmlns:a16="http://schemas.microsoft.com/office/drawing/2014/main" id="{6568F03C-4184-7641-A685-6038EC8BF03E}"/>
              </a:ext>
            </a:extLst>
          </p:cNvPr>
          <p:cNvPicPr>
            <a:picLocks noChangeAspect="1"/>
          </p:cNvPicPr>
          <p:nvPr/>
        </p:nvPicPr>
        <p:blipFill>
          <a:blip r:embed="rId5"/>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65700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strVal val="#ppt_h"/>
                                          </p:val>
                                        </p:tav>
                                        <p:tav tm="100000">
                                          <p:val>
                                            <p:strVal val="#ppt_h"/>
                                          </p:val>
                                        </p:tav>
                                      </p:tavLst>
                                    </p:anim>
                                  </p:childTnLst>
                                </p:cTn>
                              </p:par>
                            </p:childTnLst>
                          </p:cTn>
                        </p:par>
                        <p:par>
                          <p:cTn id="13" fill="hold">
                            <p:stCondLst>
                              <p:cond delay="500"/>
                            </p:stCondLst>
                            <p:childTnLst>
                              <p:par>
                                <p:cTn id="14" presetID="17" presetClass="entr" presetSubtype="10" fill="hold" nodeType="afterEffect">
                                  <p:stCondLst>
                                    <p:cond delay="1000"/>
                                  </p:stCondLst>
                                  <p:childTnLst>
                                    <p:set>
                                      <p:cBhvr>
                                        <p:cTn id="15" dur="1" fill="hold">
                                          <p:stCondLst>
                                            <p:cond delay="0"/>
                                          </p:stCondLst>
                                        </p:cTn>
                                        <p:tgtEl>
                                          <p:spTgt spid="19"/>
                                        </p:tgtEl>
                                        <p:attrNameLst>
                                          <p:attrName>style.visibility</p:attrName>
                                        </p:attrNameLst>
                                      </p:cBhvr>
                                      <p:to>
                                        <p:strVal val="visible"/>
                                      </p:to>
                                    </p:set>
                                    <p:anim calcmode="lin" valueType="num">
                                      <p:cBhvr>
                                        <p:cTn id="16" dur="500" fill="hold"/>
                                        <p:tgtEl>
                                          <p:spTgt spid="19"/>
                                        </p:tgtEl>
                                        <p:attrNameLst>
                                          <p:attrName>ppt_w</p:attrName>
                                        </p:attrNameLst>
                                      </p:cBhvr>
                                      <p:tavLst>
                                        <p:tav tm="0">
                                          <p:val>
                                            <p:fltVal val="0"/>
                                          </p:val>
                                        </p:tav>
                                        <p:tav tm="100000">
                                          <p:val>
                                            <p:strVal val="#ppt_w"/>
                                          </p:val>
                                        </p:tav>
                                      </p:tavLst>
                                    </p:anim>
                                    <p:anim calcmode="lin" valueType="num">
                                      <p:cBhvr>
                                        <p:cTn id="17" dur="500" fill="hold"/>
                                        <p:tgtEl>
                                          <p:spTgt spid="19"/>
                                        </p:tgtEl>
                                        <p:attrNameLst>
                                          <p:attrName>ppt_h</p:attrName>
                                        </p:attrNameLst>
                                      </p:cBhvr>
                                      <p:tavLst>
                                        <p:tav tm="0">
                                          <p:val>
                                            <p:strVal val="#ppt_h"/>
                                          </p:val>
                                        </p:tav>
                                        <p:tav tm="100000">
                                          <p:val>
                                            <p:strVal val="#ppt_h"/>
                                          </p:val>
                                        </p:tav>
                                      </p:tavLst>
                                    </p:anim>
                                  </p:childTnLst>
                                </p:cTn>
                              </p:par>
                            </p:childTnLst>
                          </p:cTn>
                        </p:par>
                        <p:par>
                          <p:cTn id="18" fill="hold">
                            <p:stCondLst>
                              <p:cond delay="2000"/>
                            </p:stCondLst>
                            <p:childTnLst>
                              <p:par>
                                <p:cTn id="19" presetID="17" presetClass="entr" presetSubtype="10"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p:cTn id="21" dur="500" fill="hold"/>
                                        <p:tgtEl>
                                          <p:spTgt spid="18"/>
                                        </p:tgtEl>
                                        <p:attrNameLst>
                                          <p:attrName>ppt_w</p:attrName>
                                        </p:attrNameLst>
                                      </p:cBhvr>
                                      <p:tavLst>
                                        <p:tav tm="0">
                                          <p:val>
                                            <p:fltVal val="0"/>
                                          </p:val>
                                        </p:tav>
                                        <p:tav tm="100000">
                                          <p:val>
                                            <p:strVal val="#ppt_w"/>
                                          </p:val>
                                        </p:tav>
                                      </p:tavLst>
                                    </p:anim>
                                    <p:anim calcmode="lin" valueType="num">
                                      <p:cBhvr>
                                        <p:cTn id="22" dur="500" fill="hold"/>
                                        <p:tgtEl>
                                          <p:spTgt spid="18"/>
                                        </p:tgtEl>
                                        <p:attrNameLst>
                                          <p:attrName>ppt_h</p:attrName>
                                        </p:attrNameLst>
                                      </p:cBhvr>
                                      <p:tavLst>
                                        <p:tav tm="0">
                                          <p:val>
                                            <p:strVal val="#ppt_h"/>
                                          </p:val>
                                        </p:tav>
                                        <p:tav tm="100000">
                                          <p:val>
                                            <p:strVal val="#ppt_h"/>
                                          </p:val>
                                        </p:tav>
                                      </p:tavLst>
                                    </p:anim>
                                  </p:childTnLst>
                                </p:cTn>
                              </p:par>
                            </p:childTnLst>
                          </p:cTn>
                        </p:par>
                        <p:par>
                          <p:cTn id="23" fill="hold">
                            <p:stCondLst>
                              <p:cond delay="2500"/>
                            </p:stCondLst>
                            <p:childTnLst>
                              <p:par>
                                <p:cTn id="24" presetID="17" presetClass="entr" presetSubtype="10"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p:cTn id="26" dur="500" fill="hold"/>
                                        <p:tgtEl>
                                          <p:spTgt spid="12"/>
                                        </p:tgtEl>
                                        <p:attrNameLst>
                                          <p:attrName>ppt_w</p:attrName>
                                        </p:attrNameLst>
                                      </p:cBhvr>
                                      <p:tavLst>
                                        <p:tav tm="0">
                                          <p:val>
                                            <p:fltVal val="0"/>
                                          </p:val>
                                        </p:tav>
                                        <p:tav tm="100000">
                                          <p:val>
                                            <p:strVal val="#ppt_w"/>
                                          </p:val>
                                        </p:tav>
                                      </p:tavLst>
                                    </p:anim>
                                    <p:anim calcmode="lin" valueType="num">
                                      <p:cBhvr>
                                        <p:cTn id="27" dur="500" fill="hold"/>
                                        <p:tgtEl>
                                          <p:spTgt spid="12"/>
                                        </p:tgtEl>
                                        <p:attrNameLst>
                                          <p:attrName>ppt_h</p:attrName>
                                        </p:attrNameLst>
                                      </p:cBhvr>
                                      <p:tavLst>
                                        <p:tav tm="0">
                                          <p:val>
                                            <p:strVal val="#ppt_h"/>
                                          </p:val>
                                        </p:tav>
                                        <p:tav tm="100000">
                                          <p:val>
                                            <p:strVal val="#ppt_h"/>
                                          </p:val>
                                        </p:tav>
                                      </p:tavLst>
                                    </p:anim>
                                  </p:childTnLst>
                                </p:cTn>
                              </p:par>
                            </p:childTnLst>
                          </p:cTn>
                        </p:par>
                        <p:par>
                          <p:cTn id="28" fill="hold">
                            <p:stCondLst>
                              <p:cond delay="3000"/>
                            </p:stCondLst>
                            <p:childTnLst>
                              <p:par>
                                <p:cTn id="29" presetID="17" presetClass="entr" presetSubtype="10" fill="hold" grpId="0" nodeType="afterEffect">
                                  <p:stCondLst>
                                    <p:cond delay="100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8" grpId="0" animBg="1"/>
      <p:bldP spid="2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Vulnerabilidades comunes /&gt;</a:t>
            </a:r>
            <a:endParaRPr lang="es-ES" sz="4600" b="1" dirty="0">
              <a:solidFill>
                <a:srgbClr val="92D050"/>
              </a:solidFill>
            </a:endParaRPr>
          </a:p>
        </p:txBody>
      </p:sp>
      <p:sp>
        <p:nvSpPr>
          <p:cNvPr id="8" name="Rectángulo redondeado 7">
            <a:extLst>
              <a:ext uri="{FF2B5EF4-FFF2-40B4-BE49-F238E27FC236}">
                <a16:creationId xmlns:a16="http://schemas.microsoft.com/office/drawing/2014/main" id="{C1623F98-58F0-4D45-95AA-43DD1166F9D8}"/>
              </a:ext>
            </a:extLst>
          </p:cNvPr>
          <p:cNvSpPr/>
          <p:nvPr/>
        </p:nvSpPr>
        <p:spPr>
          <a:xfrm>
            <a:off x="704193" y="2340381"/>
            <a:ext cx="3731370" cy="1876994"/>
          </a:xfrm>
          <a:prstGeom prst="roundRect">
            <a:avLst/>
          </a:prstGeom>
          <a:noFill/>
          <a:ln w="9525" cap="flat" cmpd="sng" algn="ctr">
            <a:solidFill>
              <a:schemeClr val="accent5"/>
            </a:solidFill>
            <a:prstDash val="solid"/>
            <a:round/>
            <a:headEnd type="none" w="med" len="med"/>
            <a:tailEnd type="none" w="med" len="med"/>
          </a:ln>
          <a:effectLst>
            <a:glow rad="63500">
              <a:schemeClr val="accent3">
                <a:satMod val="175000"/>
                <a:alpha val="40000"/>
              </a:schemeClr>
            </a:glow>
          </a:effectLst>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L" b="1">
              <a:ln w="22225">
                <a:solidFill>
                  <a:schemeClr val="accent2"/>
                </a:solidFill>
                <a:prstDash val="solid"/>
              </a:ln>
              <a:solidFill>
                <a:schemeClr val="accent2">
                  <a:lumMod val="40000"/>
                  <a:lumOff val="60000"/>
                </a:schemeClr>
              </a:solidFill>
            </a:endParaRPr>
          </a:p>
        </p:txBody>
      </p:sp>
      <p:sp>
        <p:nvSpPr>
          <p:cNvPr id="18" name="Rectángulo redondeado 17">
            <a:extLst>
              <a:ext uri="{FF2B5EF4-FFF2-40B4-BE49-F238E27FC236}">
                <a16:creationId xmlns:a16="http://schemas.microsoft.com/office/drawing/2014/main" id="{F5947C35-21C9-AD4C-8DF9-DD0C58A8EBE7}"/>
              </a:ext>
            </a:extLst>
          </p:cNvPr>
          <p:cNvSpPr/>
          <p:nvPr/>
        </p:nvSpPr>
        <p:spPr>
          <a:xfrm>
            <a:off x="6705601" y="1141697"/>
            <a:ext cx="5085655" cy="4274363"/>
          </a:xfrm>
          <a:prstGeom prst="roundRect">
            <a:avLst/>
          </a:prstGeom>
          <a:noFill/>
          <a:ln w="9525" cap="flat" cmpd="sng" algn="ctr">
            <a:solidFill>
              <a:schemeClr val="accent5"/>
            </a:solidFill>
            <a:prstDash val="solid"/>
            <a:round/>
            <a:headEnd type="none" w="med" len="med"/>
            <a:tailEnd type="none" w="med" len="med"/>
          </a:ln>
          <a:effectLst>
            <a:glow rad="63500">
              <a:schemeClr val="accent3">
                <a:satMod val="175000"/>
                <a:alpha val="40000"/>
              </a:schemeClr>
            </a:glow>
          </a:effectLst>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L" b="1">
              <a:ln w="22225">
                <a:solidFill>
                  <a:schemeClr val="accent2"/>
                </a:solidFill>
                <a:prstDash val="solid"/>
              </a:ln>
              <a:solidFill>
                <a:schemeClr val="accent2">
                  <a:lumMod val="40000"/>
                  <a:lumOff val="60000"/>
                </a:schemeClr>
              </a:solidFill>
            </a:endParaRPr>
          </a:p>
        </p:txBody>
      </p:sp>
      <p:cxnSp>
        <p:nvCxnSpPr>
          <p:cNvPr id="19" name="Conector recto de flecha 18">
            <a:extLst>
              <a:ext uri="{FF2B5EF4-FFF2-40B4-BE49-F238E27FC236}">
                <a16:creationId xmlns:a16="http://schemas.microsoft.com/office/drawing/2014/main" id="{C9BDB525-26AF-5C45-A4DD-FF0F93D414DC}"/>
              </a:ext>
            </a:extLst>
          </p:cNvPr>
          <p:cNvCxnSpPr>
            <a:cxnSpLocks/>
            <a:stCxn id="8" idx="3"/>
            <a:endCxn id="18" idx="1"/>
          </p:cNvCxnSpPr>
          <p:nvPr/>
        </p:nvCxnSpPr>
        <p:spPr>
          <a:xfrm>
            <a:off x="4435563" y="3278878"/>
            <a:ext cx="2270038" cy="1"/>
          </a:xfrm>
          <a:prstGeom prst="straightConnector1">
            <a:avLst/>
          </a:prstGeom>
          <a:ln>
            <a:tailEnd type="triangle"/>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3" name="Imagen 2">
            <a:extLst>
              <a:ext uri="{FF2B5EF4-FFF2-40B4-BE49-F238E27FC236}">
                <a16:creationId xmlns:a16="http://schemas.microsoft.com/office/drawing/2014/main" id="{4EF1804F-C149-844F-ADCD-8F1B0CA6BDDD}"/>
              </a:ext>
            </a:extLst>
          </p:cNvPr>
          <p:cNvPicPr>
            <a:picLocks noChangeAspect="1"/>
          </p:cNvPicPr>
          <p:nvPr/>
        </p:nvPicPr>
        <p:blipFill>
          <a:blip r:embed="rId3"/>
          <a:stretch>
            <a:fillRect/>
          </a:stretch>
        </p:blipFill>
        <p:spPr>
          <a:xfrm>
            <a:off x="790663" y="2466078"/>
            <a:ext cx="3644900" cy="1625600"/>
          </a:xfrm>
          <a:prstGeom prst="rect">
            <a:avLst/>
          </a:prstGeom>
        </p:spPr>
      </p:pic>
      <p:pic>
        <p:nvPicPr>
          <p:cNvPr id="14" name="Imagen 13">
            <a:extLst>
              <a:ext uri="{FF2B5EF4-FFF2-40B4-BE49-F238E27FC236}">
                <a16:creationId xmlns:a16="http://schemas.microsoft.com/office/drawing/2014/main" id="{F361F372-2ADD-7048-853A-7CBAA0B9CBE4}"/>
              </a:ext>
            </a:extLst>
          </p:cNvPr>
          <p:cNvPicPr>
            <a:picLocks noChangeAspect="1"/>
          </p:cNvPicPr>
          <p:nvPr/>
        </p:nvPicPr>
        <p:blipFill>
          <a:blip r:embed="rId4"/>
          <a:stretch>
            <a:fillRect/>
          </a:stretch>
        </p:blipFill>
        <p:spPr>
          <a:xfrm>
            <a:off x="6927156" y="1335395"/>
            <a:ext cx="4864100" cy="3949700"/>
          </a:xfrm>
          <a:prstGeom prst="rect">
            <a:avLst/>
          </a:prstGeom>
        </p:spPr>
      </p:pic>
      <p:sp>
        <p:nvSpPr>
          <p:cNvPr id="22" name="Rectángulo redondeado 21">
            <a:extLst>
              <a:ext uri="{FF2B5EF4-FFF2-40B4-BE49-F238E27FC236}">
                <a16:creationId xmlns:a16="http://schemas.microsoft.com/office/drawing/2014/main" id="{A516867F-CC88-0540-A244-10768FD4EFA5}"/>
              </a:ext>
            </a:extLst>
          </p:cNvPr>
          <p:cNvSpPr/>
          <p:nvPr/>
        </p:nvSpPr>
        <p:spPr>
          <a:xfrm>
            <a:off x="8514106" y="2890344"/>
            <a:ext cx="3194417" cy="1566041"/>
          </a:xfrm>
          <a:prstGeom prst="roundRect">
            <a:avLst/>
          </a:prstGeom>
          <a:noFill/>
          <a:effectLst>
            <a:glow rad="63500">
              <a:schemeClr val="accent2">
                <a:satMod val="175000"/>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L"/>
          </a:p>
        </p:txBody>
      </p:sp>
      <p:sp>
        <p:nvSpPr>
          <p:cNvPr id="25" name="Rectángulo 24">
            <a:extLst>
              <a:ext uri="{FF2B5EF4-FFF2-40B4-BE49-F238E27FC236}">
                <a16:creationId xmlns:a16="http://schemas.microsoft.com/office/drawing/2014/main" id="{3E74CFDA-8182-D348-BADF-279776B42BF8}"/>
              </a:ext>
            </a:extLst>
          </p:cNvPr>
          <p:cNvSpPr/>
          <p:nvPr/>
        </p:nvSpPr>
        <p:spPr>
          <a:xfrm>
            <a:off x="790663" y="1519622"/>
            <a:ext cx="3234090" cy="589072"/>
          </a:xfrm>
          <a:prstGeom prst="rect">
            <a:avLst/>
          </a:prstGeom>
        </p:spPr>
        <p:txBody>
          <a:bodyPr wrap="none">
            <a:spAutoFit/>
          </a:bodyPr>
          <a:lstStyle/>
          <a:p>
            <a:pPr>
              <a:lnSpc>
                <a:spcPct val="150000"/>
              </a:lnSpc>
            </a:pPr>
            <a:r>
              <a:rPr lang="es-CL" sz="2400" dirty="0">
                <a:solidFill>
                  <a:srgbClr val="92D050"/>
                </a:solidFill>
              </a:rPr>
              <a:t>Stack Buffer OverFlow 2</a:t>
            </a:r>
          </a:p>
        </p:txBody>
      </p:sp>
      <p:pic>
        <p:nvPicPr>
          <p:cNvPr id="11" name="Imagen 10">
            <a:extLst>
              <a:ext uri="{FF2B5EF4-FFF2-40B4-BE49-F238E27FC236}">
                <a16:creationId xmlns:a16="http://schemas.microsoft.com/office/drawing/2014/main" id="{5B228490-0CB7-034A-935C-EB5087EFABF1}"/>
              </a:ext>
            </a:extLst>
          </p:cNvPr>
          <p:cNvPicPr>
            <a:picLocks noChangeAspect="1"/>
          </p:cNvPicPr>
          <p:nvPr/>
        </p:nvPicPr>
        <p:blipFill>
          <a:blip r:embed="rId5"/>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13314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strVal val="#ppt_h"/>
                                          </p:val>
                                        </p:tav>
                                        <p:tav tm="100000">
                                          <p:val>
                                            <p:strVal val="#ppt_h"/>
                                          </p:val>
                                        </p:tav>
                                      </p:tavLst>
                                    </p:anim>
                                  </p:childTnLst>
                                </p:cTn>
                              </p:par>
                            </p:childTnLst>
                          </p:cTn>
                        </p:par>
                        <p:par>
                          <p:cTn id="13" fill="hold">
                            <p:stCondLst>
                              <p:cond delay="500"/>
                            </p:stCondLst>
                            <p:childTnLst>
                              <p:par>
                                <p:cTn id="14" presetID="17" presetClass="entr" presetSubtype="10"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p:cTn id="16" dur="500" fill="hold"/>
                                        <p:tgtEl>
                                          <p:spTgt spid="19"/>
                                        </p:tgtEl>
                                        <p:attrNameLst>
                                          <p:attrName>ppt_w</p:attrName>
                                        </p:attrNameLst>
                                      </p:cBhvr>
                                      <p:tavLst>
                                        <p:tav tm="0">
                                          <p:val>
                                            <p:fltVal val="0"/>
                                          </p:val>
                                        </p:tav>
                                        <p:tav tm="100000">
                                          <p:val>
                                            <p:strVal val="#ppt_w"/>
                                          </p:val>
                                        </p:tav>
                                      </p:tavLst>
                                    </p:anim>
                                    <p:anim calcmode="lin" valueType="num">
                                      <p:cBhvr>
                                        <p:cTn id="17" dur="500" fill="hold"/>
                                        <p:tgtEl>
                                          <p:spTgt spid="19"/>
                                        </p:tgtEl>
                                        <p:attrNameLst>
                                          <p:attrName>ppt_h</p:attrName>
                                        </p:attrNameLst>
                                      </p:cBhvr>
                                      <p:tavLst>
                                        <p:tav tm="0">
                                          <p:val>
                                            <p:strVal val="#ppt_h"/>
                                          </p:val>
                                        </p:tav>
                                        <p:tav tm="100000">
                                          <p:val>
                                            <p:strVal val="#ppt_h"/>
                                          </p:val>
                                        </p:tav>
                                      </p:tavLst>
                                    </p:anim>
                                  </p:childTnLst>
                                </p:cTn>
                              </p:par>
                            </p:childTnLst>
                          </p:cTn>
                        </p:par>
                        <p:par>
                          <p:cTn id="18" fill="hold">
                            <p:stCondLst>
                              <p:cond delay="1000"/>
                            </p:stCondLst>
                            <p:childTnLst>
                              <p:par>
                                <p:cTn id="19" presetID="17" presetClass="entr" presetSubtype="10"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p:cTn id="21" dur="500" fill="hold"/>
                                        <p:tgtEl>
                                          <p:spTgt spid="18"/>
                                        </p:tgtEl>
                                        <p:attrNameLst>
                                          <p:attrName>ppt_w</p:attrName>
                                        </p:attrNameLst>
                                      </p:cBhvr>
                                      <p:tavLst>
                                        <p:tav tm="0">
                                          <p:val>
                                            <p:fltVal val="0"/>
                                          </p:val>
                                        </p:tav>
                                        <p:tav tm="100000">
                                          <p:val>
                                            <p:strVal val="#ppt_w"/>
                                          </p:val>
                                        </p:tav>
                                      </p:tavLst>
                                    </p:anim>
                                    <p:anim calcmode="lin" valueType="num">
                                      <p:cBhvr>
                                        <p:cTn id="22" dur="500" fill="hold"/>
                                        <p:tgtEl>
                                          <p:spTgt spid="18"/>
                                        </p:tgtEl>
                                        <p:attrNameLst>
                                          <p:attrName>ppt_h</p:attrName>
                                        </p:attrNameLst>
                                      </p:cBhvr>
                                      <p:tavLst>
                                        <p:tav tm="0">
                                          <p:val>
                                            <p:strVal val="#ppt_h"/>
                                          </p:val>
                                        </p:tav>
                                        <p:tav tm="100000">
                                          <p:val>
                                            <p:strVal val="#ppt_h"/>
                                          </p:val>
                                        </p:tav>
                                      </p:tavLst>
                                    </p:anim>
                                  </p:childTnLst>
                                </p:cTn>
                              </p:par>
                            </p:childTnLst>
                          </p:cTn>
                        </p:par>
                        <p:par>
                          <p:cTn id="23" fill="hold">
                            <p:stCondLst>
                              <p:cond delay="1500"/>
                            </p:stCondLst>
                            <p:childTnLst>
                              <p:par>
                                <p:cTn id="24" presetID="17" presetClass="entr" presetSubtype="10"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ppt_w</p:attrName>
                                        </p:attrNameLst>
                                      </p:cBhvr>
                                      <p:tavLst>
                                        <p:tav tm="0">
                                          <p:val>
                                            <p:fltVal val="0"/>
                                          </p:val>
                                        </p:tav>
                                        <p:tav tm="100000">
                                          <p:val>
                                            <p:strVal val="#ppt_w"/>
                                          </p:val>
                                        </p:tav>
                                      </p:tavLst>
                                    </p:anim>
                                    <p:anim calcmode="lin" valueType="num">
                                      <p:cBhvr>
                                        <p:cTn id="27" dur="500" fill="hold"/>
                                        <p:tgtEl>
                                          <p:spTgt spid="14"/>
                                        </p:tgtEl>
                                        <p:attrNameLst>
                                          <p:attrName>ppt_h</p:attrName>
                                        </p:attrNameLst>
                                      </p:cBhvr>
                                      <p:tavLst>
                                        <p:tav tm="0">
                                          <p:val>
                                            <p:strVal val="#ppt_h"/>
                                          </p:val>
                                        </p:tav>
                                        <p:tav tm="100000">
                                          <p:val>
                                            <p:strVal val="#ppt_h"/>
                                          </p:val>
                                        </p:tav>
                                      </p:tavLst>
                                    </p:anim>
                                  </p:childTnLst>
                                </p:cTn>
                              </p:par>
                            </p:childTnLst>
                          </p:cTn>
                        </p:par>
                        <p:par>
                          <p:cTn id="28" fill="hold">
                            <p:stCondLst>
                              <p:cond delay="2000"/>
                            </p:stCondLst>
                            <p:childTnLst>
                              <p:par>
                                <p:cTn id="29" presetID="17" presetClass="entr" presetSubtype="10" fill="hold" grpId="0" nodeType="afterEffect">
                                  <p:stCondLst>
                                    <p:cond delay="100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8" grpId="0" animBg="1"/>
      <p:bldP spid="2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Vulnerabilidades comunes /&gt;</a:t>
            </a:r>
            <a:endParaRPr lang="es-ES" sz="4600" b="1" dirty="0">
              <a:solidFill>
                <a:srgbClr val="92D050"/>
              </a:solidFill>
            </a:endParaRPr>
          </a:p>
        </p:txBody>
      </p:sp>
      <p:sp>
        <p:nvSpPr>
          <p:cNvPr id="8" name="Rectángulo redondeado 7">
            <a:extLst>
              <a:ext uri="{FF2B5EF4-FFF2-40B4-BE49-F238E27FC236}">
                <a16:creationId xmlns:a16="http://schemas.microsoft.com/office/drawing/2014/main" id="{C1623F98-58F0-4D45-95AA-43DD1166F9D8}"/>
              </a:ext>
            </a:extLst>
          </p:cNvPr>
          <p:cNvSpPr/>
          <p:nvPr/>
        </p:nvSpPr>
        <p:spPr>
          <a:xfrm>
            <a:off x="704193" y="2340381"/>
            <a:ext cx="3731370" cy="1876994"/>
          </a:xfrm>
          <a:prstGeom prst="roundRect">
            <a:avLst/>
          </a:prstGeom>
          <a:noFill/>
          <a:ln w="9525" cap="flat" cmpd="sng" algn="ctr">
            <a:solidFill>
              <a:schemeClr val="accent5"/>
            </a:solidFill>
            <a:prstDash val="solid"/>
            <a:round/>
            <a:headEnd type="none" w="med" len="med"/>
            <a:tailEnd type="none" w="med" len="med"/>
          </a:ln>
          <a:effectLst>
            <a:glow rad="63500">
              <a:schemeClr val="accent3">
                <a:satMod val="175000"/>
                <a:alpha val="40000"/>
              </a:schemeClr>
            </a:glow>
          </a:effectLst>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L" b="1">
              <a:ln w="22225">
                <a:solidFill>
                  <a:schemeClr val="accent2"/>
                </a:solidFill>
                <a:prstDash val="solid"/>
              </a:ln>
              <a:solidFill>
                <a:schemeClr val="accent2">
                  <a:lumMod val="40000"/>
                  <a:lumOff val="60000"/>
                </a:schemeClr>
              </a:solidFill>
            </a:endParaRPr>
          </a:p>
        </p:txBody>
      </p:sp>
      <p:sp>
        <p:nvSpPr>
          <p:cNvPr id="18" name="Rectángulo redondeado 17">
            <a:extLst>
              <a:ext uri="{FF2B5EF4-FFF2-40B4-BE49-F238E27FC236}">
                <a16:creationId xmlns:a16="http://schemas.microsoft.com/office/drawing/2014/main" id="{F5947C35-21C9-AD4C-8DF9-DD0C58A8EBE7}"/>
              </a:ext>
            </a:extLst>
          </p:cNvPr>
          <p:cNvSpPr/>
          <p:nvPr/>
        </p:nvSpPr>
        <p:spPr>
          <a:xfrm>
            <a:off x="6705601" y="1141697"/>
            <a:ext cx="4709243" cy="4274363"/>
          </a:xfrm>
          <a:prstGeom prst="roundRect">
            <a:avLst/>
          </a:prstGeom>
          <a:noFill/>
          <a:ln w="9525" cap="flat" cmpd="sng" algn="ctr">
            <a:solidFill>
              <a:schemeClr val="accent5"/>
            </a:solidFill>
            <a:prstDash val="solid"/>
            <a:round/>
            <a:headEnd type="none" w="med" len="med"/>
            <a:tailEnd type="none" w="med" len="med"/>
          </a:ln>
          <a:effectLst>
            <a:glow rad="63500">
              <a:schemeClr val="accent3">
                <a:satMod val="175000"/>
                <a:alpha val="40000"/>
              </a:schemeClr>
            </a:glow>
          </a:effectLst>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L" b="1">
              <a:ln w="22225">
                <a:solidFill>
                  <a:schemeClr val="accent2"/>
                </a:solidFill>
                <a:prstDash val="solid"/>
              </a:ln>
              <a:solidFill>
                <a:schemeClr val="accent2">
                  <a:lumMod val="40000"/>
                  <a:lumOff val="60000"/>
                </a:schemeClr>
              </a:solidFill>
            </a:endParaRPr>
          </a:p>
        </p:txBody>
      </p:sp>
      <p:cxnSp>
        <p:nvCxnSpPr>
          <p:cNvPr id="19" name="Conector recto de flecha 18">
            <a:extLst>
              <a:ext uri="{FF2B5EF4-FFF2-40B4-BE49-F238E27FC236}">
                <a16:creationId xmlns:a16="http://schemas.microsoft.com/office/drawing/2014/main" id="{C9BDB525-26AF-5C45-A4DD-FF0F93D414DC}"/>
              </a:ext>
            </a:extLst>
          </p:cNvPr>
          <p:cNvCxnSpPr>
            <a:cxnSpLocks/>
            <a:stCxn id="8" idx="3"/>
            <a:endCxn id="18" idx="1"/>
          </p:cNvCxnSpPr>
          <p:nvPr/>
        </p:nvCxnSpPr>
        <p:spPr>
          <a:xfrm>
            <a:off x="4435563" y="3278878"/>
            <a:ext cx="2270038" cy="1"/>
          </a:xfrm>
          <a:prstGeom prst="straightConnector1">
            <a:avLst/>
          </a:prstGeom>
          <a:ln>
            <a:tailEnd type="triangle"/>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2" name="Rectángulo redondeado 21">
            <a:extLst>
              <a:ext uri="{FF2B5EF4-FFF2-40B4-BE49-F238E27FC236}">
                <a16:creationId xmlns:a16="http://schemas.microsoft.com/office/drawing/2014/main" id="{A516867F-CC88-0540-A244-10768FD4EFA5}"/>
              </a:ext>
            </a:extLst>
          </p:cNvPr>
          <p:cNvSpPr/>
          <p:nvPr/>
        </p:nvSpPr>
        <p:spPr>
          <a:xfrm>
            <a:off x="8544910" y="3153103"/>
            <a:ext cx="2791549" cy="1064272"/>
          </a:xfrm>
          <a:prstGeom prst="roundRect">
            <a:avLst/>
          </a:prstGeom>
          <a:noFill/>
          <a:effectLst>
            <a:glow rad="63500">
              <a:schemeClr val="accent2">
                <a:satMod val="175000"/>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L"/>
          </a:p>
        </p:txBody>
      </p:sp>
      <p:sp>
        <p:nvSpPr>
          <p:cNvPr id="10" name="Rectángulo 9">
            <a:extLst>
              <a:ext uri="{FF2B5EF4-FFF2-40B4-BE49-F238E27FC236}">
                <a16:creationId xmlns:a16="http://schemas.microsoft.com/office/drawing/2014/main" id="{D89295B3-15A2-644E-9210-37A1CD054492}"/>
              </a:ext>
            </a:extLst>
          </p:cNvPr>
          <p:cNvSpPr/>
          <p:nvPr/>
        </p:nvSpPr>
        <p:spPr>
          <a:xfrm>
            <a:off x="936683" y="1578823"/>
            <a:ext cx="2000163" cy="589072"/>
          </a:xfrm>
          <a:prstGeom prst="rect">
            <a:avLst/>
          </a:prstGeom>
        </p:spPr>
        <p:txBody>
          <a:bodyPr wrap="none">
            <a:spAutoFit/>
          </a:bodyPr>
          <a:lstStyle/>
          <a:p>
            <a:pPr>
              <a:lnSpc>
                <a:spcPct val="150000"/>
              </a:lnSpc>
            </a:pPr>
            <a:r>
              <a:rPr lang="es-CL" sz="2400" dirty="0">
                <a:solidFill>
                  <a:srgbClr val="92D050"/>
                </a:solidFill>
              </a:rPr>
              <a:t>Format Strings</a:t>
            </a:r>
          </a:p>
        </p:txBody>
      </p:sp>
      <p:pic>
        <p:nvPicPr>
          <p:cNvPr id="5" name="Imagen 4">
            <a:extLst>
              <a:ext uri="{FF2B5EF4-FFF2-40B4-BE49-F238E27FC236}">
                <a16:creationId xmlns:a16="http://schemas.microsoft.com/office/drawing/2014/main" id="{931381FD-BADA-BE44-AB09-15FCAB857E81}"/>
              </a:ext>
            </a:extLst>
          </p:cNvPr>
          <p:cNvPicPr>
            <a:picLocks noChangeAspect="1"/>
          </p:cNvPicPr>
          <p:nvPr/>
        </p:nvPicPr>
        <p:blipFill>
          <a:blip r:embed="rId3"/>
          <a:stretch>
            <a:fillRect/>
          </a:stretch>
        </p:blipFill>
        <p:spPr>
          <a:xfrm>
            <a:off x="729084" y="2622960"/>
            <a:ext cx="3795947" cy="1311835"/>
          </a:xfrm>
          <a:prstGeom prst="rect">
            <a:avLst/>
          </a:prstGeom>
        </p:spPr>
      </p:pic>
      <p:pic>
        <p:nvPicPr>
          <p:cNvPr id="9" name="Imagen 8">
            <a:extLst>
              <a:ext uri="{FF2B5EF4-FFF2-40B4-BE49-F238E27FC236}">
                <a16:creationId xmlns:a16="http://schemas.microsoft.com/office/drawing/2014/main" id="{BB3214E1-819B-0149-B88B-23B30C381234}"/>
              </a:ext>
            </a:extLst>
          </p:cNvPr>
          <p:cNvPicPr>
            <a:picLocks noChangeAspect="1"/>
          </p:cNvPicPr>
          <p:nvPr/>
        </p:nvPicPr>
        <p:blipFill>
          <a:blip r:embed="rId4"/>
          <a:stretch>
            <a:fillRect/>
          </a:stretch>
        </p:blipFill>
        <p:spPr>
          <a:xfrm>
            <a:off x="6873156" y="1450953"/>
            <a:ext cx="4541688" cy="3655848"/>
          </a:xfrm>
          <a:prstGeom prst="rect">
            <a:avLst/>
          </a:prstGeom>
        </p:spPr>
      </p:pic>
      <p:pic>
        <p:nvPicPr>
          <p:cNvPr id="11" name="Imagen 10">
            <a:extLst>
              <a:ext uri="{FF2B5EF4-FFF2-40B4-BE49-F238E27FC236}">
                <a16:creationId xmlns:a16="http://schemas.microsoft.com/office/drawing/2014/main" id="{A0BA8922-B482-B54B-89B3-E7FE17A3EB05}"/>
              </a:ext>
            </a:extLst>
          </p:cNvPr>
          <p:cNvPicPr>
            <a:picLocks noChangeAspect="1"/>
          </p:cNvPicPr>
          <p:nvPr/>
        </p:nvPicPr>
        <p:blipFill>
          <a:blip r:embed="rId5"/>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671938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strVal val="#ppt_h"/>
                                          </p:val>
                                        </p:tav>
                                        <p:tav tm="100000">
                                          <p:val>
                                            <p:strVal val="#ppt_h"/>
                                          </p:val>
                                        </p:tav>
                                      </p:tavLst>
                                    </p:anim>
                                  </p:childTnLst>
                                </p:cTn>
                              </p:par>
                            </p:childTnLst>
                          </p:cTn>
                        </p:par>
                        <p:par>
                          <p:cTn id="13" fill="hold">
                            <p:stCondLst>
                              <p:cond delay="500"/>
                            </p:stCondLst>
                            <p:childTnLst>
                              <p:par>
                                <p:cTn id="14" presetID="17" presetClass="entr" presetSubtype="10"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p:cTn id="16" dur="500" fill="hold"/>
                                        <p:tgtEl>
                                          <p:spTgt spid="19"/>
                                        </p:tgtEl>
                                        <p:attrNameLst>
                                          <p:attrName>ppt_w</p:attrName>
                                        </p:attrNameLst>
                                      </p:cBhvr>
                                      <p:tavLst>
                                        <p:tav tm="0">
                                          <p:val>
                                            <p:fltVal val="0"/>
                                          </p:val>
                                        </p:tav>
                                        <p:tav tm="100000">
                                          <p:val>
                                            <p:strVal val="#ppt_w"/>
                                          </p:val>
                                        </p:tav>
                                      </p:tavLst>
                                    </p:anim>
                                    <p:anim calcmode="lin" valueType="num">
                                      <p:cBhvr>
                                        <p:cTn id="17" dur="500" fill="hold"/>
                                        <p:tgtEl>
                                          <p:spTgt spid="19"/>
                                        </p:tgtEl>
                                        <p:attrNameLst>
                                          <p:attrName>ppt_h</p:attrName>
                                        </p:attrNameLst>
                                      </p:cBhvr>
                                      <p:tavLst>
                                        <p:tav tm="0">
                                          <p:val>
                                            <p:strVal val="#ppt_h"/>
                                          </p:val>
                                        </p:tav>
                                        <p:tav tm="100000">
                                          <p:val>
                                            <p:strVal val="#ppt_h"/>
                                          </p:val>
                                        </p:tav>
                                      </p:tavLst>
                                    </p:anim>
                                  </p:childTnLst>
                                </p:cTn>
                              </p:par>
                              <p:par>
                                <p:cTn id="18" presetID="17" presetClass="entr" presetSubtype="1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p:cTn id="20" dur="500" fill="hold"/>
                                        <p:tgtEl>
                                          <p:spTgt spid="18"/>
                                        </p:tgtEl>
                                        <p:attrNameLst>
                                          <p:attrName>ppt_w</p:attrName>
                                        </p:attrNameLst>
                                      </p:cBhvr>
                                      <p:tavLst>
                                        <p:tav tm="0">
                                          <p:val>
                                            <p:fltVal val="0"/>
                                          </p:val>
                                        </p:tav>
                                        <p:tav tm="100000">
                                          <p:val>
                                            <p:strVal val="#ppt_w"/>
                                          </p:val>
                                        </p:tav>
                                      </p:tavLst>
                                    </p:anim>
                                    <p:anim calcmode="lin" valueType="num">
                                      <p:cBhvr>
                                        <p:cTn id="21" dur="500" fill="hold"/>
                                        <p:tgtEl>
                                          <p:spTgt spid="18"/>
                                        </p:tgtEl>
                                        <p:attrNameLst>
                                          <p:attrName>ppt_h</p:attrName>
                                        </p:attrNameLst>
                                      </p:cBhvr>
                                      <p:tavLst>
                                        <p:tav tm="0">
                                          <p:val>
                                            <p:strVal val="#ppt_h"/>
                                          </p:val>
                                        </p:tav>
                                        <p:tav tm="100000">
                                          <p:val>
                                            <p:strVal val="#ppt_h"/>
                                          </p:val>
                                        </p:tav>
                                      </p:tavLst>
                                    </p:anim>
                                  </p:childTnLst>
                                </p:cTn>
                              </p:par>
                              <p:par>
                                <p:cTn id="22" presetID="17" presetClass="entr" presetSubtype="1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fltVal val="0"/>
                                          </p:val>
                                        </p:tav>
                                        <p:tav tm="100000">
                                          <p:val>
                                            <p:strVal val="#ppt_w"/>
                                          </p:val>
                                        </p:tav>
                                      </p:tavLst>
                                    </p:anim>
                                    <p:anim calcmode="lin" valueType="num">
                                      <p:cBhvr>
                                        <p:cTn id="25" dur="500" fill="hold"/>
                                        <p:tgtEl>
                                          <p:spTgt spid="9"/>
                                        </p:tgtEl>
                                        <p:attrNameLst>
                                          <p:attrName>ppt_h</p:attrName>
                                        </p:attrNameLst>
                                      </p:cBhvr>
                                      <p:tavLst>
                                        <p:tav tm="0">
                                          <p:val>
                                            <p:strVal val="#ppt_h"/>
                                          </p:val>
                                        </p:tav>
                                        <p:tav tm="100000">
                                          <p:val>
                                            <p:strVal val="#ppt_h"/>
                                          </p:val>
                                        </p:tav>
                                      </p:tavLst>
                                    </p:anim>
                                  </p:childTnLst>
                                </p:cTn>
                              </p:par>
                            </p:childTnLst>
                          </p:cTn>
                        </p:par>
                        <p:par>
                          <p:cTn id="26" fill="hold">
                            <p:stCondLst>
                              <p:cond delay="1000"/>
                            </p:stCondLst>
                            <p:childTnLst>
                              <p:par>
                                <p:cTn id="27" presetID="17" presetClass="entr" presetSubtype="10" fill="hold" grpId="0" nodeType="afterEffect">
                                  <p:stCondLst>
                                    <p:cond delay="1000"/>
                                  </p:stCondLst>
                                  <p:childTnLst>
                                    <p:set>
                                      <p:cBhvr>
                                        <p:cTn id="28" dur="1" fill="hold">
                                          <p:stCondLst>
                                            <p:cond delay="0"/>
                                          </p:stCondLst>
                                        </p:cTn>
                                        <p:tgtEl>
                                          <p:spTgt spid="22"/>
                                        </p:tgtEl>
                                        <p:attrNameLst>
                                          <p:attrName>style.visibility</p:attrName>
                                        </p:attrNameLst>
                                      </p:cBhvr>
                                      <p:to>
                                        <p:strVal val="visible"/>
                                      </p:to>
                                    </p:set>
                                    <p:anim calcmode="lin" valueType="num">
                                      <p:cBhvr>
                                        <p:cTn id="29" dur="500" fill="hold"/>
                                        <p:tgtEl>
                                          <p:spTgt spid="22"/>
                                        </p:tgtEl>
                                        <p:attrNameLst>
                                          <p:attrName>ppt_w</p:attrName>
                                        </p:attrNameLst>
                                      </p:cBhvr>
                                      <p:tavLst>
                                        <p:tav tm="0">
                                          <p:val>
                                            <p:fltVal val="0"/>
                                          </p:val>
                                        </p:tav>
                                        <p:tav tm="100000">
                                          <p:val>
                                            <p:strVal val="#ppt_w"/>
                                          </p:val>
                                        </p:tav>
                                      </p:tavLst>
                                    </p:anim>
                                    <p:anim calcmode="lin" valueType="num">
                                      <p:cBhvr>
                                        <p:cTn id="30" dur="500" fill="hold"/>
                                        <p:tgtEl>
                                          <p:spTgt spid="2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8" grpId="0" animBg="1"/>
      <p:bldP spid="2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Vulnerabilidades comunes /&gt;</a:t>
            </a:r>
            <a:endParaRPr lang="es-ES" sz="4600" b="1" dirty="0">
              <a:solidFill>
                <a:srgbClr val="92D050"/>
              </a:solidFill>
            </a:endParaRPr>
          </a:p>
        </p:txBody>
      </p:sp>
      <p:sp>
        <p:nvSpPr>
          <p:cNvPr id="15" name="CuadroTexto 14">
            <a:extLst>
              <a:ext uri="{FF2B5EF4-FFF2-40B4-BE49-F238E27FC236}">
                <a16:creationId xmlns:a16="http://schemas.microsoft.com/office/drawing/2014/main" id="{5C59FD06-BFCF-F54F-8F1C-ADE2E1B0EF97}"/>
              </a:ext>
            </a:extLst>
          </p:cNvPr>
          <p:cNvSpPr txBox="1"/>
          <p:nvPr/>
        </p:nvSpPr>
        <p:spPr>
          <a:xfrm>
            <a:off x="3846786" y="6232634"/>
            <a:ext cx="184731" cy="369332"/>
          </a:xfrm>
          <a:prstGeom prst="rect">
            <a:avLst/>
          </a:prstGeom>
          <a:noFill/>
        </p:spPr>
        <p:txBody>
          <a:bodyPr wrap="none" rtlCol="0">
            <a:spAutoFit/>
          </a:bodyPr>
          <a:lstStyle/>
          <a:p>
            <a:endParaRPr lang="es-CL" dirty="0"/>
          </a:p>
        </p:txBody>
      </p:sp>
      <p:pic>
        <p:nvPicPr>
          <p:cNvPr id="9" name="Imagen 8">
            <a:extLst>
              <a:ext uri="{FF2B5EF4-FFF2-40B4-BE49-F238E27FC236}">
                <a16:creationId xmlns:a16="http://schemas.microsoft.com/office/drawing/2014/main" id="{6FE51601-4709-BD40-AC14-DAC45241E57A}"/>
              </a:ext>
            </a:extLst>
          </p:cNvPr>
          <p:cNvPicPr>
            <a:picLocks noChangeAspect="1"/>
          </p:cNvPicPr>
          <p:nvPr/>
        </p:nvPicPr>
        <p:blipFill>
          <a:blip r:embed="rId3"/>
          <a:stretch>
            <a:fillRect/>
          </a:stretch>
        </p:blipFill>
        <p:spPr>
          <a:xfrm>
            <a:off x="429512" y="1482738"/>
            <a:ext cx="4267210" cy="4953457"/>
          </a:xfrm>
          <a:prstGeom prst="rect">
            <a:avLst/>
          </a:prstGeom>
        </p:spPr>
      </p:pic>
      <p:sp>
        <p:nvSpPr>
          <p:cNvPr id="16" name="Rectángulo redondeado 15">
            <a:extLst>
              <a:ext uri="{FF2B5EF4-FFF2-40B4-BE49-F238E27FC236}">
                <a16:creationId xmlns:a16="http://schemas.microsoft.com/office/drawing/2014/main" id="{4BD1B908-EE51-7F42-A153-2C36F17D93F2}"/>
              </a:ext>
            </a:extLst>
          </p:cNvPr>
          <p:cNvSpPr/>
          <p:nvPr/>
        </p:nvSpPr>
        <p:spPr>
          <a:xfrm>
            <a:off x="96716" y="1284247"/>
            <a:ext cx="4600006" cy="5317719"/>
          </a:xfrm>
          <a:prstGeom prst="roundRect">
            <a:avLst/>
          </a:prstGeom>
          <a:noFill/>
          <a:ln w="9525" cap="flat" cmpd="sng" algn="ctr">
            <a:solidFill>
              <a:schemeClr val="accent5"/>
            </a:solidFill>
            <a:prstDash val="solid"/>
            <a:round/>
            <a:headEnd type="none" w="med" len="med"/>
            <a:tailEnd type="none" w="med" len="med"/>
          </a:ln>
          <a:effectLst>
            <a:glow rad="63500">
              <a:schemeClr val="accent3">
                <a:satMod val="175000"/>
                <a:alpha val="40000"/>
              </a:schemeClr>
            </a:glow>
          </a:effectLst>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L" b="1">
              <a:ln w="22225">
                <a:solidFill>
                  <a:schemeClr val="accent2"/>
                </a:solidFill>
                <a:prstDash val="solid"/>
              </a:ln>
              <a:solidFill>
                <a:schemeClr val="accent2">
                  <a:lumMod val="40000"/>
                  <a:lumOff val="60000"/>
                </a:schemeClr>
              </a:solidFill>
            </a:endParaRPr>
          </a:p>
        </p:txBody>
      </p:sp>
      <p:pic>
        <p:nvPicPr>
          <p:cNvPr id="11" name="Imagen 10">
            <a:extLst>
              <a:ext uri="{FF2B5EF4-FFF2-40B4-BE49-F238E27FC236}">
                <a16:creationId xmlns:a16="http://schemas.microsoft.com/office/drawing/2014/main" id="{7822DD9E-F172-384B-B3C1-7E77BFF0F09D}"/>
              </a:ext>
            </a:extLst>
          </p:cNvPr>
          <p:cNvPicPr>
            <a:picLocks noChangeAspect="1"/>
          </p:cNvPicPr>
          <p:nvPr/>
        </p:nvPicPr>
        <p:blipFill>
          <a:blip r:embed="rId4"/>
          <a:stretch>
            <a:fillRect/>
          </a:stretch>
        </p:blipFill>
        <p:spPr>
          <a:xfrm>
            <a:off x="8069539" y="1019909"/>
            <a:ext cx="3821044" cy="4911131"/>
          </a:xfrm>
          <a:prstGeom prst="rect">
            <a:avLst/>
          </a:prstGeom>
        </p:spPr>
      </p:pic>
      <p:sp>
        <p:nvSpPr>
          <p:cNvPr id="19" name="Rectángulo redondeado 18">
            <a:extLst>
              <a:ext uri="{FF2B5EF4-FFF2-40B4-BE49-F238E27FC236}">
                <a16:creationId xmlns:a16="http://schemas.microsoft.com/office/drawing/2014/main" id="{F719304E-AC5F-B444-BA89-681C8203D10B}"/>
              </a:ext>
            </a:extLst>
          </p:cNvPr>
          <p:cNvSpPr/>
          <p:nvPr/>
        </p:nvSpPr>
        <p:spPr>
          <a:xfrm>
            <a:off x="7649307" y="887767"/>
            <a:ext cx="4323051" cy="5148016"/>
          </a:xfrm>
          <a:prstGeom prst="roundRect">
            <a:avLst/>
          </a:prstGeom>
          <a:noFill/>
          <a:ln w="9525" cap="flat" cmpd="sng" algn="ctr">
            <a:solidFill>
              <a:schemeClr val="accent5"/>
            </a:solidFill>
            <a:prstDash val="solid"/>
            <a:round/>
            <a:headEnd type="none" w="med" len="med"/>
            <a:tailEnd type="none" w="med" len="med"/>
          </a:ln>
          <a:effectLst>
            <a:glow rad="63500">
              <a:schemeClr val="accent3">
                <a:satMod val="175000"/>
                <a:alpha val="40000"/>
              </a:schemeClr>
            </a:glow>
          </a:effectLst>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L" b="1">
              <a:ln w="22225">
                <a:solidFill>
                  <a:schemeClr val="accent2"/>
                </a:solidFill>
                <a:prstDash val="solid"/>
              </a:ln>
              <a:solidFill>
                <a:schemeClr val="accent2">
                  <a:lumMod val="40000"/>
                  <a:lumOff val="60000"/>
                </a:schemeClr>
              </a:solidFill>
            </a:endParaRPr>
          </a:p>
        </p:txBody>
      </p:sp>
      <p:cxnSp>
        <p:nvCxnSpPr>
          <p:cNvPr id="14" name="Conector angular 13">
            <a:extLst>
              <a:ext uri="{FF2B5EF4-FFF2-40B4-BE49-F238E27FC236}">
                <a16:creationId xmlns:a16="http://schemas.microsoft.com/office/drawing/2014/main" id="{361073CD-8E9B-4E4C-B5FC-6DC7D0EBBA41}"/>
              </a:ext>
            </a:extLst>
          </p:cNvPr>
          <p:cNvCxnSpPr>
            <a:stCxn id="16" idx="3"/>
            <a:endCxn id="19" idx="1"/>
          </p:cNvCxnSpPr>
          <p:nvPr/>
        </p:nvCxnSpPr>
        <p:spPr>
          <a:xfrm flipV="1">
            <a:off x="4696722" y="3461775"/>
            <a:ext cx="2952585" cy="481332"/>
          </a:xfrm>
          <a:prstGeom prst="bentConnector3">
            <a:avLst/>
          </a:prstGeom>
          <a:ln>
            <a:tailEnd type="triangle"/>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0" name="Rectángulo redondeado 19">
            <a:extLst>
              <a:ext uri="{FF2B5EF4-FFF2-40B4-BE49-F238E27FC236}">
                <a16:creationId xmlns:a16="http://schemas.microsoft.com/office/drawing/2014/main" id="{C1E575BA-5F5C-8147-9EC9-24B815AA73B5}"/>
              </a:ext>
            </a:extLst>
          </p:cNvPr>
          <p:cNvSpPr/>
          <p:nvPr/>
        </p:nvSpPr>
        <p:spPr>
          <a:xfrm>
            <a:off x="9466826" y="2787160"/>
            <a:ext cx="2397198" cy="899583"/>
          </a:xfrm>
          <a:prstGeom prst="roundRect">
            <a:avLst/>
          </a:prstGeom>
          <a:noFill/>
          <a:effectLst>
            <a:glow rad="63500">
              <a:schemeClr val="accent2">
                <a:satMod val="175000"/>
                <a:alpha val="40000"/>
              </a:schemeClr>
            </a:glo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s-CL"/>
          </a:p>
        </p:txBody>
      </p:sp>
      <p:sp>
        <p:nvSpPr>
          <p:cNvPr id="26" name="Rectángulo redondeado 25">
            <a:extLst>
              <a:ext uri="{FF2B5EF4-FFF2-40B4-BE49-F238E27FC236}">
                <a16:creationId xmlns:a16="http://schemas.microsoft.com/office/drawing/2014/main" id="{0B37645E-6311-6741-B977-2A11C86F1493}"/>
              </a:ext>
            </a:extLst>
          </p:cNvPr>
          <p:cNvSpPr/>
          <p:nvPr/>
        </p:nvSpPr>
        <p:spPr>
          <a:xfrm>
            <a:off x="9466826" y="3818886"/>
            <a:ext cx="2397198" cy="1096014"/>
          </a:xfrm>
          <a:prstGeom prst="roundRect">
            <a:avLst/>
          </a:prstGeom>
          <a:noFill/>
          <a:effectLst>
            <a:glow rad="63500">
              <a:schemeClr val="accent6">
                <a:satMod val="175000"/>
                <a:alpha val="40000"/>
              </a:schemeClr>
            </a:glo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CL"/>
          </a:p>
        </p:txBody>
      </p:sp>
      <p:sp>
        <p:nvSpPr>
          <p:cNvPr id="27" name="Rectángulo 26">
            <a:extLst>
              <a:ext uri="{FF2B5EF4-FFF2-40B4-BE49-F238E27FC236}">
                <a16:creationId xmlns:a16="http://schemas.microsoft.com/office/drawing/2014/main" id="{9BD3D119-8570-7D45-A7BE-B58BB4788918}"/>
              </a:ext>
            </a:extLst>
          </p:cNvPr>
          <p:cNvSpPr/>
          <p:nvPr/>
        </p:nvSpPr>
        <p:spPr>
          <a:xfrm>
            <a:off x="4872569" y="1099225"/>
            <a:ext cx="2292422" cy="589072"/>
          </a:xfrm>
          <a:prstGeom prst="rect">
            <a:avLst/>
          </a:prstGeom>
        </p:spPr>
        <p:txBody>
          <a:bodyPr wrap="none">
            <a:spAutoFit/>
          </a:bodyPr>
          <a:lstStyle/>
          <a:p>
            <a:pPr>
              <a:lnSpc>
                <a:spcPct val="150000"/>
              </a:lnSpc>
            </a:pPr>
            <a:r>
              <a:rPr lang="es-CL" sz="2400" dirty="0">
                <a:solidFill>
                  <a:srgbClr val="92D050"/>
                </a:solidFill>
              </a:rPr>
              <a:t>Integer Overflow</a:t>
            </a:r>
          </a:p>
        </p:txBody>
      </p:sp>
      <p:sp>
        <p:nvSpPr>
          <p:cNvPr id="28" name="Rectángulo redondeado 27">
            <a:extLst>
              <a:ext uri="{FF2B5EF4-FFF2-40B4-BE49-F238E27FC236}">
                <a16:creationId xmlns:a16="http://schemas.microsoft.com/office/drawing/2014/main" id="{51E5BD14-A972-EC46-8579-1FD3E01C4EF0}"/>
              </a:ext>
            </a:extLst>
          </p:cNvPr>
          <p:cNvSpPr/>
          <p:nvPr/>
        </p:nvSpPr>
        <p:spPr>
          <a:xfrm>
            <a:off x="2689679" y="5696162"/>
            <a:ext cx="1341838" cy="339621"/>
          </a:xfrm>
          <a:prstGeom prst="roundRect">
            <a:avLst/>
          </a:prstGeom>
          <a:noFill/>
          <a:effectLst>
            <a:glow rad="63500">
              <a:schemeClr val="accent2">
                <a:satMod val="175000"/>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L"/>
          </a:p>
        </p:txBody>
      </p:sp>
      <p:sp>
        <p:nvSpPr>
          <p:cNvPr id="29" name="Rectángulo redondeado 28">
            <a:extLst>
              <a:ext uri="{FF2B5EF4-FFF2-40B4-BE49-F238E27FC236}">
                <a16:creationId xmlns:a16="http://schemas.microsoft.com/office/drawing/2014/main" id="{EEA5AAB5-3367-4E4D-B1D2-3438A53829F3}"/>
              </a:ext>
            </a:extLst>
          </p:cNvPr>
          <p:cNvSpPr/>
          <p:nvPr/>
        </p:nvSpPr>
        <p:spPr>
          <a:xfrm>
            <a:off x="1811215" y="5696162"/>
            <a:ext cx="852530" cy="339621"/>
          </a:xfrm>
          <a:prstGeom prst="roundRect">
            <a:avLst/>
          </a:prstGeom>
          <a:noFill/>
          <a:effectLst>
            <a:glow rad="63500">
              <a:schemeClr val="accent6">
                <a:satMod val="175000"/>
                <a:alpha val="40000"/>
              </a:schemeClr>
            </a:glo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CL"/>
          </a:p>
        </p:txBody>
      </p:sp>
      <p:sp>
        <p:nvSpPr>
          <p:cNvPr id="31" name="Rectángulo redondeado 30">
            <a:extLst>
              <a:ext uri="{FF2B5EF4-FFF2-40B4-BE49-F238E27FC236}">
                <a16:creationId xmlns:a16="http://schemas.microsoft.com/office/drawing/2014/main" id="{85A25D17-FD9D-2F4F-B4E9-3D9E4EF32778}"/>
              </a:ext>
            </a:extLst>
          </p:cNvPr>
          <p:cNvSpPr/>
          <p:nvPr/>
        </p:nvSpPr>
        <p:spPr>
          <a:xfrm>
            <a:off x="9390185" y="2420499"/>
            <a:ext cx="2526332" cy="2749378"/>
          </a:xfrm>
          <a:prstGeom prst="roundRect">
            <a:avLst/>
          </a:prstGeom>
          <a:noFill/>
          <a:effectLst>
            <a:glow rad="63500">
              <a:schemeClr val="accent4">
                <a:satMod val="175000"/>
                <a:alpha val="40000"/>
              </a:schemeClr>
            </a:glo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es-CL"/>
          </a:p>
        </p:txBody>
      </p:sp>
      <p:sp>
        <p:nvSpPr>
          <p:cNvPr id="32" name="Rectángulo redondeado 31">
            <a:extLst>
              <a:ext uri="{FF2B5EF4-FFF2-40B4-BE49-F238E27FC236}">
                <a16:creationId xmlns:a16="http://schemas.microsoft.com/office/drawing/2014/main" id="{5032F019-9F64-194C-B4BD-62EF78A481D9}"/>
              </a:ext>
            </a:extLst>
          </p:cNvPr>
          <p:cNvSpPr/>
          <p:nvPr/>
        </p:nvSpPr>
        <p:spPr>
          <a:xfrm>
            <a:off x="644318" y="5473822"/>
            <a:ext cx="3769419" cy="758812"/>
          </a:xfrm>
          <a:prstGeom prst="roundRect">
            <a:avLst/>
          </a:prstGeom>
          <a:noFill/>
          <a:effectLst>
            <a:glow rad="63500">
              <a:schemeClr val="accent4">
                <a:satMod val="175000"/>
                <a:alpha val="40000"/>
              </a:schemeClr>
            </a:glo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es-CL"/>
          </a:p>
        </p:txBody>
      </p:sp>
      <p:pic>
        <p:nvPicPr>
          <p:cNvPr id="18" name="Imagen 17">
            <a:extLst>
              <a:ext uri="{FF2B5EF4-FFF2-40B4-BE49-F238E27FC236}">
                <a16:creationId xmlns:a16="http://schemas.microsoft.com/office/drawing/2014/main" id="{DE73F26E-17D3-904B-9021-6C49E7FFF12F}"/>
              </a:ext>
            </a:extLst>
          </p:cNvPr>
          <p:cNvPicPr>
            <a:picLocks noChangeAspect="1"/>
          </p:cNvPicPr>
          <p:nvPr/>
        </p:nvPicPr>
        <p:blipFill>
          <a:blip r:embed="rId5"/>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3213734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p:cTn id="11" dur="500" fill="hold"/>
                                        <p:tgtEl>
                                          <p:spTgt spid="16"/>
                                        </p:tgtEl>
                                        <p:attrNameLst>
                                          <p:attrName>ppt_w</p:attrName>
                                        </p:attrNameLst>
                                      </p:cBhvr>
                                      <p:tavLst>
                                        <p:tav tm="0">
                                          <p:val>
                                            <p:fltVal val="0"/>
                                          </p:val>
                                        </p:tav>
                                        <p:tav tm="100000">
                                          <p:val>
                                            <p:strVal val="#ppt_w"/>
                                          </p:val>
                                        </p:tav>
                                      </p:tavLst>
                                    </p:anim>
                                    <p:anim calcmode="lin" valueType="num">
                                      <p:cBhvr>
                                        <p:cTn id="12" dur="500" fill="hold"/>
                                        <p:tgtEl>
                                          <p:spTgt spid="16"/>
                                        </p:tgtEl>
                                        <p:attrNameLst>
                                          <p:attrName>ppt_h</p:attrName>
                                        </p:attrNameLst>
                                      </p:cBhvr>
                                      <p:tavLst>
                                        <p:tav tm="0">
                                          <p:val>
                                            <p:strVal val="#ppt_h"/>
                                          </p:val>
                                        </p:tav>
                                        <p:tav tm="100000">
                                          <p:val>
                                            <p:strVal val="#ppt_h"/>
                                          </p:val>
                                        </p:tav>
                                      </p:tavLst>
                                    </p:anim>
                                  </p:childTnLst>
                                </p:cTn>
                              </p:par>
                            </p:childTnLst>
                          </p:cTn>
                        </p:par>
                        <p:par>
                          <p:cTn id="13" fill="hold">
                            <p:stCondLst>
                              <p:cond delay="500"/>
                            </p:stCondLst>
                            <p:childTnLst>
                              <p:par>
                                <p:cTn id="14" presetID="17" presetClass="entr" presetSubtype="1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p:cTn id="16" dur="500" fill="hold"/>
                                        <p:tgtEl>
                                          <p:spTgt spid="14"/>
                                        </p:tgtEl>
                                        <p:attrNameLst>
                                          <p:attrName>ppt_w</p:attrName>
                                        </p:attrNameLst>
                                      </p:cBhvr>
                                      <p:tavLst>
                                        <p:tav tm="0">
                                          <p:val>
                                            <p:fltVal val="0"/>
                                          </p:val>
                                        </p:tav>
                                        <p:tav tm="100000">
                                          <p:val>
                                            <p:strVal val="#ppt_w"/>
                                          </p:val>
                                        </p:tav>
                                      </p:tavLst>
                                    </p:anim>
                                    <p:anim calcmode="lin" valueType="num">
                                      <p:cBhvr>
                                        <p:cTn id="17" dur="500" fill="hold"/>
                                        <p:tgtEl>
                                          <p:spTgt spid="14"/>
                                        </p:tgtEl>
                                        <p:attrNameLst>
                                          <p:attrName>ppt_h</p:attrName>
                                        </p:attrNameLst>
                                      </p:cBhvr>
                                      <p:tavLst>
                                        <p:tav tm="0">
                                          <p:val>
                                            <p:strVal val="#ppt_h"/>
                                          </p:val>
                                        </p:tav>
                                        <p:tav tm="100000">
                                          <p:val>
                                            <p:strVal val="#ppt_h"/>
                                          </p:val>
                                        </p:tav>
                                      </p:tavLst>
                                    </p:anim>
                                  </p:childTnLst>
                                </p:cTn>
                              </p:par>
                            </p:childTnLst>
                          </p:cTn>
                        </p:par>
                        <p:par>
                          <p:cTn id="18" fill="hold">
                            <p:stCondLst>
                              <p:cond delay="1000"/>
                            </p:stCondLst>
                            <p:childTnLst>
                              <p:par>
                                <p:cTn id="19" presetID="17" presetClass="entr" presetSubtype="1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p:cTn id="21" dur="500" fill="hold"/>
                                        <p:tgtEl>
                                          <p:spTgt spid="19"/>
                                        </p:tgtEl>
                                        <p:attrNameLst>
                                          <p:attrName>ppt_w</p:attrName>
                                        </p:attrNameLst>
                                      </p:cBhvr>
                                      <p:tavLst>
                                        <p:tav tm="0">
                                          <p:val>
                                            <p:fltVal val="0"/>
                                          </p:val>
                                        </p:tav>
                                        <p:tav tm="100000">
                                          <p:val>
                                            <p:strVal val="#ppt_w"/>
                                          </p:val>
                                        </p:tav>
                                      </p:tavLst>
                                    </p:anim>
                                    <p:anim calcmode="lin" valueType="num">
                                      <p:cBhvr>
                                        <p:cTn id="22" dur="500" fill="hold"/>
                                        <p:tgtEl>
                                          <p:spTgt spid="19"/>
                                        </p:tgtEl>
                                        <p:attrNameLst>
                                          <p:attrName>ppt_h</p:attrName>
                                        </p:attrNameLst>
                                      </p:cBhvr>
                                      <p:tavLst>
                                        <p:tav tm="0">
                                          <p:val>
                                            <p:strVal val="#ppt_h"/>
                                          </p:val>
                                        </p:tav>
                                        <p:tav tm="100000">
                                          <p:val>
                                            <p:strVal val="#ppt_h"/>
                                          </p:val>
                                        </p:tav>
                                      </p:tavLst>
                                    </p:anim>
                                  </p:childTnLst>
                                </p:cTn>
                              </p:par>
                            </p:childTnLst>
                          </p:cTn>
                        </p:par>
                        <p:par>
                          <p:cTn id="23" fill="hold">
                            <p:stCondLst>
                              <p:cond delay="1500"/>
                            </p:stCondLst>
                            <p:childTnLst>
                              <p:par>
                                <p:cTn id="24" presetID="17" presetClass="entr" presetSubtype="10"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p:cTn id="26" dur="500" fill="hold"/>
                                        <p:tgtEl>
                                          <p:spTgt spid="11"/>
                                        </p:tgtEl>
                                        <p:attrNameLst>
                                          <p:attrName>ppt_w</p:attrName>
                                        </p:attrNameLst>
                                      </p:cBhvr>
                                      <p:tavLst>
                                        <p:tav tm="0">
                                          <p:val>
                                            <p:fltVal val="0"/>
                                          </p:val>
                                        </p:tav>
                                        <p:tav tm="100000">
                                          <p:val>
                                            <p:strVal val="#ppt_w"/>
                                          </p:val>
                                        </p:tav>
                                      </p:tavLst>
                                    </p:anim>
                                    <p:anim calcmode="lin" valueType="num">
                                      <p:cBhvr>
                                        <p:cTn id="27" dur="5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17" presetClass="entr" presetSubtype="10"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 calcmode="lin" valueType="num">
                                      <p:cBhvr>
                                        <p:cTn id="32" dur="500" fill="hold"/>
                                        <p:tgtEl>
                                          <p:spTgt spid="32"/>
                                        </p:tgtEl>
                                        <p:attrNameLst>
                                          <p:attrName>ppt_w</p:attrName>
                                        </p:attrNameLst>
                                      </p:cBhvr>
                                      <p:tavLst>
                                        <p:tav tm="0">
                                          <p:val>
                                            <p:fltVal val="0"/>
                                          </p:val>
                                        </p:tav>
                                        <p:tav tm="100000">
                                          <p:val>
                                            <p:strVal val="#ppt_w"/>
                                          </p:val>
                                        </p:tav>
                                      </p:tavLst>
                                    </p:anim>
                                    <p:anim calcmode="lin" valueType="num">
                                      <p:cBhvr>
                                        <p:cTn id="33" dur="500" fill="hold"/>
                                        <p:tgtEl>
                                          <p:spTgt spid="32"/>
                                        </p:tgtEl>
                                        <p:attrNameLst>
                                          <p:attrName>ppt_h</p:attrName>
                                        </p:attrNameLst>
                                      </p:cBhvr>
                                      <p:tavLst>
                                        <p:tav tm="0">
                                          <p:val>
                                            <p:strVal val="#ppt_h"/>
                                          </p:val>
                                        </p:tav>
                                        <p:tav tm="100000">
                                          <p:val>
                                            <p:strVal val="#ppt_h"/>
                                          </p:val>
                                        </p:tav>
                                      </p:tavLst>
                                    </p:anim>
                                  </p:childTnLst>
                                </p:cTn>
                              </p:par>
                              <p:par>
                                <p:cTn id="34" presetID="17" presetClass="entr" presetSubtype="10"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p:cTn id="36" dur="500" fill="hold"/>
                                        <p:tgtEl>
                                          <p:spTgt spid="31"/>
                                        </p:tgtEl>
                                        <p:attrNameLst>
                                          <p:attrName>ppt_w</p:attrName>
                                        </p:attrNameLst>
                                      </p:cBhvr>
                                      <p:tavLst>
                                        <p:tav tm="0">
                                          <p:val>
                                            <p:fltVal val="0"/>
                                          </p:val>
                                        </p:tav>
                                        <p:tav tm="100000">
                                          <p:val>
                                            <p:strVal val="#ppt_w"/>
                                          </p:val>
                                        </p:tav>
                                      </p:tavLst>
                                    </p:anim>
                                    <p:anim calcmode="lin" valueType="num">
                                      <p:cBhvr>
                                        <p:cTn id="37" dur="5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17" presetClass="entr" presetSubtype="10"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 calcmode="lin" valueType="num">
                                      <p:cBhvr>
                                        <p:cTn id="42" dur="500" fill="hold"/>
                                        <p:tgtEl>
                                          <p:spTgt spid="28"/>
                                        </p:tgtEl>
                                        <p:attrNameLst>
                                          <p:attrName>ppt_w</p:attrName>
                                        </p:attrNameLst>
                                      </p:cBhvr>
                                      <p:tavLst>
                                        <p:tav tm="0">
                                          <p:val>
                                            <p:fltVal val="0"/>
                                          </p:val>
                                        </p:tav>
                                        <p:tav tm="100000">
                                          <p:val>
                                            <p:strVal val="#ppt_w"/>
                                          </p:val>
                                        </p:tav>
                                      </p:tavLst>
                                    </p:anim>
                                    <p:anim calcmode="lin" valueType="num">
                                      <p:cBhvr>
                                        <p:cTn id="43" dur="500" fill="hold"/>
                                        <p:tgtEl>
                                          <p:spTgt spid="28"/>
                                        </p:tgtEl>
                                        <p:attrNameLst>
                                          <p:attrName>ppt_h</p:attrName>
                                        </p:attrNameLst>
                                      </p:cBhvr>
                                      <p:tavLst>
                                        <p:tav tm="0">
                                          <p:val>
                                            <p:strVal val="#ppt_h"/>
                                          </p:val>
                                        </p:tav>
                                        <p:tav tm="100000">
                                          <p:val>
                                            <p:strVal val="#ppt_h"/>
                                          </p:val>
                                        </p:tav>
                                      </p:tavLst>
                                    </p:anim>
                                  </p:childTnLst>
                                </p:cTn>
                              </p:par>
                              <p:par>
                                <p:cTn id="44" presetID="17" presetClass="entr" presetSubtype="1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 calcmode="lin" valueType="num">
                                      <p:cBhvr>
                                        <p:cTn id="46" dur="500" fill="hold"/>
                                        <p:tgtEl>
                                          <p:spTgt spid="20"/>
                                        </p:tgtEl>
                                        <p:attrNameLst>
                                          <p:attrName>ppt_w</p:attrName>
                                        </p:attrNameLst>
                                      </p:cBhvr>
                                      <p:tavLst>
                                        <p:tav tm="0">
                                          <p:val>
                                            <p:fltVal val="0"/>
                                          </p:val>
                                        </p:tav>
                                        <p:tav tm="100000">
                                          <p:val>
                                            <p:strVal val="#ppt_w"/>
                                          </p:val>
                                        </p:tav>
                                      </p:tavLst>
                                    </p:anim>
                                    <p:anim calcmode="lin" valueType="num">
                                      <p:cBhvr>
                                        <p:cTn id="47" dur="5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48" fill="hold">
                      <p:stCondLst>
                        <p:cond delay="indefinite"/>
                      </p:stCondLst>
                      <p:childTnLst>
                        <p:par>
                          <p:cTn id="49" fill="hold">
                            <p:stCondLst>
                              <p:cond delay="0"/>
                            </p:stCondLst>
                            <p:childTnLst>
                              <p:par>
                                <p:cTn id="50" presetID="17" presetClass="entr" presetSubtype="10" fill="hold" grpId="0" nodeType="click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p:cTn id="52" dur="500" fill="hold"/>
                                        <p:tgtEl>
                                          <p:spTgt spid="29"/>
                                        </p:tgtEl>
                                        <p:attrNameLst>
                                          <p:attrName>ppt_w</p:attrName>
                                        </p:attrNameLst>
                                      </p:cBhvr>
                                      <p:tavLst>
                                        <p:tav tm="0">
                                          <p:val>
                                            <p:fltVal val="0"/>
                                          </p:val>
                                        </p:tav>
                                        <p:tav tm="100000">
                                          <p:val>
                                            <p:strVal val="#ppt_w"/>
                                          </p:val>
                                        </p:tav>
                                      </p:tavLst>
                                    </p:anim>
                                    <p:anim calcmode="lin" valueType="num">
                                      <p:cBhvr>
                                        <p:cTn id="53" dur="500" fill="hold"/>
                                        <p:tgtEl>
                                          <p:spTgt spid="29"/>
                                        </p:tgtEl>
                                        <p:attrNameLst>
                                          <p:attrName>ppt_h</p:attrName>
                                        </p:attrNameLst>
                                      </p:cBhvr>
                                      <p:tavLst>
                                        <p:tav tm="0">
                                          <p:val>
                                            <p:strVal val="#ppt_h"/>
                                          </p:val>
                                        </p:tav>
                                        <p:tav tm="100000">
                                          <p:val>
                                            <p:strVal val="#ppt_h"/>
                                          </p:val>
                                        </p:tav>
                                      </p:tavLst>
                                    </p:anim>
                                  </p:childTnLst>
                                </p:cTn>
                              </p:par>
                              <p:par>
                                <p:cTn id="54" presetID="17" presetClass="entr" presetSubtype="1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 calcmode="lin" valueType="num">
                                      <p:cBhvr>
                                        <p:cTn id="56" dur="500" fill="hold"/>
                                        <p:tgtEl>
                                          <p:spTgt spid="26"/>
                                        </p:tgtEl>
                                        <p:attrNameLst>
                                          <p:attrName>ppt_w</p:attrName>
                                        </p:attrNameLst>
                                      </p:cBhvr>
                                      <p:tavLst>
                                        <p:tav tm="0">
                                          <p:val>
                                            <p:fltVal val="0"/>
                                          </p:val>
                                        </p:tav>
                                        <p:tav tm="100000">
                                          <p:val>
                                            <p:strVal val="#ppt_w"/>
                                          </p:val>
                                        </p:tav>
                                      </p:tavLst>
                                    </p:anim>
                                    <p:anim calcmode="lin" valueType="num">
                                      <p:cBhvr>
                                        <p:cTn id="57" dur="500" fill="hold"/>
                                        <p:tgtEl>
                                          <p:spTgt spid="2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P spid="20" grpId="0" animBg="1"/>
      <p:bldP spid="26" grpId="0" animBg="1"/>
      <p:bldP spid="28" grpId="0" animBg="1"/>
      <p:bldP spid="29" grpId="0" animBg="1"/>
      <p:bldP spid="31" grpId="0" animBg="1"/>
      <p:bldP spid="3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D6EFA3DB-6ACB-AE4A-8C2B-4085285EC9DE}"/>
              </a:ext>
            </a:extLst>
          </p:cNvPr>
          <p:cNvSpPr txBox="1">
            <a:spLocks/>
          </p:cNvSpPr>
          <p:nvPr/>
        </p:nvSpPr>
        <p:spPr>
          <a:xfrm>
            <a:off x="3966430" y="2677694"/>
            <a:ext cx="5148081" cy="167746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just"/>
            <a:r>
              <a:rPr lang="es-CL" sz="3600" dirty="0">
                <a:solidFill>
                  <a:srgbClr val="92D050"/>
                </a:solidFill>
                <a:latin typeface="+mn-lt"/>
              </a:rPr>
              <a:t>Introducción al exploit</a:t>
            </a:r>
          </a:p>
          <a:p>
            <a:pPr algn="just"/>
            <a:r>
              <a:rPr lang="es-CL" sz="3600" dirty="0">
                <a:solidFill>
                  <a:srgbClr val="92D050"/>
                </a:solidFill>
                <a:latin typeface="+mn-lt"/>
              </a:rPr>
              <a:t>            Módulo 1</a:t>
            </a:r>
          </a:p>
        </p:txBody>
      </p:sp>
      <p:pic>
        <p:nvPicPr>
          <p:cNvPr id="4" name="Imagen 3">
            <a:extLst>
              <a:ext uri="{FF2B5EF4-FFF2-40B4-BE49-F238E27FC236}">
                <a16:creationId xmlns:a16="http://schemas.microsoft.com/office/drawing/2014/main" id="{DEAF91A0-B8A3-314D-A37E-A65725DDD487}"/>
              </a:ext>
            </a:extLst>
          </p:cNvPr>
          <p:cNvPicPr>
            <a:picLocks noChangeAspect="1"/>
          </p:cNvPicPr>
          <p:nvPr/>
        </p:nvPicPr>
        <p:blipFill>
          <a:blip r:embed="rId3"/>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114777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Vulnerabilidades comunes /&gt;</a:t>
            </a:r>
            <a:endParaRPr lang="es-ES" sz="4600" b="1" dirty="0">
              <a:solidFill>
                <a:srgbClr val="92D050"/>
              </a:solidFill>
            </a:endParaRPr>
          </a:p>
        </p:txBody>
      </p:sp>
      <p:sp>
        <p:nvSpPr>
          <p:cNvPr id="15" name="CuadroTexto 14">
            <a:extLst>
              <a:ext uri="{FF2B5EF4-FFF2-40B4-BE49-F238E27FC236}">
                <a16:creationId xmlns:a16="http://schemas.microsoft.com/office/drawing/2014/main" id="{5C59FD06-BFCF-F54F-8F1C-ADE2E1B0EF97}"/>
              </a:ext>
            </a:extLst>
          </p:cNvPr>
          <p:cNvSpPr txBox="1"/>
          <p:nvPr/>
        </p:nvSpPr>
        <p:spPr>
          <a:xfrm>
            <a:off x="3846786" y="6232634"/>
            <a:ext cx="184731" cy="369332"/>
          </a:xfrm>
          <a:prstGeom prst="rect">
            <a:avLst/>
          </a:prstGeom>
          <a:noFill/>
        </p:spPr>
        <p:txBody>
          <a:bodyPr wrap="none" rtlCol="0">
            <a:spAutoFit/>
          </a:bodyPr>
          <a:lstStyle/>
          <a:p>
            <a:endParaRPr lang="es-CL" dirty="0"/>
          </a:p>
        </p:txBody>
      </p:sp>
      <p:pic>
        <p:nvPicPr>
          <p:cNvPr id="9" name="Imagen 8">
            <a:extLst>
              <a:ext uri="{FF2B5EF4-FFF2-40B4-BE49-F238E27FC236}">
                <a16:creationId xmlns:a16="http://schemas.microsoft.com/office/drawing/2014/main" id="{6FE51601-4709-BD40-AC14-DAC45241E57A}"/>
              </a:ext>
            </a:extLst>
          </p:cNvPr>
          <p:cNvPicPr>
            <a:picLocks noChangeAspect="1"/>
          </p:cNvPicPr>
          <p:nvPr/>
        </p:nvPicPr>
        <p:blipFill>
          <a:blip r:embed="rId3"/>
          <a:stretch>
            <a:fillRect/>
          </a:stretch>
        </p:blipFill>
        <p:spPr>
          <a:xfrm>
            <a:off x="429512" y="1482738"/>
            <a:ext cx="4267210" cy="4953457"/>
          </a:xfrm>
          <a:prstGeom prst="rect">
            <a:avLst/>
          </a:prstGeom>
        </p:spPr>
      </p:pic>
      <p:sp>
        <p:nvSpPr>
          <p:cNvPr id="16" name="Rectángulo redondeado 15">
            <a:extLst>
              <a:ext uri="{FF2B5EF4-FFF2-40B4-BE49-F238E27FC236}">
                <a16:creationId xmlns:a16="http://schemas.microsoft.com/office/drawing/2014/main" id="{4BD1B908-EE51-7F42-A153-2C36F17D93F2}"/>
              </a:ext>
            </a:extLst>
          </p:cNvPr>
          <p:cNvSpPr/>
          <p:nvPr/>
        </p:nvSpPr>
        <p:spPr>
          <a:xfrm>
            <a:off x="96716" y="1284247"/>
            <a:ext cx="4600006" cy="5317719"/>
          </a:xfrm>
          <a:prstGeom prst="roundRect">
            <a:avLst/>
          </a:prstGeom>
          <a:noFill/>
          <a:ln w="9525" cap="flat" cmpd="sng" algn="ctr">
            <a:solidFill>
              <a:schemeClr val="accent5"/>
            </a:solidFill>
            <a:prstDash val="solid"/>
            <a:round/>
            <a:headEnd type="none" w="med" len="med"/>
            <a:tailEnd type="none" w="med" len="med"/>
          </a:ln>
          <a:effectLst>
            <a:glow rad="63500">
              <a:schemeClr val="accent3">
                <a:satMod val="175000"/>
                <a:alpha val="40000"/>
              </a:schemeClr>
            </a:glow>
          </a:effectLst>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L" b="1">
              <a:ln w="22225">
                <a:solidFill>
                  <a:schemeClr val="accent2"/>
                </a:solidFill>
                <a:prstDash val="solid"/>
              </a:ln>
              <a:solidFill>
                <a:schemeClr val="accent2">
                  <a:lumMod val="40000"/>
                  <a:lumOff val="60000"/>
                </a:schemeClr>
              </a:solidFill>
            </a:endParaRPr>
          </a:p>
        </p:txBody>
      </p:sp>
      <p:sp>
        <p:nvSpPr>
          <p:cNvPr id="19" name="Rectángulo redondeado 18">
            <a:extLst>
              <a:ext uri="{FF2B5EF4-FFF2-40B4-BE49-F238E27FC236}">
                <a16:creationId xmlns:a16="http://schemas.microsoft.com/office/drawing/2014/main" id="{F719304E-AC5F-B444-BA89-681C8203D10B}"/>
              </a:ext>
            </a:extLst>
          </p:cNvPr>
          <p:cNvSpPr/>
          <p:nvPr/>
        </p:nvSpPr>
        <p:spPr>
          <a:xfrm>
            <a:off x="7115502" y="472966"/>
            <a:ext cx="4897069" cy="5462880"/>
          </a:xfrm>
          <a:prstGeom prst="roundRect">
            <a:avLst/>
          </a:prstGeom>
          <a:noFill/>
          <a:ln w="9525" cap="flat" cmpd="sng" algn="ctr">
            <a:solidFill>
              <a:schemeClr val="accent5"/>
            </a:solidFill>
            <a:prstDash val="solid"/>
            <a:round/>
            <a:headEnd type="none" w="med" len="med"/>
            <a:tailEnd type="none" w="med" len="med"/>
          </a:ln>
          <a:effectLst>
            <a:glow rad="63500">
              <a:schemeClr val="accent3">
                <a:satMod val="175000"/>
                <a:alpha val="40000"/>
              </a:schemeClr>
            </a:glow>
          </a:effectLst>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L" b="1">
              <a:ln w="22225">
                <a:solidFill>
                  <a:schemeClr val="accent2"/>
                </a:solidFill>
                <a:prstDash val="solid"/>
              </a:ln>
              <a:solidFill>
                <a:schemeClr val="accent2">
                  <a:lumMod val="40000"/>
                  <a:lumOff val="60000"/>
                </a:schemeClr>
              </a:solidFill>
            </a:endParaRPr>
          </a:p>
        </p:txBody>
      </p:sp>
      <p:cxnSp>
        <p:nvCxnSpPr>
          <p:cNvPr id="14" name="Conector angular 13">
            <a:extLst>
              <a:ext uri="{FF2B5EF4-FFF2-40B4-BE49-F238E27FC236}">
                <a16:creationId xmlns:a16="http://schemas.microsoft.com/office/drawing/2014/main" id="{361073CD-8E9B-4E4C-B5FC-6DC7D0EBBA41}"/>
              </a:ext>
            </a:extLst>
          </p:cNvPr>
          <p:cNvCxnSpPr>
            <a:cxnSpLocks/>
            <a:stCxn id="16" idx="3"/>
          </p:cNvCxnSpPr>
          <p:nvPr/>
        </p:nvCxnSpPr>
        <p:spPr>
          <a:xfrm flipV="1">
            <a:off x="4696722" y="3204406"/>
            <a:ext cx="2392556" cy="738701"/>
          </a:xfrm>
          <a:prstGeom prst="bentConnector3">
            <a:avLst/>
          </a:prstGeom>
          <a:ln>
            <a:tailEnd type="triangle"/>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23" name="Imagen 22">
            <a:extLst>
              <a:ext uri="{FF2B5EF4-FFF2-40B4-BE49-F238E27FC236}">
                <a16:creationId xmlns:a16="http://schemas.microsoft.com/office/drawing/2014/main" id="{EE78AE54-894F-D74C-BC42-AECA062A8863}"/>
              </a:ext>
            </a:extLst>
          </p:cNvPr>
          <p:cNvPicPr>
            <a:picLocks noChangeAspect="1"/>
          </p:cNvPicPr>
          <p:nvPr/>
        </p:nvPicPr>
        <p:blipFill>
          <a:blip r:embed="rId4"/>
          <a:stretch>
            <a:fillRect/>
          </a:stretch>
        </p:blipFill>
        <p:spPr>
          <a:xfrm>
            <a:off x="5879295" y="611996"/>
            <a:ext cx="6159500" cy="5956300"/>
          </a:xfrm>
          <a:prstGeom prst="rect">
            <a:avLst/>
          </a:prstGeom>
        </p:spPr>
      </p:pic>
      <p:sp>
        <p:nvSpPr>
          <p:cNvPr id="28" name="CuadroTexto 27">
            <a:extLst>
              <a:ext uri="{FF2B5EF4-FFF2-40B4-BE49-F238E27FC236}">
                <a16:creationId xmlns:a16="http://schemas.microsoft.com/office/drawing/2014/main" id="{546F0F29-694C-834E-A846-C03C2168A741}"/>
              </a:ext>
            </a:extLst>
          </p:cNvPr>
          <p:cNvSpPr txBox="1"/>
          <p:nvPr/>
        </p:nvSpPr>
        <p:spPr>
          <a:xfrm>
            <a:off x="4790670" y="5740904"/>
            <a:ext cx="2990917" cy="923330"/>
          </a:xfrm>
          <a:prstGeom prst="rect">
            <a:avLst/>
          </a:prstGeom>
          <a:noFill/>
        </p:spPr>
        <p:txBody>
          <a:bodyPr wrap="square" rtlCol="0">
            <a:spAutoFit/>
          </a:bodyPr>
          <a:lstStyle/>
          <a:p>
            <a:pPr marL="285750" indent="-285750">
              <a:buFont typeface="Arial" panose="020B0604020202020204" pitchFamily="34" charset="0"/>
              <a:buChar char="•"/>
            </a:pPr>
            <a:r>
              <a:rPr lang="es-CL" dirty="0">
                <a:solidFill>
                  <a:srgbClr val="92D050"/>
                </a:solidFill>
              </a:rPr>
              <a:t>arg_size signed int</a:t>
            </a:r>
          </a:p>
          <a:p>
            <a:pPr marL="285750" indent="-285750">
              <a:buFont typeface="Arial" panose="020B0604020202020204" pitchFamily="34" charset="0"/>
              <a:buChar char="•"/>
            </a:pPr>
            <a:r>
              <a:rPr lang="es-CL" dirty="0">
                <a:solidFill>
                  <a:srgbClr val="92D050"/>
                </a:solidFill>
              </a:rPr>
              <a:t>size_t unsigned</a:t>
            </a:r>
          </a:p>
          <a:p>
            <a:pPr marL="285750" indent="-285750">
              <a:buFont typeface="Arial" panose="020B0604020202020204" pitchFamily="34" charset="0"/>
              <a:buChar char="•"/>
            </a:pPr>
            <a:r>
              <a:rPr lang="es-CL" dirty="0">
                <a:solidFill>
                  <a:srgbClr val="C00000"/>
                </a:solidFill>
              </a:rPr>
              <a:t>arg_size = -1 =&gt; 0xffffffff</a:t>
            </a:r>
          </a:p>
        </p:txBody>
      </p:sp>
      <p:sp>
        <p:nvSpPr>
          <p:cNvPr id="29" name="Rectángulo redondeado 28">
            <a:extLst>
              <a:ext uri="{FF2B5EF4-FFF2-40B4-BE49-F238E27FC236}">
                <a16:creationId xmlns:a16="http://schemas.microsoft.com/office/drawing/2014/main" id="{8057D3E9-4CD9-A14E-9566-AD04A333D59D}"/>
              </a:ext>
            </a:extLst>
          </p:cNvPr>
          <p:cNvSpPr/>
          <p:nvPr/>
        </p:nvSpPr>
        <p:spPr>
          <a:xfrm>
            <a:off x="7428766" y="2192450"/>
            <a:ext cx="2892393" cy="410267"/>
          </a:xfrm>
          <a:prstGeom prst="roundRect">
            <a:avLst/>
          </a:prstGeom>
          <a:noFill/>
          <a:effectLst>
            <a:glow rad="63500">
              <a:schemeClr val="accent6">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CL"/>
          </a:p>
        </p:txBody>
      </p:sp>
      <p:sp>
        <p:nvSpPr>
          <p:cNvPr id="30" name="Rectángulo redondeado 29">
            <a:extLst>
              <a:ext uri="{FF2B5EF4-FFF2-40B4-BE49-F238E27FC236}">
                <a16:creationId xmlns:a16="http://schemas.microsoft.com/office/drawing/2014/main" id="{5901611D-24ED-E94B-8BAF-28DBFA3D0F62}"/>
              </a:ext>
            </a:extLst>
          </p:cNvPr>
          <p:cNvSpPr/>
          <p:nvPr/>
        </p:nvSpPr>
        <p:spPr>
          <a:xfrm>
            <a:off x="1119310" y="3689131"/>
            <a:ext cx="1277049" cy="253976"/>
          </a:xfrm>
          <a:prstGeom prst="roundRect">
            <a:avLst/>
          </a:prstGeom>
          <a:noFill/>
          <a:effectLst>
            <a:glow rad="63500">
              <a:schemeClr val="accent2">
                <a:satMod val="175000"/>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L"/>
          </a:p>
        </p:txBody>
      </p:sp>
      <p:sp>
        <p:nvSpPr>
          <p:cNvPr id="31" name="Rectángulo redondeado 30">
            <a:extLst>
              <a:ext uri="{FF2B5EF4-FFF2-40B4-BE49-F238E27FC236}">
                <a16:creationId xmlns:a16="http://schemas.microsoft.com/office/drawing/2014/main" id="{086D839B-E2DD-D54F-A220-805D309563DC}"/>
              </a:ext>
            </a:extLst>
          </p:cNvPr>
          <p:cNvSpPr/>
          <p:nvPr/>
        </p:nvSpPr>
        <p:spPr>
          <a:xfrm>
            <a:off x="7428766" y="1198179"/>
            <a:ext cx="2892393" cy="946456"/>
          </a:xfrm>
          <a:prstGeom prst="roundRect">
            <a:avLst/>
          </a:prstGeom>
          <a:noFill/>
          <a:effectLst>
            <a:glow rad="63500">
              <a:schemeClr val="accent2">
                <a:satMod val="175000"/>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L"/>
          </a:p>
        </p:txBody>
      </p:sp>
      <p:sp>
        <p:nvSpPr>
          <p:cNvPr id="33" name="Rectángulo redondeado 32">
            <a:extLst>
              <a:ext uri="{FF2B5EF4-FFF2-40B4-BE49-F238E27FC236}">
                <a16:creationId xmlns:a16="http://schemas.microsoft.com/office/drawing/2014/main" id="{37C4CCDE-39FE-744D-9C62-728F794DBC5D}"/>
              </a:ext>
            </a:extLst>
          </p:cNvPr>
          <p:cNvSpPr/>
          <p:nvPr/>
        </p:nvSpPr>
        <p:spPr>
          <a:xfrm>
            <a:off x="2557503" y="3685613"/>
            <a:ext cx="927481" cy="257494"/>
          </a:xfrm>
          <a:prstGeom prst="roundRect">
            <a:avLst/>
          </a:prstGeom>
          <a:noFill/>
          <a:effectLst>
            <a:glow rad="63500">
              <a:schemeClr val="accent6">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CL"/>
          </a:p>
        </p:txBody>
      </p:sp>
      <p:sp>
        <p:nvSpPr>
          <p:cNvPr id="34" name="Rectángulo redondeado 33">
            <a:extLst>
              <a:ext uri="{FF2B5EF4-FFF2-40B4-BE49-F238E27FC236}">
                <a16:creationId xmlns:a16="http://schemas.microsoft.com/office/drawing/2014/main" id="{A4CD7BAB-C052-EC4D-8817-3957D2E70878}"/>
              </a:ext>
            </a:extLst>
          </p:cNvPr>
          <p:cNvSpPr/>
          <p:nvPr/>
        </p:nvSpPr>
        <p:spPr>
          <a:xfrm>
            <a:off x="1296406" y="4390865"/>
            <a:ext cx="3296616" cy="454404"/>
          </a:xfrm>
          <a:prstGeom prst="roundRect">
            <a:avLst/>
          </a:prstGeom>
          <a:noFill/>
          <a:effectLst>
            <a:glow rad="63500">
              <a:schemeClr val="accent1">
                <a:satMod val="175000"/>
                <a:alpha val="40000"/>
              </a:schemeClr>
            </a:glo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s-CL"/>
          </a:p>
        </p:txBody>
      </p:sp>
      <p:sp>
        <p:nvSpPr>
          <p:cNvPr id="35" name="Rectángulo redondeado 34">
            <a:extLst>
              <a:ext uri="{FF2B5EF4-FFF2-40B4-BE49-F238E27FC236}">
                <a16:creationId xmlns:a16="http://schemas.microsoft.com/office/drawing/2014/main" id="{CF29A01C-51AC-2B40-BA61-5947F782C45E}"/>
              </a:ext>
            </a:extLst>
          </p:cNvPr>
          <p:cNvSpPr/>
          <p:nvPr/>
        </p:nvSpPr>
        <p:spPr>
          <a:xfrm>
            <a:off x="7428766" y="3942432"/>
            <a:ext cx="2892393" cy="1911829"/>
          </a:xfrm>
          <a:prstGeom prst="roundRect">
            <a:avLst/>
          </a:prstGeom>
          <a:noFill/>
          <a:effectLst>
            <a:glow rad="63500">
              <a:schemeClr val="accent1">
                <a:satMod val="175000"/>
                <a:alpha val="40000"/>
              </a:schemeClr>
            </a:glo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s-CL"/>
          </a:p>
        </p:txBody>
      </p:sp>
      <p:pic>
        <p:nvPicPr>
          <p:cNvPr id="18" name="Imagen 17">
            <a:extLst>
              <a:ext uri="{FF2B5EF4-FFF2-40B4-BE49-F238E27FC236}">
                <a16:creationId xmlns:a16="http://schemas.microsoft.com/office/drawing/2014/main" id="{F8523259-7694-4446-9E20-100B662203D8}"/>
              </a:ext>
            </a:extLst>
          </p:cNvPr>
          <p:cNvPicPr>
            <a:picLocks noChangeAspect="1"/>
          </p:cNvPicPr>
          <p:nvPr/>
        </p:nvPicPr>
        <p:blipFill>
          <a:blip r:embed="rId5"/>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930084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strVal val="#ppt_h"/>
                                          </p:val>
                                        </p:tav>
                                        <p:tav tm="100000">
                                          <p:val>
                                            <p:strVal val="#ppt_h"/>
                                          </p:val>
                                        </p:tav>
                                      </p:tavLst>
                                    </p:anim>
                                  </p:childTnLst>
                                </p:cTn>
                              </p:par>
                            </p:childTnLst>
                          </p:cTn>
                        </p:par>
                        <p:par>
                          <p:cTn id="13" fill="hold">
                            <p:stCondLst>
                              <p:cond delay="500"/>
                            </p:stCondLst>
                            <p:childTnLst>
                              <p:par>
                                <p:cTn id="14" presetID="17" presetClass="entr" presetSubtype="1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p:cTn id="16" dur="500" fill="hold"/>
                                        <p:tgtEl>
                                          <p:spTgt spid="14"/>
                                        </p:tgtEl>
                                        <p:attrNameLst>
                                          <p:attrName>ppt_w</p:attrName>
                                        </p:attrNameLst>
                                      </p:cBhvr>
                                      <p:tavLst>
                                        <p:tav tm="0">
                                          <p:val>
                                            <p:fltVal val="0"/>
                                          </p:val>
                                        </p:tav>
                                        <p:tav tm="100000">
                                          <p:val>
                                            <p:strVal val="#ppt_w"/>
                                          </p:val>
                                        </p:tav>
                                      </p:tavLst>
                                    </p:anim>
                                    <p:anim calcmode="lin" valueType="num">
                                      <p:cBhvr>
                                        <p:cTn id="17" dur="500" fill="hold"/>
                                        <p:tgtEl>
                                          <p:spTgt spid="14"/>
                                        </p:tgtEl>
                                        <p:attrNameLst>
                                          <p:attrName>ppt_h</p:attrName>
                                        </p:attrNameLst>
                                      </p:cBhvr>
                                      <p:tavLst>
                                        <p:tav tm="0">
                                          <p:val>
                                            <p:strVal val="#ppt_h"/>
                                          </p:val>
                                        </p:tav>
                                        <p:tav tm="100000">
                                          <p:val>
                                            <p:strVal val="#ppt_h"/>
                                          </p:val>
                                        </p:tav>
                                      </p:tavLst>
                                    </p:anim>
                                  </p:childTnLst>
                                </p:cTn>
                              </p:par>
                            </p:childTnLst>
                          </p:cTn>
                        </p:par>
                        <p:par>
                          <p:cTn id="18" fill="hold">
                            <p:stCondLst>
                              <p:cond delay="1000"/>
                            </p:stCondLst>
                            <p:childTnLst>
                              <p:par>
                                <p:cTn id="19" presetID="17" presetClass="entr" presetSubtype="10"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500" fill="hold"/>
                                        <p:tgtEl>
                                          <p:spTgt spid="23"/>
                                        </p:tgtEl>
                                        <p:attrNameLst>
                                          <p:attrName>ppt_w</p:attrName>
                                        </p:attrNameLst>
                                      </p:cBhvr>
                                      <p:tavLst>
                                        <p:tav tm="0">
                                          <p:val>
                                            <p:fltVal val="0"/>
                                          </p:val>
                                        </p:tav>
                                        <p:tav tm="100000">
                                          <p:val>
                                            <p:strVal val="#ppt_w"/>
                                          </p:val>
                                        </p:tav>
                                      </p:tavLst>
                                    </p:anim>
                                    <p:anim calcmode="lin" valueType="num">
                                      <p:cBhvr>
                                        <p:cTn id="22" dur="500" fill="hold"/>
                                        <p:tgtEl>
                                          <p:spTgt spid="23"/>
                                        </p:tgtEl>
                                        <p:attrNameLst>
                                          <p:attrName>ppt_h</p:attrName>
                                        </p:attrNameLst>
                                      </p:cBhvr>
                                      <p:tavLst>
                                        <p:tav tm="0">
                                          <p:val>
                                            <p:strVal val="#ppt_h"/>
                                          </p:val>
                                        </p:tav>
                                        <p:tav tm="100000">
                                          <p:val>
                                            <p:strVal val="#ppt_h"/>
                                          </p:val>
                                        </p:tav>
                                      </p:tavLst>
                                    </p:anim>
                                  </p:childTnLst>
                                </p:cTn>
                              </p:par>
                            </p:childTnLst>
                          </p:cTn>
                        </p:par>
                        <p:par>
                          <p:cTn id="23" fill="hold">
                            <p:stCondLst>
                              <p:cond delay="1500"/>
                            </p:stCondLst>
                            <p:childTnLst>
                              <p:par>
                                <p:cTn id="24" presetID="17" presetClass="entr" presetSubtype="10"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p:cTn id="26" dur="500" fill="hold"/>
                                        <p:tgtEl>
                                          <p:spTgt spid="19"/>
                                        </p:tgtEl>
                                        <p:attrNameLst>
                                          <p:attrName>ppt_w</p:attrName>
                                        </p:attrNameLst>
                                      </p:cBhvr>
                                      <p:tavLst>
                                        <p:tav tm="0">
                                          <p:val>
                                            <p:fltVal val="0"/>
                                          </p:val>
                                        </p:tav>
                                        <p:tav tm="100000">
                                          <p:val>
                                            <p:strVal val="#ppt_w"/>
                                          </p:val>
                                        </p:tav>
                                      </p:tavLst>
                                    </p:anim>
                                    <p:anim calcmode="lin" valueType="num">
                                      <p:cBhvr>
                                        <p:cTn id="27" dur="500" fill="hold"/>
                                        <p:tgtEl>
                                          <p:spTgt spid="19"/>
                                        </p:tgtEl>
                                        <p:attrNameLst>
                                          <p:attrName>ppt_h</p:attrName>
                                        </p:attrNameLst>
                                      </p:cBhvr>
                                      <p:tavLst>
                                        <p:tav tm="0">
                                          <p:val>
                                            <p:strVal val="#ppt_h"/>
                                          </p:val>
                                        </p:tav>
                                        <p:tav tm="100000">
                                          <p:val>
                                            <p:strVal val="#ppt_h"/>
                                          </p:val>
                                        </p:tav>
                                      </p:tavLst>
                                    </p:anim>
                                  </p:childTnLst>
                                </p:cTn>
                              </p:par>
                            </p:childTnLst>
                          </p:cTn>
                        </p:par>
                        <p:par>
                          <p:cTn id="28" fill="hold">
                            <p:stCondLst>
                              <p:cond delay="2000"/>
                            </p:stCondLst>
                            <p:childTnLst>
                              <p:par>
                                <p:cTn id="29" presetID="17" presetClass="entr" presetSubtype="10" fill="hold" grpId="0" nodeType="after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p:cTn id="31" dur="500" fill="hold"/>
                                        <p:tgtEl>
                                          <p:spTgt spid="28"/>
                                        </p:tgtEl>
                                        <p:attrNameLst>
                                          <p:attrName>ppt_w</p:attrName>
                                        </p:attrNameLst>
                                      </p:cBhvr>
                                      <p:tavLst>
                                        <p:tav tm="0">
                                          <p:val>
                                            <p:fltVal val="0"/>
                                          </p:val>
                                        </p:tav>
                                        <p:tav tm="100000">
                                          <p:val>
                                            <p:strVal val="#ppt_w"/>
                                          </p:val>
                                        </p:tav>
                                      </p:tavLst>
                                    </p:anim>
                                    <p:anim calcmode="lin" valueType="num">
                                      <p:cBhvr>
                                        <p:cTn id="32" dur="5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17" presetClass="entr" presetSubtype="1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p:cTn id="37" dur="500" fill="hold"/>
                                        <p:tgtEl>
                                          <p:spTgt spid="31"/>
                                        </p:tgtEl>
                                        <p:attrNameLst>
                                          <p:attrName>ppt_w</p:attrName>
                                        </p:attrNameLst>
                                      </p:cBhvr>
                                      <p:tavLst>
                                        <p:tav tm="0">
                                          <p:val>
                                            <p:fltVal val="0"/>
                                          </p:val>
                                        </p:tav>
                                        <p:tav tm="100000">
                                          <p:val>
                                            <p:strVal val="#ppt_w"/>
                                          </p:val>
                                        </p:tav>
                                      </p:tavLst>
                                    </p:anim>
                                    <p:anim calcmode="lin" valueType="num">
                                      <p:cBhvr>
                                        <p:cTn id="38" dur="500" fill="hold"/>
                                        <p:tgtEl>
                                          <p:spTgt spid="31"/>
                                        </p:tgtEl>
                                        <p:attrNameLst>
                                          <p:attrName>ppt_h</p:attrName>
                                        </p:attrNameLst>
                                      </p:cBhvr>
                                      <p:tavLst>
                                        <p:tav tm="0">
                                          <p:val>
                                            <p:strVal val="#ppt_h"/>
                                          </p:val>
                                        </p:tav>
                                        <p:tav tm="100000">
                                          <p:val>
                                            <p:strVal val="#ppt_h"/>
                                          </p:val>
                                        </p:tav>
                                      </p:tavLst>
                                    </p:anim>
                                  </p:childTnLst>
                                </p:cTn>
                              </p:par>
                              <p:par>
                                <p:cTn id="39" presetID="17" presetClass="entr" presetSubtype="1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 calcmode="lin" valueType="num">
                                      <p:cBhvr>
                                        <p:cTn id="41" dur="500" fill="hold"/>
                                        <p:tgtEl>
                                          <p:spTgt spid="30"/>
                                        </p:tgtEl>
                                        <p:attrNameLst>
                                          <p:attrName>ppt_w</p:attrName>
                                        </p:attrNameLst>
                                      </p:cBhvr>
                                      <p:tavLst>
                                        <p:tav tm="0">
                                          <p:val>
                                            <p:fltVal val="0"/>
                                          </p:val>
                                        </p:tav>
                                        <p:tav tm="100000">
                                          <p:val>
                                            <p:strVal val="#ppt_w"/>
                                          </p:val>
                                        </p:tav>
                                      </p:tavLst>
                                    </p:anim>
                                    <p:anim calcmode="lin" valueType="num">
                                      <p:cBhvr>
                                        <p:cTn id="42" dur="5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17" presetClass="entr" presetSubtype="10"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anim calcmode="lin" valueType="num">
                                      <p:cBhvr>
                                        <p:cTn id="47" dur="500" fill="hold"/>
                                        <p:tgtEl>
                                          <p:spTgt spid="33"/>
                                        </p:tgtEl>
                                        <p:attrNameLst>
                                          <p:attrName>ppt_w</p:attrName>
                                        </p:attrNameLst>
                                      </p:cBhvr>
                                      <p:tavLst>
                                        <p:tav tm="0">
                                          <p:val>
                                            <p:fltVal val="0"/>
                                          </p:val>
                                        </p:tav>
                                        <p:tav tm="100000">
                                          <p:val>
                                            <p:strVal val="#ppt_w"/>
                                          </p:val>
                                        </p:tav>
                                      </p:tavLst>
                                    </p:anim>
                                    <p:anim calcmode="lin" valueType="num">
                                      <p:cBhvr>
                                        <p:cTn id="48" dur="500" fill="hold"/>
                                        <p:tgtEl>
                                          <p:spTgt spid="33"/>
                                        </p:tgtEl>
                                        <p:attrNameLst>
                                          <p:attrName>ppt_h</p:attrName>
                                        </p:attrNameLst>
                                      </p:cBhvr>
                                      <p:tavLst>
                                        <p:tav tm="0">
                                          <p:val>
                                            <p:strVal val="#ppt_h"/>
                                          </p:val>
                                        </p:tav>
                                        <p:tav tm="100000">
                                          <p:val>
                                            <p:strVal val="#ppt_h"/>
                                          </p:val>
                                        </p:tav>
                                      </p:tavLst>
                                    </p:anim>
                                  </p:childTnLst>
                                </p:cTn>
                              </p:par>
                              <p:par>
                                <p:cTn id="49" presetID="17" presetClass="entr" presetSubtype="1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p:cTn id="51" dur="500" fill="hold"/>
                                        <p:tgtEl>
                                          <p:spTgt spid="29"/>
                                        </p:tgtEl>
                                        <p:attrNameLst>
                                          <p:attrName>ppt_w</p:attrName>
                                        </p:attrNameLst>
                                      </p:cBhvr>
                                      <p:tavLst>
                                        <p:tav tm="0">
                                          <p:val>
                                            <p:fltVal val="0"/>
                                          </p:val>
                                        </p:tav>
                                        <p:tav tm="100000">
                                          <p:val>
                                            <p:strVal val="#ppt_w"/>
                                          </p:val>
                                        </p:tav>
                                      </p:tavLst>
                                    </p:anim>
                                    <p:anim calcmode="lin" valueType="num">
                                      <p:cBhvr>
                                        <p:cTn id="52" dur="5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17" presetClass="entr" presetSubtype="10" fill="hold" grpId="0" nodeType="clickEffect">
                                  <p:stCondLst>
                                    <p:cond delay="0"/>
                                  </p:stCondLst>
                                  <p:childTnLst>
                                    <p:set>
                                      <p:cBhvr>
                                        <p:cTn id="56" dur="1" fill="hold">
                                          <p:stCondLst>
                                            <p:cond delay="0"/>
                                          </p:stCondLst>
                                        </p:cTn>
                                        <p:tgtEl>
                                          <p:spTgt spid="35"/>
                                        </p:tgtEl>
                                        <p:attrNameLst>
                                          <p:attrName>style.visibility</p:attrName>
                                        </p:attrNameLst>
                                      </p:cBhvr>
                                      <p:to>
                                        <p:strVal val="visible"/>
                                      </p:to>
                                    </p:set>
                                    <p:anim calcmode="lin" valueType="num">
                                      <p:cBhvr>
                                        <p:cTn id="57" dur="500" fill="hold"/>
                                        <p:tgtEl>
                                          <p:spTgt spid="35"/>
                                        </p:tgtEl>
                                        <p:attrNameLst>
                                          <p:attrName>ppt_w</p:attrName>
                                        </p:attrNameLst>
                                      </p:cBhvr>
                                      <p:tavLst>
                                        <p:tav tm="0">
                                          <p:val>
                                            <p:fltVal val="0"/>
                                          </p:val>
                                        </p:tav>
                                        <p:tav tm="100000">
                                          <p:val>
                                            <p:strVal val="#ppt_w"/>
                                          </p:val>
                                        </p:tav>
                                      </p:tavLst>
                                    </p:anim>
                                    <p:anim calcmode="lin" valueType="num">
                                      <p:cBhvr>
                                        <p:cTn id="58" dur="500" fill="hold"/>
                                        <p:tgtEl>
                                          <p:spTgt spid="35"/>
                                        </p:tgtEl>
                                        <p:attrNameLst>
                                          <p:attrName>ppt_h</p:attrName>
                                        </p:attrNameLst>
                                      </p:cBhvr>
                                      <p:tavLst>
                                        <p:tav tm="0">
                                          <p:val>
                                            <p:strVal val="#ppt_h"/>
                                          </p:val>
                                        </p:tav>
                                        <p:tav tm="100000">
                                          <p:val>
                                            <p:strVal val="#ppt_h"/>
                                          </p:val>
                                        </p:tav>
                                      </p:tavLst>
                                    </p:anim>
                                  </p:childTnLst>
                                </p:cTn>
                              </p:par>
                              <p:par>
                                <p:cTn id="59" presetID="17" presetClass="entr" presetSubtype="1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anim calcmode="lin" valueType="num">
                                      <p:cBhvr>
                                        <p:cTn id="61" dur="500" fill="hold"/>
                                        <p:tgtEl>
                                          <p:spTgt spid="34"/>
                                        </p:tgtEl>
                                        <p:attrNameLst>
                                          <p:attrName>ppt_w</p:attrName>
                                        </p:attrNameLst>
                                      </p:cBhvr>
                                      <p:tavLst>
                                        <p:tav tm="0">
                                          <p:val>
                                            <p:fltVal val="0"/>
                                          </p:val>
                                        </p:tav>
                                        <p:tav tm="100000">
                                          <p:val>
                                            <p:strVal val="#ppt_w"/>
                                          </p:val>
                                        </p:tav>
                                      </p:tavLst>
                                    </p:anim>
                                    <p:anim calcmode="lin" valueType="num">
                                      <p:cBhvr>
                                        <p:cTn id="62" dur="500" fill="hold"/>
                                        <p:tgtEl>
                                          <p:spTgt spid="3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P spid="28" grpId="0"/>
      <p:bldP spid="29" grpId="0" animBg="1"/>
      <p:bldP spid="30" grpId="0" animBg="1"/>
      <p:bldP spid="31" grpId="0" animBg="1"/>
      <p:bldP spid="33" grpId="0" animBg="1"/>
      <p:bldP spid="34" grpId="0" animBg="1"/>
      <p:bldP spid="35"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Vulnerabilidades comunes /&gt;</a:t>
            </a:r>
            <a:endParaRPr lang="es-ES" sz="4600" b="1" dirty="0">
              <a:solidFill>
                <a:srgbClr val="92D050"/>
              </a:solidFill>
            </a:endParaRPr>
          </a:p>
        </p:txBody>
      </p:sp>
      <p:sp>
        <p:nvSpPr>
          <p:cNvPr id="15" name="CuadroTexto 14">
            <a:extLst>
              <a:ext uri="{FF2B5EF4-FFF2-40B4-BE49-F238E27FC236}">
                <a16:creationId xmlns:a16="http://schemas.microsoft.com/office/drawing/2014/main" id="{5C59FD06-BFCF-F54F-8F1C-ADE2E1B0EF97}"/>
              </a:ext>
            </a:extLst>
          </p:cNvPr>
          <p:cNvSpPr txBox="1"/>
          <p:nvPr/>
        </p:nvSpPr>
        <p:spPr>
          <a:xfrm>
            <a:off x="3846786" y="6232634"/>
            <a:ext cx="184731" cy="369332"/>
          </a:xfrm>
          <a:prstGeom prst="rect">
            <a:avLst/>
          </a:prstGeom>
          <a:noFill/>
        </p:spPr>
        <p:txBody>
          <a:bodyPr wrap="none" rtlCol="0">
            <a:spAutoFit/>
          </a:bodyPr>
          <a:lstStyle/>
          <a:p>
            <a:endParaRPr lang="es-CL" dirty="0">
              <a:solidFill>
                <a:schemeClr val="accent6"/>
              </a:solidFill>
            </a:endParaRPr>
          </a:p>
        </p:txBody>
      </p:sp>
      <p:sp>
        <p:nvSpPr>
          <p:cNvPr id="34" name="Rectángulo redondeado 33">
            <a:extLst>
              <a:ext uri="{FF2B5EF4-FFF2-40B4-BE49-F238E27FC236}">
                <a16:creationId xmlns:a16="http://schemas.microsoft.com/office/drawing/2014/main" id="{4C5F5FF8-6875-674E-91B6-46BFFB82E35A}"/>
              </a:ext>
            </a:extLst>
          </p:cNvPr>
          <p:cNvSpPr/>
          <p:nvPr/>
        </p:nvSpPr>
        <p:spPr>
          <a:xfrm>
            <a:off x="247500" y="2530921"/>
            <a:ext cx="1622964" cy="3218501"/>
          </a:xfrm>
          <a:prstGeom prst="roundRect">
            <a:avLst/>
          </a:prstGeom>
          <a:noFill/>
          <a:ln>
            <a:solidFill>
              <a:schemeClr val="accent2"/>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1600">
              <a:solidFill>
                <a:schemeClr val="accent6"/>
              </a:solidFill>
            </a:endParaRPr>
          </a:p>
        </p:txBody>
      </p:sp>
      <p:sp>
        <p:nvSpPr>
          <p:cNvPr id="35" name="Rectángulo redondeado 34">
            <a:extLst>
              <a:ext uri="{FF2B5EF4-FFF2-40B4-BE49-F238E27FC236}">
                <a16:creationId xmlns:a16="http://schemas.microsoft.com/office/drawing/2014/main" id="{96F4CC1E-1A30-3B44-AC4D-B8054A04C7A2}"/>
              </a:ext>
            </a:extLst>
          </p:cNvPr>
          <p:cNvSpPr/>
          <p:nvPr/>
        </p:nvSpPr>
        <p:spPr>
          <a:xfrm>
            <a:off x="2358447" y="2530921"/>
            <a:ext cx="1622964" cy="3218501"/>
          </a:xfrm>
          <a:prstGeom prst="roundRect">
            <a:avLst/>
          </a:prstGeom>
          <a:noFill/>
          <a:ln>
            <a:solidFill>
              <a:schemeClr val="accent2"/>
            </a:solidFill>
          </a:ln>
          <a:effectLst>
            <a:glow rad="63500">
              <a:schemeClr val="accent2">
                <a:satMod val="175000"/>
                <a:alpha val="40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1600">
              <a:solidFill>
                <a:schemeClr val="accent6"/>
              </a:solidFill>
            </a:endParaRPr>
          </a:p>
        </p:txBody>
      </p:sp>
      <p:sp>
        <p:nvSpPr>
          <p:cNvPr id="36" name="Rectángulo redondeado 35">
            <a:extLst>
              <a:ext uri="{FF2B5EF4-FFF2-40B4-BE49-F238E27FC236}">
                <a16:creationId xmlns:a16="http://schemas.microsoft.com/office/drawing/2014/main" id="{972CEE60-71C3-BF43-95B5-F10D9E54E65E}"/>
              </a:ext>
            </a:extLst>
          </p:cNvPr>
          <p:cNvSpPr/>
          <p:nvPr/>
        </p:nvSpPr>
        <p:spPr>
          <a:xfrm>
            <a:off x="4567228" y="2446510"/>
            <a:ext cx="1505072" cy="1208946"/>
          </a:xfrm>
          <a:prstGeom prst="roundRect">
            <a:avLst/>
          </a:prstGeom>
          <a:noFill/>
          <a:ln>
            <a:solidFill>
              <a:schemeClr val="accent2"/>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L" sz="1600" dirty="0">
                <a:solidFill>
                  <a:srgbClr val="92D050"/>
                </a:solidFill>
              </a:rPr>
              <a:t>Function1(){</a:t>
            </a:r>
          </a:p>
          <a:p>
            <a:r>
              <a:rPr lang="es-CL" sz="1600" dirty="0">
                <a:solidFill>
                  <a:srgbClr val="92D050"/>
                </a:solidFill>
              </a:rPr>
              <a:t>//Do Something</a:t>
            </a:r>
          </a:p>
          <a:p>
            <a:r>
              <a:rPr lang="es-CL" sz="1600" dirty="0">
                <a:solidFill>
                  <a:srgbClr val="92D050"/>
                </a:solidFill>
              </a:rPr>
              <a:t>}</a:t>
            </a:r>
          </a:p>
        </p:txBody>
      </p:sp>
      <p:sp>
        <p:nvSpPr>
          <p:cNvPr id="37" name="Rectángulo redondeado 36">
            <a:extLst>
              <a:ext uri="{FF2B5EF4-FFF2-40B4-BE49-F238E27FC236}">
                <a16:creationId xmlns:a16="http://schemas.microsoft.com/office/drawing/2014/main" id="{14DC28D8-C519-304E-B371-8B991076D445}"/>
              </a:ext>
            </a:extLst>
          </p:cNvPr>
          <p:cNvSpPr/>
          <p:nvPr/>
        </p:nvSpPr>
        <p:spPr>
          <a:xfrm>
            <a:off x="4567884" y="4140171"/>
            <a:ext cx="1508226" cy="1184696"/>
          </a:xfrm>
          <a:prstGeom prst="roundRect">
            <a:avLst/>
          </a:prstGeom>
          <a:noFill/>
          <a:ln>
            <a:solidFill>
              <a:schemeClr val="accent2"/>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L" sz="1600" dirty="0">
                <a:solidFill>
                  <a:srgbClr val="92D050"/>
                </a:solidFill>
              </a:rPr>
              <a:t>Function2(){</a:t>
            </a:r>
          </a:p>
          <a:p>
            <a:r>
              <a:rPr lang="es-CL" sz="1600" dirty="0">
                <a:solidFill>
                  <a:srgbClr val="92D050"/>
                </a:solidFill>
              </a:rPr>
              <a:t>//Do Something</a:t>
            </a:r>
          </a:p>
          <a:p>
            <a:r>
              <a:rPr lang="es-CL" sz="1600" dirty="0">
                <a:solidFill>
                  <a:srgbClr val="92D050"/>
                </a:solidFill>
              </a:rPr>
              <a:t>}</a:t>
            </a:r>
          </a:p>
        </p:txBody>
      </p:sp>
      <p:cxnSp>
        <p:nvCxnSpPr>
          <p:cNvPr id="38" name="Conector recto de flecha 37">
            <a:extLst>
              <a:ext uri="{FF2B5EF4-FFF2-40B4-BE49-F238E27FC236}">
                <a16:creationId xmlns:a16="http://schemas.microsoft.com/office/drawing/2014/main" id="{724C544F-0911-8D4E-927D-C3E5FBDF0305}"/>
              </a:ext>
            </a:extLst>
          </p:cNvPr>
          <p:cNvCxnSpPr>
            <a:cxnSpLocks/>
          </p:cNvCxnSpPr>
          <p:nvPr/>
        </p:nvCxnSpPr>
        <p:spPr>
          <a:xfrm>
            <a:off x="1870464" y="3539379"/>
            <a:ext cx="360040" cy="0"/>
          </a:xfrm>
          <a:prstGeom prst="straightConnector1">
            <a:avLst/>
          </a:prstGeom>
          <a:ln w="9525" cap="flat" cmpd="sng" algn="ctr">
            <a:solidFill>
              <a:schemeClr val="accent2"/>
            </a:solidFill>
            <a:prstDash val="solid"/>
            <a:round/>
            <a:headEnd type="none" w="med" len="med"/>
            <a:tailEnd type="arrow"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tx1"/>
          </a:fontRef>
        </p:style>
      </p:cxnSp>
      <p:cxnSp>
        <p:nvCxnSpPr>
          <p:cNvPr id="39" name="Conector recto de flecha 38">
            <a:extLst>
              <a:ext uri="{FF2B5EF4-FFF2-40B4-BE49-F238E27FC236}">
                <a16:creationId xmlns:a16="http://schemas.microsoft.com/office/drawing/2014/main" id="{BCAF08D4-62C0-374A-8FB7-E744A0590F86}"/>
              </a:ext>
            </a:extLst>
          </p:cNvPr>
          <p:cNvCxnSpPr>
            <a:cxnSpLocks/>
          </p:cNvCxnSpPr>
          <p:nvPr/>
        </p:nvCxnSpPr>
        <p:spPr>
          <a:xfrm>
            <a:off x="4001138" y="2955312"/>
            <a:ext cx="360040" cy="0"/>
          </a:xfrm>
          <a:prstGeom prst="straightConnector1">
            <a:avLst/>
          </a:prstGeom>
          <a:ln w="9525" cap="flat" cmpd="sng" algn="ctr">
            <a:solidFill>
              <a:schemeClr val="accent2"/>
            </a:solidFill>
            <a:prstDash val="solid"/>
            <a:round/>
            <a:headEnd type="none" w="med" len="med"/>
            <a:tailEnd type="arrow"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tx1"/>
          </a:fontRef>
        </p:style>
      </p:cxnSp>
      <p:cxnSp>
        <p:nvCxnSpPr>
          <p:cNvPr id="40" name="Conector recto de flecha 39">
            <a:extLst>
              <a:ext uri="{FF2B5EF4-FFF2-40B4-BE49-F238E27FC236}">
                <a16:creationId xmlns:a16="http://schemas.microsoft.com/office/drawing/2014/main" id="{4C9C9246-0A7A-0041-A9E5-A10798ED1B05}"/>
              </a:ext>
            </a:extLst>
          </p:cNvPr>
          <p:cNvCxnSpPr>
            <a:cxnSpLocks/>
          </p:cNvCxnSpPr>
          <p:nvPr/>
        </p:nvCxnSpPr>
        <p:spPr>
          <a:xfrm>
            <a:off x="3991206" y="3565162"/>
            <a:ext cx="513988" cy="418977"/>
          </a:xfrm>
          <a:prstGeom prst="straightConnector1">
            <a:avLst/>
          </a:prstGeom>
          <a:ln w="9525" cap="flat" cmpd="sng" algn="ctr">
            <a:solidFill>
              <a:schemeClr val="accent2"/>
            </a:solidFill>
            <a:prstDash val="solid"/>
            <a:round/>
            <a:headEnd type="none" w="med" len="med"/>
            <a:tailEnd type="arrow"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tx1"/>
          </a:fontRef>
        </p:style>
      </p:cxnSp>
      <p:cxnSp>
        <p:nvCxnSpPr>
          <p:cNvPr id="41" name="Conector recto 40">
            <a:extLst>
              <a:ext uri="{FF2B5EF4-FFF2-40B4-BE49-F238E27FC236}">
                <a16:creationId xmlns:a16="http://schemas.microsoft.com/office/drawing/2014/main" id="{63A2451E-2DE8-D748-BFA3-77F8B1DED3C3}"/>
              </a:ext>
            </a:extLst>
          </p:cNvPr>
          <p:cNvCxnSpPr>
            <a:cxnSpLocks/>
          </p:cNvCxnSpPr>
          <p:nvPr/>
        </p:nvCxnSpPr>
        <p:spPr>
          <a:xfrm>
            <a:off x="2358447" y="3241172"/>
            <a:ext cx="1642691" cy="9327"/>
          </a:xfrm>
          <a:prstGeom prst="line">
            <a:avLst/>
          </a:prstGeom>
          <a:ln>
            <a:solidFill>
              <a:schemeClr val="accent2"/>
            </a:solidFill>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2" name="Conector recto 41">
            <a:extLst>
              <a:ext uri="{FF2B5EF4-FFF2-40B4-BE49-F238E27FC236}">
                <a16:creationId xmlns:a16="http://schemas.microsoft.com/office/drawing/2014/main" id="{348D94B3-F1EB-4D41-B350-A8B3FF6BDE78}"/>
              </a:ext>
            </a:extLst>
          </p:cNvPr>
          <p:cNvCxnSpPr>
            <a:cxnSpLocks/>
          </p:cNvCxnSpPr>
          <p:nvPr/>
        </p:nvCxnSpPr>
        <p:spPr>
          <a:xfrm>
            <a:off x="2358447" y="3927257"/>
            <a:ext cx="1622964" cy="5272"/>
          </a:xfrm>
          <a:prstGeom prst="line">
            <a:avLst/>
          </a:prstGeom>
          <a:ln>
            <a:solidFill>
              <a:schemeClr val="accent2"/>
            </a:solidFill>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4" name="Conector recto 43">
            <a:extLst>
              <a:ext uri="{FF2B5EF4-FFF2-40B4-BE49-F238E27FC236}">
                <a16:creationId xmlns:a16="http://schemas.microsoft.com/office/drawing/2014/main" id="{F37B3893-B6BD-0D45-9A6C-C5A2733BD533}"/>
              </a:ext>
            </a:extLst>
          </p:cNvPr>
          <p:cNvCxnSpPr>
            <a:cxnSpLocks/>
          </p:cNvCxnSpPr>
          <p:nvPr/>
        </p:nvCxnSpPr>
        <p:spPr>
          <a:xfrm>
            <a:off x="2399390" y="4612981"/>
            <a:ext cx="1582021" cy="0"/>
          </a:xfrm>
          <a:prstGeom prst="line">
            <a:avLst/>
          </a:prstGeom>
          <a:ln>
            <a:solidFill>
              <a:schemeClr val="accent2"/>
            </a:solidFill>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5" name="Conector recto 44">
            <a:extLst>
              <a:ext uri="{FF2B5EF4-FFF2-40B4-BE49-F238E27FC236}">
                <a16:creationId xmlns:a16="http://schemas.microsoft.com/office/drawing/2014/main" id="{C6C80398-B1DD-7941-84F6-1D28CBEBABD3}"/>
              </a:ext>
            </a:extLst>
          </p:cNvPr>
          <p:cNvCxnSpPr>
            <a:cxnSpLocks/>
          </p:cNvCxnSpPr>
          <p:nvPr/>
        </p:nvCxnSpPr>
        <p:spPr>
          <a:xfrm>
            <a:off x="2399390" y="5189016"/>
            <a:ext cx="1582021" cy="0"/>
          </a:xfrm>
          <a:prstGeom prst="line">
            <a:avLst/>
          </a:prstGeom>
          <a:ln>
            <a:solidFill>
              <a:schemeClr val="accent2"/>
            </a:solidFill>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6" name="Conector recto 45">
            <a:extLst>
              <a:ext uri="{FF2B5EF4-FFF2-40B4-BE49-F238E27FC236}">
                <a16:creationId xmlns:a16="http://schemas.microsoft.com/office/drawing/2014/main" id="{6FEB4256-54DB-AD4F-8191-6D11BBF9C1DD}"/>
              </a:ext>
            </a:extLst>
          </p:cNvPr>
          <p:cNvCxnSpPr>
            <a:cxnSpLocks/>
          </p:cNvCxnSpPr>
          <p:nvPr/>
        </p:nvCxnSpPr>
        <p:spPr>
          <a:xfrm>
            <a:off x="302478" y="3250499"/>
            <a:ext cx="1567986" cy="0"/>
          </a:xfrm>
          <a:prstGeom prst="line">
            <a:avLst/>
          </a:prstGeom>
          <a:ln>
            <a:solidFill>
              <a:schemeClr val="accent2"/>
            </a:solidFill>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7" name="CuadroTexto 46">
            <a:extLst>
              <a:ext uri="{FF2B5EF4-FFF2-40B4-BE49-F238E27FC236}">
                <a16:creationId xmlns:a16="http://schemas.microsoft.com/office/drawing/2014/main" id="{1D1182B8-51E1-6446-B745-89EE40AAF595}"/>
              </a:ext>
            </a:extLst>
          </p:cNvPr>
          <p:cNvSpPr txBox="1"/>
          <p:nvPr/>
        </p:nvSpPr>
        <p:spPr>
          <a:xfrm>
            <a:off x="2770930" y="2132769"/>
            <a:ext cx="817724" cy="338554"/>
          </a:xfrm>
          <a:prstGeom prst="rect">
            <a:avLst/>
          </a:prstGeom>
          <a:noFill/>
          <a:effectLst>
            <a:glow rad="63500">
              <a:schemeClr val="accent2">
                <a:satMod val="175000"/>
                <a:alpha val="40000"/>
              </a:schemeClr>
            </a:glow>
          </a:effectLst>
        </p:spPr>
        <p:txBody>
          <a:bodyPr wrap="none" rtlCol="0">
            <a:spAutoFit/>
          </a:bodyPr>
          <a:lstStyle/>
          <a:p>
            <a:r>
              <a:rPr lang="es-CL" sz="1600" b="1" dirty="0">
                <a:solidFill>
                  <a:srgbClr val="92D050"/>
                </a:solidFill>
              </a:rPr>
              <a:t>VTABLE</a:t>
            </a:r>
          </a:p>
        </p:txBody>
      </p:sp>
      <p:sp>
        <p:nvSpPr>
          <p:cNvPr id="48" name="CuadroTexto 47">
            <a:extLst>
              <a:ext uri="{FF2B5EF4-FFF2-40B4-BE49-F238E27FC236}">
                <a16:creationId xmlns:a16="http://schemas.microsoft.com/office/drawing/2014/main" id="{DC28C148-F111-F34C-BD4F-11CDE67F8859}"/>
              </a:ext>
            </a:extLst>
          </p:cNvPr>
          <p:cNvSpPr txBox="1"/>
          <p:nvPr/>
        </p:nvSpPr>
        <p:spPr>
          <a:xfrm>
            <a:off x="683059" y="2116908"/>
            <a:ext cx="806824" cy="338554"/>
          </a:xfrm>
          <a:prstGeom prst="rect">
            <a:avLst/>
          </a:prstGeom>
          <a:noFill/>
          <a:effectLst>
            <a:glow rad="63500">
              <a:schemeClr val="accent2">
                <a:satMod val="175000"/>
                <a:alpha val="40000"/>
              </a:schemeClr>
            </a:glow>
          </a:effectLst>
        </p:spPr>
        <p:txBody>
          <a:bodyPr wrap="none" rtlCol="0">
            <a:spAutoFit/>
          </a:bodyPr>
          <a:lstStyle/>
          <a:p>
            <a:r>
              <a:rPr lang="es-CL" sz="1600" b="1" dirty="0">
                <a:solidFill>
                  <a:srgbClr val="92D050"/>
                </a:solidFill>
              </a:rPr>
              <a:t>OBJECT</a:t>
            </a:r>
          </a:p>
        </p:txBody>
      </p:sp>
      <p:sp>
        <p:nvSpPr>
          <p:cNvPr id="49" name="CuadroTexto 48">
            <a:extLst>
              <a:ext uri="{FF2B5EF4-FFF2-40B4-BE49-F238E27FC236}">
                <a16:creationId xmlns:a16="http://schemas.microsoft.com/office/drawing/2014/main" id="{1833C7C6-45FB-2A47-9892-93205F9239DA}"/>
              </a:ext>
            </a:extLst>
          </p:cNvPr>
          <p:cNvSpPr txBox="1"/>
          <p:nvPr/>
        </p:nvSpPr>
        <p:spPr>
          <a:xfrm>
            <a:off x="2694938" y="2750278"/>
            <a:ext cx="994118" cy="369332"/>
          </a:xfrm>
          <a:prstGeom prst="rect">
            <a:avLst/>
          </a:prstGeom>
          <a:noFill/>
          <a:effectLst>
            <a:glow rad="63500">
              <a:schemeClr val="accent2">
                <a:satMod val="175000"/>
                <a:alpha val="40000"/>
              </a:schemeClr>
            </a:glow>
          </a:effectLst>
        </p:spPr>
        <p:txBody>
          <a:bodyPr wrap="none" rtlCol="0">
            <a:spAutoFit/>
          </a:bodyPr>
          <a:lstStyle/>
          <a:p>
            <a:r>
              <a:rPr lang="es-CL" dirty="0">
                <a:solidFill>
                  <a:srgbClr val="92D050"/>
                </a:solidFill>
              </a:rPr>
              <a:t>vtable</a:t>
            </a:r>
            <a:r>
              <a:rPr lang="es-CL" sz="1600" dirty="0">
                <a:solidFill>
                  <a:srgbClr val="92D050"/>
                </a:solidFill>
              </a:rPr>
              <a:t>[0]</a:t>
            </a:r>
          </a:p>
        </p:txBody>
      </p:sp>
      <p:sp>
        <p:nvSpPr>
          <p:cNvPr id="50" name="CuadroTexto 49">
            <a:extLst>
              <a:ext uri="{FF2B5EF4-FFF2-40B4-BE49-F238E27FC236}">
                <a16:creationId xmlns:a16="http://schemas.microsoft.com/office/drawing/2014/main" id="{EACA0ABA-E619-D847-8B24-D412A0EB6960}"/>
              </a:ext>
            </a:extLst>
          </p:cNvPr>
          <p:cNvSpPr txBox="1"/>
          <p:nvPr/>
        </p:nvSpPr>
        <p:spPr>
          <a:xfrm>
            <a:off x="2694938" y="3422072"/>
            <a:ext cx="994118" cy="369332"/>
          </a:xfrm>
          <a:prstGeom prst="rect">
            <a:avLst/>
          </a:prstGeom>
          <a:noFill/>
          <a:effectLst>
            <a:glow rad="63500">
              <a:schemeClr val="accent2">
                <a:satMod val="175000"/>
                <a:alpha val="40000"/>
              </a:schemeClr>
            </a:glow>
          </a:effectLst>
        </p:spPr>
        <p:txBody>
          <a:bodyPr wrap="none" rtlCol="0">
            <a:spAutoFit/>
          </a:bodyPr>
          <a:lstStyle/>
          <a:p>
            <a:r>
              <a:rPr lang="es-CL" dirty="0">
                <a:solidFill>
                  <a:srgbClr val="92D050"/>
                </a:solidFill>
              </a:rPr>
              <a:t>vtable</a:t>
            </a:r>
            <a:r>
              <a:rPr lang="es-CL" sz="1600" dirty="0">
                <a:solidFill>
                  <a:srgbClr val="92D050"/>
                </a:solidFill>
              </a:rPr>
              <a:t>[1]</a:t>
            </a:r>
          </a:p>
        </p:txBody>
      </p:sp>
      <p:sp>
        <p:nvSpPr>
          <p:cNvPr id="52" name="CuadroTexto 51">
            <a:extLst>
              <a:ext uri="{FF2B5EF4-FFF2-40B4-BE49-F238E27FC236}">
                <a16:creationId xmlns:a16="http://schemas.microsoft.com/office/drawing/2014/main" id="{E636BDC9-ADA1-0A41-8450-016161E26A30}"/>
              </a:ext>
            </a:extLst>
          </p:cNvPr>
          <p:cNvSpPr txBox="1"/>
          <p:nvPr/>
        </p:nvSpPr>
        <p:spPr>
          <a:xfrm>
            <a:off x="2694938" y="4067649"/>
            <a:ext cx="1140288" cy="369332"/>
          </a:xfrm>
          <a:prstGeom prst="rect">
            <a:avLst/>
          </a:prstGeom>
          <a:noFill/>
          <a:effectLst>
            <a:glow rad="63500">
              <a:schemeClr val="accent2">
                <a:satMod val="175000"/>
                <a:alpha val="40000"/>
              </a:schemeClr>
            </a:glow>
          </a:effectLst>
        </p:spPr>
        <p:txBody>
          <a:bodyPr wrap="square" rtlCol="0">
            <a:spAutoFit/>
          </a:bodyPr>
          <a:lstStyle/>
          <a:p>
            <a:r>
              <a:rPr lang="es-CL" dirty="0">
                <a:solidFill>
                  <a:srgbClr val="92D050"/>
                </a:solidFill>
              </a:rPr>
              <a:t>vtable[2]</a:t>
            </a:r>
          </a:p>
        </p:txBody>
      </p:sp>
      <p:sp>
        <p:nvSpPr>
          <p:cNvPr id="53" name="CuadroTexto 52">
            <a:extLst>
              <a:ext uri="{FF2B5EF4-FFF2-40B4-BE49-F238E27FC236}">
                <a16:creationId xmlns:a16="http://schemas.microsoft.com/office/drawing/2014/main" id="{EE7D09FE-2D4F-5C48-A32E-808B26F76667}"/>
              </a:ext>
            </a:extLst>
          </p:cNvPr>
          <p:cNvSpPr txBox="1"/>
          <p:nvPr/>
        </p:nvSpPr>
        <p:spPr>
          <a:xfrm>
            <a:off x="2649756" y="5293434"/>
            <a:ext cx="1027782" cy="369332"/>
          </a:xfrm>
          <a:prstGeom prst="rect">
            <a:avLst/>
          </a:prstGeom>
          <a:noFill/>
          <a:effectLst>
            <a:glow rad="63500">
              <a:schemeClr val="accent2">
                <a:satMod val="175000"/>
                <a:alpha val="40000"/>
              </a:schemeClr>
            </a:glow>
          </a:effectLst>
        </p:spPr>
        <p:txBody>
          <a:bodyPr wrap="none" rtlCol="0">
            <a:spAutoFit/>
          </a:bodyPr>
          <a:lstStyle/>
          <a:p>
            <a:r>
              <a:rPr lang="es-CL" dirty="0">
                <a:solidFill>
                  <a:srgbClr val="92D050"/>
                </a:solidFill>
              </a:rPr>
              <a:t>vtable[n]</a:t>
            </a:r>
          </a:p>
        </p:txBody>
      </p:sp>
      <p:sp>
        <p:nvSpPr>
          <p:cNvPr id="54" name="CuadroTexto 53">
            <a:extLst>
              <a:ext uri="{FF2B5EF4-FFF2-40B4-BE49-F238E27FC236}">
                <a16:creationId xmlns:a16="http://schemas.microsoft.com/office/drawing/2014/main" id="{CB68FC2F-86C5-B147-A693-BF2D158C88BA}"/>
              </a:ext>
            </a:extLst>
          </p:cNvPr>
          <p:cNvSpPr txBox="1"/>
          <p:nvPr/>
        </p:nvSpPr>
        <p:spPr>
          <a:xfrm>
            <a:off x="3014522" y="4714612"/>
            <a:ext cx="360996" cy="400110"/>
          </a:xfrm>
          <a:prstGeom prst="rect">
            <a:avLst/>
          </a:prstGeom>
          <a:noFill/>
          <a:effectLst>
            <a:glow rad="63500">
              <a:schemeClr val="accent2">
                <a:satMod val="175000"/>
                <a:alpha val="40000"/>
              </a:schemeClr>
            </a:glow>
          </a:effectLst>
        </p:spPr>
        <p:txBody>
          <a:bodyPr wrap="none" rtlCol="0">
            <a:spAutoFit/>
          </a:bodyPr>
          <a:lstStyle/>
          <a:p>
            <a:r>
              <a:rPr lang="es-CL" sz="2000" dirty="0">
                <a:solidFill>
                  <a:srgbClr val="92D050"/>
                </a:solidFill>
              </a:rPr>
              <a:t>…</a:t>
            </a:r>
          </a:p>
        </p:txBody>
      </p:sp>
      <p:sp>
        <p:nvSpPr>
          <p:cNvPr id="55" name="CuadroTexto 54">
            <a:extLst>
              <a:ext uri="{FF2B5EF4-FFF2-40B4-BE49-F238E27FC236}">
                <a16:creationId xmlns:a16="http://schemas.microsoft.com/office/drawing/2014/main" id="{AEE36E01-08CB-AA40-8439-3D4F2187512A}"/>
              </a:ext>
            </a:extLst>
          </p:cNvPr>
          <p:cNvSpPr txBox="1"/>
          <p:nvPr/>
        </p:nvSpPr>
        <p:spPr>
          <a:xfrm>
            <a:off x="723505" y="2740423"/>
            <a:ext cx="670953" cy="369332"/>
          </a:xfrm>
          <a:prstGeom prst="rect">
            <a:avLst/>
          </a:prstGeom>
          <a:noFill/>
          <a:effectLst>
            <a:glow rad="63500">
              <a:schemeClr val="accent2">
                <a:satMod val="175000"/>
                <a:alpha val="40000"/>
              </a:schemeClr>
            </a:glow>
          </a:effectLst>
        </p:spPr>
        <p:txBody>
          <a:bodyPr wrap="none" rtlCol="0">
            <a:spAutoFit/>
          </a:bodyPr>
          <a:lstStyle/>
          <a:p>
            <a:r>
              <a:rPr lang="es-CL" dirty="0">
                <a:solidFill>
                  <a:srgbClr val="92D050"/>
                </a:solidFill>
              </a:rPr>
              <a:t>VPTR</a:t>
            </a:r>
          </a:p>
        </p:txBody>
      </p:sp>
      <p:sp>
        <p:nvSpPr>
          <p:cNvPr id="3" name="CuadroTexto 2">
            <a:extLst>
              <a:ext uri="{FF2B5EF4-FFF2-40B4-BE49-F238E27FC236}">
                <a16:creationId xmlns:a16="http://schemas.microsoft.com/office/drawing/2014/main" id="{01EE111C-A411-D34F-8686-261FDE891976}"/>
              </a:ext>
            </a:extLst>
          </p:cNvPr>
          <p:cNvSpPr txBox="1"/>
          <p:nvPr/>
        </p:nvSpPr>
        <p:spPr>
          <a:xfrm>
            <a:off x="6682304" y="524278"/>
            <a:ext cx="5152292" cy="6494085"/>
          </a:xfrm>
          <a:prstGeom prst="rect">
            <a:avLst/>
          </a:prstGeom>
          <a:noFill/>
        </p:spPr>
        <p:txBody>
          <a:bodyPr wrap="square" rtlCol="0">
            <a:spAutoFit/>
          </a:bodyPr>
          <a:lstStyle/>
          <a:p>
            <a:r>
              <a:rPr lang="es-CL" sz="1600" dirty="0">
                <a:solidFill>
                  <a:schemeClr val="accent6"/>
                </a:solidFill>
              </a:rPr>
              <a:t>#define </a:t>
            </a:r>
            <a:r>
              <a:rPr lang="es-CL" sz="1600" b="1" dirty="0">
                <a:solidFill>
                  <a:schemeClr val="accent6"/>
                </a:solidFill>
              </a:rPr>
              <a:t>BUFSIZE1</a:t>
            </a:r>
            <a:r>
              <a:rPr lang="es-CL" sz="1600" dirty="0">
                <a:solidFill>
                  <a:schemeClr val="accent6"/>
                </a:solidFill>
              </a:rPr>
              <a:t> 1020</a:t>
            </a:r>
          </a:p>
          <a:p>
            <a:r>
              <a:rPr lang="es-CL" sz="1600" dirty="0">
                <a:solidFill>
                  <a:schemeClr val="accent6"/>
                </a:solidFill>
              </a:rPr>
              <a:t>#define </a:t>
            </a:r>
            <a:r>
              <a:rPr lang="es-CL" sz="1600" b="1" dirty="0">
                <a:solidFill>
                  <a:schemeClr val="accent6"/>
                </a:solidFill>
              </a:rPr>
              <a:t>BUFSIZE2</a:t>
            </a:r>
            <a:r>
              <a:rPr lang="es-CL" sz="1600" dirty="0">
                <a:solidFill>
                  <a:schemeClr val="accent6"/>
                </a:solidFill>
              </a:rPr>
              <a:t> ((BUFSIZE1/2) - 4)</a:t>
            </a:r>
          </a:p>
          <a:p>
            <a:endParaRPr lang="es-CL" sz="1600" dirty="0">
              <a:solidFill>
                <a:schemeClr val="accent6"/>
              </a:solidFill>
            </a:endParaRPr>
          </a:p>
          <a:p>
            <a:r>
              <a:rPr lang="es-CL" sz="1600" dirty="0">
                <a:solidFill>
                  <a:schemeClr val="accent6"/>
                </a:solidFill>
              </a:rPr>
              <a:t>int </a:t>
            </a:r>
            <a:r>
              <a:rPr lang="es-CL" sz="1600" b="1" dirty="0">
                <a:solidFill>
                  <a:schemeClr val="accent6"/>
                </a:solidFill>
              </a:rPr>
              <a:t>main</a:t>
            </a:r>
            <a:r>
              <a:rPr lang="es-CL" sz="1600" dirty="0">
                <a:solidFill>
                  <a:schemeClr val="accent6"/>
                </a:solidFill>
              </a:rPr>
              <a:t>(int argc, char **argv) {</a:t>
            </a:r>
          </a:p>
          <a:p>
            <a:pPr lvl="1"/>
            <a:r>
              <a:rPr lang="es-CL" sz="1600" dirty="0">
                <a:solidFill>
                  <a:schemeClr val="accent6"/>
                </a:solidFill>
              </a:rPr>
              <a:t> char* nombre = malloc(12);</a:t>
            </a:r>
          </a:p>
          <a:p>
            <a:pPr lvl="1"/>
            <a:r>
              <a:rPr lang="es-CL" sz="1600" dirty="0">
                <a:solidFill>
                  <a:schemeClr val="accent6"/>
                </a:solidFill>
              </a:rPr>
              <a:t> char* detalle = malloc(12);</a:t>
            </a:r>
          </a:p>
          <a:p>
            <a:pPr lvl="1"/>
            <a:r>
              <a:rPr lang="es-CL" sz="1600" dirty="0">
                <a:solidFill>
                  <a:schemeClr val="accent6"/>
                </a:solidFill>
              </a:rPr>
              <a:t> </a:t>
            </a:r>
            <a:r>
              <a:rPr lang="es-CL" sz="1600" b="1" dirty="0">
                <a:solidFill>
                  <a:schemeClr val="accent6"/>
                </a:solidFill>
              </a:rPr>
              <a:t>strncpy</a:t>
            </a:r>
            <a:r>
              <a:rPr lang="es-CL" sz="1600" dirty="0">
                <a:solidFill>
                  <a:schemeClr val="accent6"/>
                </a:solidFill>
              </a:rPr>
              <a:t>(nombre, argv[1], 12-1);</a:t>
            </a:r>
          </a:p>
          <a:p>
            <a:pPr lvl="1"/>
            <a:r>
              <a:rPr lang="es-CL" sz="1600" dirty="0">
                <a:solidFill>
                  <a:schemeClr val="accent6"/>
                </a:solidFill>
              </a:rPr>
              <a:t> free(detalle);</a:t>
            </a:r>
          </a:p>
          <a:p>
            <a:pPr lvl="1"/>
            <a:r>
              <a:rPr lang="es-CL" sz="1600" dirty="0">
                <a:solidFill>
                  <a:schemeClr val="accent6"/>
                </a:solidFill>
              </a:rPr>
              <a:t> free(nombre);                                  </a:t>
            </a:r>
          </a:p>
          <a:p>
            <a:pPr lvl="1"/>
            <a:r>
              <a:rPr lang="es-CL" sz="1600" dirty="0">
                <a:solidFill>
                  <a:schemeClr val="accent6"/>
                </a:solidFill>
              </a:rPr>
              <a:t> printf("Welcome %s\n",name);    </a:t>
            </a:r>
          </a:p>
          <a:p>
            <a:pPr lvl="1"/>
            <a:r>
              <a:rPr lang="es-CL" sz="1600" dirty="0">
                <a:solidFill>
                  <a:schemeClr val="accent6"/>
                </a:solidFill>
              </a:rPr>
              <a:t> fflush(stdout);</a:t>
            </a:r>
          </a:p>
          <a:p>
            <a:pPr lvl="1"/>
            <a:endParaRPr lang="es-CL" sz="1600" dirty="0">
              <a:solidFill>
                <a:schemeClr val="accent6"/>
              </a:solidFill>
            </a:endParaRPr>
          </a:p>
          <a:p>
            <a:pPr lvl="1"/>
            <a:r>
              <a:rPr lang="es-CL" sz="1600" dirty="0">
                <a:solidFill>
                  <a:schemeClr val="accent6"/>
                </a:solidFill>
              </a:rPr>
              <a:t> char* tmp = (char *) malloc(12);</a:t>
            </a:r>
          </a:p>
          <a:p>
            <a:pPr lvl="1"/>
            <a:r>
              <a:rPr lang="es-CL" sz="1600" dirty="0">
                <a:solidFill>
                  <a:schemeClr val="accent6"/>
                </a:solidFill>
              </a:rPr>
              <a:t> char* p1 = (char *) malloc(</a:t>
            </a:r>
            <a:r>
              <a:rPr lang="es-CL" sz="1600" b="1" dirty="0">
                <a:solidFill>
                  <a:schemeClr val="accent6"/>
                </a:solidFill>
              </a:rPr>
              <a:t>BUFSIZE1</a:t>
            </a:r>
            <a:r>
              <a:rPr lang="es-CL" sz="1600" dirty="0">
                <a:solidFill>
                  <a:schemeClr val="accent6"/>
                </a:solidFill>
              </a:rPr>
              <a:t>);</a:t>
            </a:r>
          </a:p>
          <a:p>
            <a:pPr lvl="1"/>
            <a:r>
              <a:rPr lang="es-CL" sz="1600" dirty="0">
                <a:solidFill>
                  <a:schemeClr val="accent6"/>
                </a:solidFill>
              </a:rPr>
              <a:t> char* p2 = (char *) malloc(</a:t>
            </a:r>
            <a:r>
              <a:rPr lang="es-CL" sz="1600" b="1" dirty="0">
                <a:solidFill>
                  <a:schemeClr val="accent6"/>
                </a:solidFill>
              </a:rPr>
              <a:t>BUFSIZE1</a:t>
            </a:r>
            <a:r>
              <a:rPr lang="es-CL" sz="1600" dirty="0">
                <a:solidFill>
                  <a:schemeClr val="accent6"/>
                </a:solidFill>
              </a:rPr>
              <a:t>);</a:t>
            </a:r>
          </a:p>
          <a:p>
            <a:pPr lvl="1"/>
            <a:r>
              <a:rPr lang="es-CL" sz="1600" dirty="0">
                <a:solidFill>
                  <a:schemeClr val="accent6"/>
                </a:solidFill>
              </a:rPr>
              <a:t> free(p2);   </a:t>
            </a:r>
          </a:p>
          <a:p>
            <a:pPr lvl="1"/>
            <a:r>
              <a:rPr lang="es-CL" sz="1600" dirty="0">
                <a:solidFill>
                  <a:schemeClr val="accent6"/>
                </a:solidFill>
              </a:rPr>
              <a:t> char* p2_1 = (char *) malloc(</a:t>
            </a:r>
            <a:r>
              <a:rPr lang="es-CL" sz="1600" b="1" dirty="0">
                <a:solidFill>
                  <a:schemeClr val="accent6"/>
                </a:solidFill>
              </a:rPr>
              <a:t>BUFSIZE2</a:t>
            </a:r>
            <a:r>
              <a:rPr lang="es-CL" sz="1600" dirty="0">
                <a:solidFill>
                  <a:schemeClr val="accent6"/>
                </a:solidFill>
              </a:rPr>
              <a:t>);</a:t>
            </a:r>
          </a:p>
          <a:p>
            <a:pPr lvl="1"/>
            <a:r>
              <a:rPr lang="es-CL" sz="1600" dirty="0">
                <a:solidFill>
                  <a:schemeClr val="accent6"/>
                </a:solidFill>
              </a:rPr>
              <a:t> char* p2_2 = (char *) malloc(</a:t>
            </a:r>
            <a:r>
              <a:rPr lang="es-CL" sz="1600" b="1" dirty="0">
                <a:solidFill>
                  <a:schemeClr val="accent6"/>
                </a:solidFill>
              </a:rPr>
              <a:t>BUFSIZE2</a:t>
            </a:r>
            <a:r>
              <a:rPr lang="es-CL" sz="1600" dirty="0">
                <a:solidFill>
                  <a:schemeClr val="accent6"/>
                </a:solidFill>
              </a:rPr>
              <a:t>);</a:t>
            </a:r>
          </a:p>
          <a:p>
            <a:pPr lvl="1"/>
            <a:endParaRPr lang="es-CL" sz="1600" dirty="0">
              <a:solidFill>
                <a:schemeClr val="accent6"/>
              </a:solidFill>
            </a:endParaRPr>
          </a:p>
          <a:p>
            <a:pPr lvl="1"/>
            <a:r>
              <a:rPr lang="es-CL" sz="1600" dirty="0">
                <a:solidFill>
                  <a:schemeClr val="accent6"/>
                </a:solidFill>
              </a:rPr>
              <a:t> printf("Enter your region\n");</a:t>
            </a:r>
          </a:p>
          <a:p>
            <a:pPr lvl="1"/>
            <a:r>
              <a:rPr lang="es-CL" sz="1600" dirty="0">
                <a:solidFill>
                  <a:schemeClr val="accent6"/>
                </a:solidFill>
              </a:rPr>
              <a:t> fflush(stdout);</a:t>
            </a:r>
          </a:p>
          <a:p>
            <a:pPr lvl="1"/>
            <a:r>
              <a:rPr lang="es-CL" sz="1600" dirty="0">
                <a:solidFill>
                  <a:schemeClr val="accent6"/>
                </a:solidFill>
              </a:rPr>
              <a:t> read(0,p2,</a:t>
            </a:r>
            <a:r>
              <a:rPr lang="es-CL" sz="1600" b="1" dirty="0">
                <a:solidFill>
                  <a:schemeClr val="accent6"/>
                </a:solidFill>
              </a:rPr>
              <a:t>BUFSIZE1</a:t>
            </a:r>
            <a:r>
              <a:rPr lang="es-CL" sz="1600" dirty="0">
                <a:solidFill>
                  <a:schemeClr val="accent6"/>
                </a:solidFill>
              </a:rPr>
              <a:t>-1);    </a:t>
            </a:r>
          </a:p>
          <a:p>
            <a:pPr lvl="1"/>
            <a:r>
              <a:rPr lang="es-CL" sz="1600" dirty="0">
                <a:solidFill>
                  <a:schemeClr val="accent6"/>
                </a:solidFill>
              </a:rPr>
              <a:t> printf("Region:%s\n",p2); </a:t>
            </a:r>
          </a:p>
          <a:p>
            <a:pPr lvl="1"/>
            <a:r>
              <a:rPr lang="es-CL" sz="1600" dirty="0">
                <a:solidFill>
                  <a:schemeClr val="accent6"/>
                </a:solidFill>
              </a:rPr>
              <a:t> free(p1);</a:t>
            </a:r>
          </a:p>
          <a:p>
            <a:r>
              <a:rPr lang="es-CL" sz="1600" dirty="0">
                <a:solidFill>
                  <a:schemeClr val="accent6"/>
                </a:solidFill>
              </a:rPr>
              <a:t>}</a:t>
            </a:r>
          </a:p>
        </p:txBody>
      </p:sp>
      <p:sp>
        <p:nvSpPr>
          <p:cNvPr id="85" name="CuadroTexto 84">
            <a:extLst>
              <a:ext uri="{FF2B5EF4-FFF2-40B4-BE49-F238E27FC236}">
                <a16:creationId xmlns:a16="http://schemas.microsoft.com/office/drawing/2014/main" id="{8A2606C0-7877-D349-ABD7-5248451AFB1D}"/>
              </a:ext>
            </a:extLst>
          </p:cNvPr>
          <p:cNvSpPr txBox="1"/>
          <p:nvPr/>
        </p:nvSpPr>
        <p:spPr>
          <a:xfrm rot="16200000">
            <a:off x="461827" y="4112308"/>
            <a:ext cx="1135053" cy="523220"/>
          </a:xfrm>
          <a:prstGeom prst="rect">
            <a:avLst/>
          </a:prstGeom>
          <a:noFill/>
        </p:spPr>
        <p:txBody>
          <a:bodyPr wrap="square" rtlCol="0">
            <a:spAutoFit/>
          </a:bodyPr>
          <a:lstStyle/>
          <a:p>
            <a:r>
              <a:rPr lang="es-CL" sz="2800" dirty="0">
                <a:solidFill>
                  <a:srgbClr val="92D050"/>
                </a:solidFill>
              </a:rPr>
              <a:t>STACK</a:t>
            </a:r>
          </a:p>
        </p:txBody>
      </p:sp>
      <p:sp>
        <p:nvSpPr>
          <p:cNvPr id="87" name="Rectángulo redondeado 86">
            <a:extLst>
              <a:ext uri="{FF2B5EF4-FFF2-40B4-BE49-F238E27FC236}">
                <a16:creationId xmlns:a16="http://schemas.microsoft.com/office/drawing/2014/main" id="{707083E2-7B11-D042-80A7-93EEF793CE12}"/>
              </a:ext>
            </a:extLst>
          </p:cNvPr>
          <p:cNvSpPr/>
          <p:nvPr/>
        </p:nvSpPr>
        <p:spPr>
          <a:xfrm>
            <a:off x="7201957" y="1551083"/>
            <a:ext cx="2458510" cy="243850"/>
          </a:xfrm>
          <a:prstGeom prst="roundRect">
            <a:avLst/>
          </a:prstGeom>
          <a:noFill/>
          <a:effectLst>
            <a:glow rad="63500">
              <a:schemeClr val="accent4">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L">
              <a:solidFill>
                <a:schemeClr val="accent6"/>
              </a:solidFill>
            </a:endParaRPr>
          </a:p>
        </p:txBody>
      </p:sp>
      <p:sp>
        <p:nvSpPr>
          <p:cNvPr id="88" name="Rectángulo redondeado 87">
            <a:extLst>
              <a:ext uri="{FF2B5EF4-FFF2-40B4-BE49-F238E27FC236}">
                <a16:creationId xmlns:a16="http://schemas.microsoft.com/office/drawing/2014/main" id="{DF7CAC2B-B8DB-9645-9BD1-211B6D152DE2}"/>
              </a:ext>
            </a:extLst>
          </p:cNvPr>
          <p:cNvSpPr/>
          <p:nvPr/>
        </p:nvSpPr>
        <p:spPr>
          <a:xfrm>
            <a:off x="7201956" y="2514021"/>
            <a:ext cx="2687111" cy="517046"/>
          </a:xfrm>
          <a:prstGeom prst="roundRect">
            <a:avLst/>
          </a:prstGeom>
          <a:noFill/>
          <a:effectLst>
            <a:glow rad="63500">
              <a:schemeClr val="accent4">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L">
              <a:solidFill>
                <a:schemeClr val="accent6"/>
              </a:solidFill>
            </a:endParaRPr>
          </a:p>
        </p:txBody>
      </p:sp>
      <p:sp>
        <p:nvSpPr>
          <p:cNvPr id="89" name="Rectángulo redondeado 88">
            <a:extLst>
              <a:ext uri="{FF2B5EF4-FFF2-40B4-BE49-F238E27FC236}">
                <a16:creationId xmlns:a16="http://schemas.microsoft.com/office/drawing/2014/main" id="{7E107663-F1BE-CE42-A57A-1C312271F93C}"/>
              </a:ext>
            </a:extLst>
          </p:cNvPr>
          <p:cNvSpPr/>
          <p:nvPr/>
        </p:nvSpPr>
        <p:spPr>
          <a:xfrm>
            <a:off x="7201956" y="3984139"/>
            <a:ext cx="3248330" cy="520128"/>
          </a:xfrm>
          <a:prstGeom prst="roundRect">
            <a:avLst/>
          </a:prstGeom>
          <a:noFill/>
          <a:effectLst>
            <a:glow rad="63500">
              <a:schemeClr val="accent5">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s-CL">
              <a:solidFill>
                <a:schemeClr val="accent6"/>
              </a:solidFill>
            </a:endParaRPr>
          </a:p>
        </p:txBody>
      </p:sp>
      <p:sp>
        <p:nvSpPr>
          <p:cNvPr id="90" name="Rectángulo redondeado 89">
            <a:extLst>
              <a:ext uri="{FF2B5EF4-FFF2-40B4-BE49-F238E27FC236}">
                <a16:creationId xmlns:a16="http://schemas.microsoft.com/office/drawing/2014/main" id="{6051E49B-CDCF-444A-9151-C687B2C5DABC}"/>
              </a:ext>
            </a:extLst>
          </p:cNvPr>
          <p:cNvSpPr/>
          <p:nvPr/>
        </p:nvSpPr>
        <p:spPr>
          <a:xfrm>
            <a:off x="7222517" y="5679734"/>
            <a:ext cx="2167015" cy="746466"/>
          </a:xfrm>
          <a:prstGeom prst="roundRect">
            <a:avLst/>
          </a:prstGeom>
          <a:noFill/>
          <a:effectLst>
            <a:glow rad="63500">
              <a:schemeClr val="accent5">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s-CL">
              <a:solidFill>
                <a:schemeClr val="accent6"/>
              </a:solidFill>
            </a:endParaRPr>
          </a:p>
        </p:txBody>
      </p:sp>
      <p:sp>
        <p:nvSpPr>
          <p:cNvPr id="91" name="Rectángulo redondeado 90">
            <a:extLst>
              <a:ext uri="{FF2B5EF4-FFF2-40B4-BE49-F238E27FC236}">
                <a16:creationId xmlns:a16="http://schemas.microsoft.com/office/drawing/2014/main" id="{5AF97B14-6AC7-3849-9817-3C4D8D24D260}"/>
              </a:ext>
            </a:extLst>
          </p:cNvPr>
          <p:cNvSpPr/>
          <p:nvPr/>
        </p:nvSpPr>
        <p:spPr>
          <a:xfrm>
            <a:off x="6682304" y="528227"/>
            <a:ext cx="2061102" cy="298358"/>
          </a:xfrm>
          <a:prstGeom prst="roundRect">
            <a:avLst/>
          </a:prstGeom>
          <a:noFill/>
          <a:effectLst>
            <a:glow rad="63500">
              <a:schemeClr val="accent5">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s-CL">
              <a:solidFill>
                <a:schemeClr val="accent6"/>
              </a:solidFill>
            </a:endParaRPr>
          </a:p>
        </p:txBody>
      </p:sp>
      <p:pic>
        <p:nvPicPr>
          <p:cNvPr id="32" name="Imagen 31">
            <a:extLst>
              <a:ext uri="{FF2B5EF4-FFF2-40B4-BE49-F238E27FC236}">
                <a16:creationId xmlns:a16="http://schemas.microsoft.com/office/drawing/2014/main" id="{59B9540E-BECF-6C41-B406-DEE52BA75587}"/>
              </a:ext>
            </a:extLst>
          </p:cNvPr>
          <p:cNvPicPr>
            <a:picLocks noChangeAspect="1"/>
          </p:cNvPicPr>
          <p:nvPr/>
        </p:nvPicPr>
        <p:blipFill>
          <a:blip r:embed="rId3"/>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2689600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strips(downLeft)">
                                      <p:cBhvr>
                                        <p:cTn id="7" dur="500"/>
                                        <p:tgtEl>
                                          <p:spTgt spid="48"/>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strips(downLeft)">
                                      <p:cBhvr>
                                        <p:cTn id="10" dur="500"/>
                                        <p:tgtEl>
                                          <p:spTgt spid="34"/>
                                        </p:tgtEl>
                                      </p:cBhvr>
                                    </p:animEffect>
                                  </p:childTnLst>
                                </p:cTn>
                              </p:par>
                              <p:par>
                                <p:cTn id="11" presetID="18" presetClass="entr" presetSubtype="12"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strips(downLeft)">
                                      <p:cBhvr>
                                        <p:cTn id="13" dur="500"/>
                                        <p:tgtEl>
                                          <p:spTgt spid="55"/>
                                        </p:tgtEl>
                                      </p:cBhvr>
                                    </p:animEffect>
                                  </p:childTnLst>
                                </p:cTn>
                              </p:par>
                              <p:par>
                                <p:cTn id="14" presetID="18" presetClass="entr" presetSubtype="12" fill="hold"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strips(downLeft)">
                                      <p:cBhvr>
                                        <p:cTn id="16" dur="500"/>
                                        <p:tgtEl>
                                          <p:spTgt spid="46"/>
                                        </p:tgtEl>
                                      </p:cBhvr>
                                    </p:animEffect>
                                  </p:childTnLst>
                                </p:cTn>
                              </p:par>
                            </p:childTnLst>
                          </p:cTn>
                        </p:par>
                      </p:childTnLst>
                    </p:cTn>
                  </p:par>
                  <p:par>
                    <p:cTn id="17" fill="hold">
                      <p:stCondLst>
                        <p:cond delay="indefinite"/>
                      </p:stCondLst>
                      <p:childTnLst>
                        <p:par>
                          <p:cTn id="18" fill="hold">
                            <p:stCondLst>
                              <p:cond delay="0"/>
                            </p:stCondLst>
                            <p:childTnLst>
                              <p:par>
                                <p:cTn id="19" presetID="18" presetClass="entr" presetSubtype="12"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strips(downLeft)">
                                      <p:cBhvr>
                                        <p:cTn id="21" dur="500"/>
                                        <p:tgtEl>
                                          <p:spTgt spid="38"/>
                                        </p:tgtEl>
                                      </p:cBhvr>
                                    </p:animEffect>
                                  </p:childTnLst>
                                </p:cTn>
                              </p:par>
                              <p:par>
                                <p:cTn id="22" presetID="18" presetClass="entr" presetSubtype="12" fill="hold" grpId="0" nodeType="with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strips(downLeft)">
                                      <p:cBhvr>
                                        <p:cTn id="24" dur="500"/>
                                        <p:tgtEl>
                                          <p:spTgt spid="47"/>
                                        </p:tgtEl>
                                      </p:cBhvr>
                                    </p:animEffect>
                                  </p:childTnLst>
                                </p:cTn>
                              </p:par>
                              <p:par>
                                <p:cTn id="25" presetID="18" presetClass="entr" presetSubtype="12"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strips(downLeft)">
                                      <p:cBhvr>
                                        <p:cTn id="27" dur="500"/>
                                        <p:tgtEl>
                                          <p:spTgt spid="35"/>
                                        </p:tgtEl>
                                      </p:cBhvr>
                                    </p:animEffect>
                                  </p:childTnLst>
                                </p:cTn>
                              </p:par>
                              <p:par>
                                <p:cTn id="28" presetID="18" presetClass="entr" presetSubtype="12" fill="hold"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strips(downLeft)">
                                      <p:cBhvr>
                                        <p:cTn id="30" dur="500"/>
                                        <p:tgtEl>
                                          <p:spTgt spid="41"/>
                                        </p:tgtEl>
                                      </p:cBhvr>
                                    </p:animEffect>
                                  </p:childTnLst>
                                </p:cTn>
                              </p:par>
                              <p:par>
                                <p:cTn id="31" presetID="18" presetClass="entr" presetSubtype="12" fill="hold"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strips(downLeft)">
                                      <p:cBhvr>
                                        <p:cTn id="33" dur="500"/>
                                        <p:tgtEl>
                                          <p:spTgt spid="42"/>
                                        </p:tgtEl>
                                      </p:cBhvr>
                                    </p:animEffect>
                                  </p:childTnLst>
                                </p:cTn>
                              </p:par>
                              <p:par>
                                <p:cTn id="34" presetID="18" presetClass="entr" presetSubtype="12" fill="hold"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strips(downLeft)">
                                      <p:cBhvr>
                                        <p:cTn id="36" dur="500"/>
                                        <p:tgtEl>
                                          <p:spTgt spid="44"/>
                                        </p:tgtEl>
                                      </p:cBhvr>
                                    </p:animEffect>
                                  </p:childTnLst>
                                </p:cTn>
                              </p:par>
                              <p:par>
                                <p:cTn id="37" presetID="18" presetClass="entr" presetSubtype="12" fill="hold" nodeType="with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strips(downLeft)">
                                      <p:cBhvr>
                                        <p:cTn id="39" dur="500"/>
                                        <p:tgtEl>
                                          <p:spTgt spid="45"/>
                                        </p:tgtEl>
                                      </p:cBhvr>
                                    </p:animEffect>
                                  </p:childTnLst>
                                </p:cTn>
                              </p:par>
                              <p:par>
                                <p:cTn id="40" presetID="18" presetClass="entr" presetSubtype="12" fill="hold" grpId="0" nodeType="with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strips(downLeft)">
                                      <p:cBhvr>
                                        <p:cTn id="42" dur="500"/>
                                        <p:tgtEl>
                                          <p:spTgt spid="53"/>
                                        </p:tgtEl>
                                      </p:cBhvr>
                                    </p:animEffect>
                                  </p:childTnLst>
                                </p:cTn>
                              </p:par>
                              <p:par>
                                <p:cTn id="43" presetID="18" presetClass="entr" presetSubtype="12"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strips(downLeft)">
                                      <p:cBhvr>
                                        <p:cTn id="45" dur="500"/>
                                        <p:tgtEl>
                                          <p:spTgt spid="54"/>
                                        </p:tgtEl>
                                      </p:cBhvr>
                                    </p:animEffect>
                                  </p:childTnLst>
                                </p:cTn>
                              </p:par>
                              <p:par>
                                <p:cTn id="46" presetID="18" presetClass="entr" presetSubtype="12" fill="hold" grpId="0" nodeType="with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strips(downLeft)">
                                      <p:cBhvr>
                                        <p:cTn id="48" dur="500"/>
                                        <p:tgtEl>
                                          <p:spTgt spid="52"/>
                                        </p:tgtEl>
                                      </p:cBhvr>
                                    </p:animEffect>
                                  </p:childTnLst>
                                </p:cTn>
                              </p:par>
                              <p:par>
                                <p:cTn id="49" presetID="18" presetClass="entr" presetSubtype="12" fill="hold" grpId="0" nodeType="withEffect">
                                  <p:stCondLst>
                                    <p:cond delay="0"/>
                                  </p:stCondLst>
                                  <p:childTnLst>
                                    <p:set>
                                      <p:cBhvr>
                                        <p:cTn id="50" dur="1" fill="hold">
                                          <p:stCondLst>
                                            <p:cond delay="0"/>
                                          </p:stCondLst>
                                        </p:cTn>
                                        <p:tgtEl>
                                          <p:spTgt spid="50"/>
                                        </p:tgtEl>
                                        <p:attrNameLst>
                                          <p:attrName>style.visibility</p:attrName>
                                        </p:attrNameLst>
                                      </p:cBhvr>
                                      <p:to>
                                        <p:strVal val="visible"/>
                                      </p:to>
                                    </p:set>
                                    <p:animEffect transition="in" filter="strips(downLeft)">
                                      <p:cBhvr>
                                        <p:cTn id="51" dur="500"/>
                                        <p:tgtEl>
                                          <p:spTgt spid="50"/>
                                        </p:tgtEl>
                                      </p:cBhvr>
                                    </p:animEffect>
                                  </p:childTnLst>
                                </p:cTn>
                              </p:par>
                              <p:par>
                                <p:cTn id="52" presetID="18" presetClass="entr" presetSubtype="12" fill="hold" grpId="0" nodeType="with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strips(downLeft)">
                                      <p:cBhvr>
                                        <p:cTn id="54" dur="500"/>
                                        <p:tgtEl>
                                          <p:spTgt spid="49"/>
                                        </p:tgtEl>
                                      </p:cBhvr>
                                    </p:animEffect>
                                  </p:childTnLst>
                                </p:cTn>
                              </p:par>
                            </p:childTnLst>
                          </p:cTn>
                        </p:par>
                      </p:childTnLst>
                    </p:cTn>
                  </p:par>
                  <p:par>
                    <p:cTn id="55" fill="hold">
                      <p:stCondLst>
                        <p:cond delay="indefinite"/>
                      </p:stCondLst>
                      <p:childTnLst>
                        <p:par>
                          <p:cTn id="56" fill="hold">
                            <p:stCondLst>
                              <p:cond delay="0"/>
                            </p:stCondLst>
                            <p:childTnLst>
                              <p:par>
                                <p:cTn id="57" presetID="18" presetClass="entr" presetSubtype="12" fill="hold" grpId="0" nodeType="click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strips(downLeft)">
                                      <p:cBhvr>
                                        <p:cTn id="59" dur="500"/>
                                        <p:tgtEl>
                                          <p:spTgt spid="36"/>
                                        </p:tgtEl>
                                      </p:cBhvr>
                                    </p:animEffect>
                                  </p:childTnLst>
                                </p:cTn>
                              </p:par>
                              <p:par>
                                <p:cTn id="60" presetID="18" presetClass="entr" presetSubtype="12" fill="hold" nodeType="with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strips(downLeft)">
                                      <p:cBhvr>
                                        <p:cTn id="62" dur="500"/>
                                        <p:tgtEl>
                                          <p:spTgt spid="39"/>
                                        </p:tgtEl>
                                      </p:cBhvr>
                                    </p:animEffect>
                                  </p:childTnLst>
                                </p:cTn>
                              </p:par>
                              <p:par>
                                <p:cTn id="63" presetID="18" presetClass="entr" presetSubtype="12" fill="hold" nodeType="with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strips(downLeft)">
                                      <p:cBhvr>
                                        <p:cTn id="65" dur="500"/>
                                        <p:tgtEl>
                                          <p:spTgt spid="40"/>
                                        </p:tgtEl>
                                      </p:cBhvr>
                                    </p:animEffect>
                                  </p:childTnLst>
                                </p:cTn>
                              </p:par>
                              <p:par>
                                <p:cTn id="66" presetID="18" presetClass="entr" presetSubtype="12" fill="hold" grpId="0" nodeType="with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strips(downLeft)">
                                      <p:cBhvr>
                                        <p:cTn id="68" dur="500"/>
                                        <p:tgtEl>
                                          <p:spTgt spid="37"/>
                                        </p:tgtEl>
                                      </p:cBhvr>
                                    </p:animEffect>
                                  </p:childTnLst>
                                </p:cTn>
                              </p:par>
                            </p:childTnLst>
                          </p:cTn>
                        </p:par>
                      </p:childTnLst>
                    </p:cTn>
                  </p:par>
                  <p:par>
                    <p:cTn id="69" fill="hold">
                      <p:stCondLst>
                        <p:cond delay="indefinite"/>
                      </p:stCondLst>
                      <p:childTnLst>
                        <p:par>
                          <p:cTn id="70" fill="hold">
                            <p:stCondLst>
                              <p:cond delay="0"/>
                            </p:stCondLst>
                            <p:childTnLst>
                              <p:par>
                                <p:cTn id="71" presetID="18" presetClass="entr" presetSubtype="12" fill="hold" grpId="0" nodeType="clickEffect">
                                  <p:stCondLst>
                                    <p:cond delay="0"/>
                                  </p:stCondLst>
                                  <p:childTnLst>
                                    <p:set>
                                      <p:cBhvr>
                                        <p:cTn id="72" dur="1" fill="hold">
                                          <p:stCondLst>
                                            <p:cond delay="0"/>
                                          </p:stCondLst>
                                        </p:cTn>
                                        <p:tgtEl>
                                          <p:spTgt spid="3"/>
                                        </p:tgtEl>
                                        <p:attrNameLst>
                                          <p:attrName>style.visibility</p:attrName>
                                        </p:attrNameLst>
                                      </p:cBhvr>
                                      <p:to>
                                        <p:strVal val="visible"/>
                                      </p:to>
                                    </p:set>
                                    <p:animEffect transition="in" filter="strips(downLeft)">
                                      <p:cBhvr>
                                        <p:cTn id="73" dur="500"/>
                                        <p:tgtEl>
                                          <p:spTgt spid="3"/>
                                        </p:tgtEl>
                                      </p:cBhvr>
                                    </p:animEffect>
                                  </p:childTnLst>
                                </p:cTn>
                              </p:par>
                            </p:childTnLst>
                          </p:cTn>
                        </p:par>
                      </p:childTnLst>
                    </p:cTn>
                  </p:par>
                  <p:par>
                    <p:cTn id="74" fill="hold">
                      <p:stCondLst>
                        <p:cond delay="indefinite"/>
                      </p:stCondLst>
                      <p:childTnLst>
                        <p:par>
                          <p:cTn id="75" fill="hold">
                            <p:stCondLst>
                              <p:cond delay="0"/>
                            </p:stCondLst>
                            <p:childTnLst>
                              <p:par>
                                <p:cTn id="76" presetID="18" presetClass="entr" presetSubtype="12" fill="hold" grpId="0" nodeType="clickEffect">
                                  <p:stCondLst>
                                    <p:cond delay="0"/>
                                  </p:stCondLst>
                                  <p:childTnLst>
                                    <p:set>
                                      <p:cBhvr>
                                        <p:cTn id="77" dur="1" fill="hold">
                                          <p:stCondLst>
                                            <p:cond delay="0"/>
                                          </p:stCondLst>
                                        </p:cTn>
                                        <p:tgtEl>
                                          <p:spTgt spid="87"/>
                                        </p:tgtEl>
                                        <p:attrNameLst>
                                          <p:attrName>style.visibility</p:attrName>
                                        </p:attrNameLst>
                                      </p:cBhvr>
                                      <p:to>
                                        <p:strVal val="visible"/>
                                      </p:to>
                                    </p:set>
                                    <p:animEffect transition="in" filter="strips(downLeft)">
                                      <p:cBhvr>
                                        <p:cTn id="78" dur="500"/>
                                        <p:tgtEl>
                                          <p:spTgt spid="87"/>
                                        </p:tgtEl>
                                      </p:cBhvr>
                                    </p:animEffect>
                                  </p:childTnLst>
                                </p:cTn>
                              </p:par>
                            </p:childTnLst>
                          </p:cTn>
                        </p:par>
                        <p:par>
                          <p:cTn id="79" fill="hold">
                            <p:stCondLst>
                              <p:cond delay="500"/>
                            </p:stCondLst>
                            <p:childTnLst>
                              <p:par>
                                <p:cTn id="80" presetID="18" presetClass="entr" presetSubtype="12" fill="hold" grpId="0" nodeType="afterEffect">
                                  <p:stCondLst>
                                    <p:cond delay="0"/>
                                  </p:stCondLst>
                                  <p:childTnLst>
                                    <p:set>
                                      <p:cBhvr>
                                        <p:cTn id="81" dur="1" fill="hold">
                                          <p:stCondLst>
                                            <p:cond delay="0"/>
                                          </p:stCondLst>
                                        </p:cTn>
                                        <p:tgtEl>
                                          <p:spTgt spid="88"/>
                                        </p:tgtEl>
                                        <p:attrNameLst>
                                          <p:attrName>style.visibility</p:attrName>
                                        </p:attrNameLst>
                                      </p:cBhvr>
                                      <p:to>
                                        <p:strVal val="visible"/>
                                      </p:to>
                                    </p:set>
                                    <p:animEffect transition="in" filter="strips(downLeft)">
                                      <p:cBhvr>
                                        <p:cTn id="82" dur="500"/>
                                        <p:tgtEl>
                                          <p:spTgt spid="88"/>
                                        </p:tgtEl>
                                      </p:cBhvr>
                                    </p:animEffect>
                                  </p:childTnLst>
                                </p:cTn>
                              </p:par>
                            </p:childTnLst>
                          </p:cTn>
                        </p:par>
                      </p:childTnLst>
                    </p:cTn>
                  </p:par>
                  <p:par>
                    <p:cTn id="83" fill="hold">
                      <p:stCondLst>
                        <p:cond delay="indefinite"/>
                      </p:stCondLst>
                      <p:childTnLst>
                        <p:par>
                          <p:cTn id="84" fill="hold">
                            <p:stCondLst>
                              <p:cond delay="0"/>
                            </p:stCondLst>
                            <p:childTnLst>
                              <p:par>
                                <p:cTn id="85" presetID="18" presetClass="entr" presetSubtype="12" fill="hold" grpId="0" nodeType="clickEffect">
                                  <p:stCondLst>
                                    <p:cond delay="0"/>
                                  </p:stCondLst>
                                  <p:childTnLst>
                                    <p:set>
                                      <p:cBhvr>
                                        <p:cTn id="86" dur="1" fill="hold">
                                          <p:stCondLst>
                                            <p:cond delay="0"/>
                                          </p:stCondLst>
                                        </p:cTn>
                                        <p:tgtEl>
                                          <p:spTgt spid="91"/>
                                        </p:tgtEl>
                                        <p:attrNameLst>
                                          <p:attrName>style.visibility</p:attrName>
                                        </p:attrNameLst>
                                      </p:cBhvr>
                                      <p:to>
                                        <p:strVal val="visible"/>
                                      </p:to>
                                    </p:set>
                                    <p:animEffect transition="in" filter="strips(downLeft)">
                                      <p:cBhvr>
                                        <p:cTn id="87" dur="500"/>
                                        <p:tgtEl>
                                          <p:spTgt spid="91"/>
                                        </p:tgtEl>
                                      </p:cBhvr>
                                    </p:animEffect>
                                  </p:childTnLst>
                                </p:cTn>
                              </p:par>
                            </p:childTnLst>
                          </p:cTn>
                        </p:par>
                        <p:par>
                          <p:cTn id="88" fill="hold">
                            <p:stCondLst>
                              <p:cond delay="500"/>
                            </p:stCondLst>
                            <p:childTnLst>
                              <p:par>
                                <p:cTn id="89" presetID="18" presetClass="entr" presetSubtype="12" fill="hold" grpId="0" nodeType="afterEffect">
                                  <p:stCondLst>
                                    <p:cond delay="0"/>
                                  </p:stCondLst>
                                  <p:childTnLst>
                                    <p:set>
                                      <p:cBhvr>
                                        <p:cTn id="90" dur="1" fill="hold">
                                          <p:stCondLst>
                                            <p:cond delay="0"/>
                                          </p:stCondLst>
                                        </p:cTn>
                                        <p:tgtEl>
                                          <p:spTgt spid="89"/>
                                        </p:tgtEl>
                                        <p:attrNameLst>
                                          <p:attrName>style.visibility</p:attrName>
                                        </p:attrNameLst>
                                      </p:cBhvr>
                                      <p:to>
                                        <p:strVal val="visible"/>
                                      </p:to>
                                    </p:set>
                                    <p:animEffect transition="in" filter="strips(downLeft)">
                                      <p:cBhvr>
                                        <p:cTn id="91" dur="500"/>
                                        <p:tgtEl>
                                          <p:spTgt spid="89"/>
                                        </p:tgtEl>
                                      </p:cBhvr>
                                    </p:animEffect>
                                  </p:childTnLst>
                                </p:cTn>
                              </p:par>
                            </p:childTnLst>
                          </p:cTn>
                        </p:par>
                        <p:par>
                          <p:cTn id="92" fill="hold">
                            <p:stCondLst>
                              <p:cond delay="1000"/>
                            </p:stCondLst>
                            <p:childTnLst>
                              <p:par>
                                <p:cTn id="93" presetID="18" presetClass="entr" presetSubtype="12" fill="hold" grpId="0" nodeType="afterEffect">
                                  <p:stCondLst>
                                    <p:cond delay="0"/>
                                  </p:stCondLst>
                                  <p:childTnLst>
                                    <p:set>
                                      <p:cBhvr>
                                        <p:cTn id="94" dur="1" fill="hold">
                                          <p:stCondLst>
                                            <p:cond delay="0"/>
                                          </p:stCondLst>
                                        </p:cTn>
                                        <p:tgtEl>
                                          <p:spTgt spid="90"/>
                                        </p:tgtEl>
                                        <p:attrNameLst>
                                          <p:attrName>style.visibility</p:attrName>
                                        </p:attrNameLst>
                                      </p:cBhvr>
                                      <p:to>
                                        <p:strVal val="visible"/>
                                      </p:to>
                                    </p:set>
                                    <p:animEffect transition="in" filter="strips(downLeft)">
                                      <p:cBhvr>
                                        <p:cTn id="95"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P spid="47" grpId="0"/>
      <p:bldP spid="48" grpId="0"/>
      <p:bldP spid="49" grpId="0"/>
      <p:bldP spid="50" grpId="0"/>
      <p:bldP spid="52" grpId="0"/>
      <p:bldP spid="53" grpId="0"/>
      <p:bldP spid="54" grpId="0"/>
      <p:bldP spid="55" grpId="0"/>
      <p:bldP spid="3" grpId="0"/>
      <p:bldP spid="87" grpId="0" animBg="1"/>
      <p:bldP spid="88" grpId="0" animBg="1"/>
      <p:bldP spid="89" grpId="0" animBg="1"/>
      <p:bldP spid="90" grpId="0" animBg="1"/>
      <p:bldP spid="9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Protecciones conocidas /&gt;</a:t>
            </a:r>
            <a:endParaRPr lang="es-ES" sz="4600" b="1" dirty="0">
              <a:solidFill>
                <a:srgbClr val="92D050"/>
              </a:solidFill>
            </a:endParaRPr>
          </a:p>
        </p:txBody>
      </p:sp>
      <p:sp>
        <p:nvSpPr>
          <p:cNvPr id="36" name="Título 1">
            <a:extLst>
              <a:ext uri="{FF2B5EF4-FFF2-40B4-BE49-F238E27FC236}">
                <a16:creationId xmlns:a16="http://schemas.microsoft.com/office/drawing/2014/main" id="{5A75814E-6EF4-D648-A836-95B5248C9E1F}"/>
              </a:ext>
            </a:extLst>
          </p:cNvPr>
          <p:cNvSpPr txBox="1">
            <a:spLocks/>
          </p:cNvSpPr>
          <p:nvPr/>
        </p:nvSpPr>
        <p:spPr>
          <a:xfrm>
            <a:off x="2439172" y="1586037"/>
            <a:ext cx="1080120" cy="78744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just">
              <a:lnSpc>
                <a:spcPct val="120000"/>
              </a:lnSpc>
            </a:pPr>
            <a:r>
              <a:rPr lang="es-CL" sz="2800" dirty="0">
                <a:solidFill>
                  <a:srgbClr val="92D050"/>
                </a:solidFill>
                <a:latin typeface="+mn-lt"/>
              </a:rPr>
              <a:t>ASLR</a:t>
            </a:r>
          </a:p>
        </p:txBody>
      </p:sp>
      <p:sp>
        <p:nvSpPr>
          <p:cNvPr id="37" name="Título 1">
            <a:extLst>
              <a:ext uri="{FF2B5EF4-FFF2-40B4-BE49-F238E27FC236}">
                <a16:creationId xmlns:a16="http://schemas.microsoft.com/office/drawing/2014/main" id="{F26E44E8-A5E1-8A48-BEAC-1245F1BB7375}"/>
              </a:ext>
            </a:extLst>
          </p:cNvPr>
          <p:cNvSpPr txBox="1">
            <a:spLocks/>
          </p:cNvSpPr>
          <p:nvPr/>
        </p:nvSpPr>
        <p:spPr>
          <a:xfrm>
            <a:off x="8623244" y="1586037"/>
            <a:ext cx="1080120" cy="78744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just">
              <a:lnSpc>
                <a:spcPct val="120000"/>
              </a:lnSpc>
            </a:pPr>
            <a:r>
              <a:rPr lang="es-CL" sz="2800" dirty="0">
                <a:solidFill>
                  <a:srgbClr val="92D050"/>
                </a:solidFill>
                <a:latin typeface="+mn-lt"/>
              </a:rPr>
              <a:t>DEP</a:t>
            </a:r>
          </a:p>
        </p:txBody>
      </p:sp>
      <p:sp>
        <p:nvSpPr>
          <p:cNvPr id="39" name="Título 1">
            <a:extLst>
              <a:ext uri="{FF2B5EF4-FFF2-40B4-BE49-F238E27FC236}">
                <a16:creationId xmlns:a16="http://schemas.microsoft.com/office/drawing/2014/main" id="{BFFB6E53-4508-684F-ABCC-58A8DC9195FF}"/>
              </a:ext>
            </a:extLst>
          </p:cNvPr>
          <p:cNvSpPr txBox="1">
            <a:spLocks/>
          </p:cNvSpPr>
          <p:nvPr/>
        </p:nvSpPr>
        <p:spPr>
          <a:xfrm>
            <a:off x="5259047" y="1586037"/>
            <a:ext cx="1543980" cy="68861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just">
              <a:lnSpc>
                <a:spcPct val="120000"/>
              </a:lnSpc>
            </a:pPr>
            <a:r>
              <a:rPr lang="es-CL" sz="2800" dirty="0">
                <a:solidFill>
                  <a:srgbClr val="92D050"/>
                </a:solidFill>
                <a:latin typeface="+mn-lt"/>
              </a:rPr>
              <a:t>CANARY</a:t>
            </a:r>
          </a:p>
        </p:txBody>
      </p:sp>
      <p:sp>
        <p:nvSpPr>
          <p:cNvPr id="40" name="Título 1">
            <a:extLst>
              <a:ext uri="{FF2B5EF4-FFF2-40B4-BE49-F238E27FC236}">
                <a16:creationId xmlns:a16="http://schemas.microsoft.com/office/drawing/2014/main" id="{57C2F965-A0A4-AE43-8EA7-5B371F59A71F}"/>
              </a:ext>
            </a:extLst>
          </p:cNvPr>
          <p:cNvSpPr txBox="1">
            <a:spLocks/>
          </p:cNvSpPr>
          <p:nvPr/>
        </p:nvSpPr>
        <p:spPr>
          <a:xfrm>
            <a:off x="2424746" y="2536053"/>
            <a:ext cx="1080120" cy="67024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just">
              <a:lnSpc>
                <a:spcPct val="120000"/>
              </a:lnSpc>
            </a:pPr>
            <a:r>
              <a:rPr lang="es-CL" sz="2000" dirty="0">
                <a:solidFill>
                  <a:srgbClr val="92D050"/>
                </a:solidFill>
                <a:latin typeface="+mn-lt"/>
              </a:rPr>
              <a:t>Memory Random</a:t>
            </a:r>
          </a:p>
        </p:txBody>
      </p:sp>
      <p:sp>
        <p:nvSpPr>
          <p:cNvPr id="41" name="Título 1">
            <a:extLst>
              <a:ext uri="{FF2B5EF4-FFF2-40B4-BE49-F238E27FC236}">
                <a16:creationId xmlns:a16="http://schemas.microsoft.com/office/drawing/2014/main" id="{62C68F78-0152-A64D-B5F9-391E01D5D15B}"/>
              </a:ext>
            </a:extLst>
          </p:cNvPr>
          <p:cNvSpPr txBox="1">
            <a:spLocks/>
          </p:cNvSpPr>
          <p:nvPr/>
        </p:nvSpPr>
        <p:spPr>
          <a:xfrm>
            <a:off x="2445861" y="3702363"/>
            <a:ext cx="924876" cy="387186"/>
          </a:xfrm>
          <a:prstGeom prst="rect">
            <a:avLst/>
          </a:prstGeom>
        </p:spPr>
        <p:txBody>
          <a:bodyPr vert="horz" lIns="91440" tIns="45720" rIns="91440" bIns="45720" rtlCol="0" anchor="t">
            <a:normAutofit fontScale="62500" lnSpcReduction="20000"/>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just">
              <a:lnSpc>
                <a:spcPct val="120000"/>
              </a:lnSpc>
            </a:pPr>
            <a:r>
              <a:rPr lang="es-CL" sz="2800" dirty="0">
                <a:solidFill>
                  <a:srgbClr val="FF0000"/>
                </a:solidFill>
                <a:latin typeface="+mn-lt"/>
              </a:rPr>
              <a:t>Bypass</a:t>
            </a:r>
          </a:p>
        </p:txBody>
      </p:sp>
      <p:sp>
        <p:nvSpPr>
          <p:cNvPr id="42" name="Título 1">
            <a:extLst>
              <a:ext uri="{FF2B5EF4-FFF2-40B4-BE49-F238E27FC236}">
                <a16:creationId xmlns:a16="http://schemas.microsoft.com/office/drawing/2014/main" id="{0389A624-CA2A-BD4D-9D32-F7C5A2144E99}"/>
              </a:ext>
            </a:extLst>
          </p:cNvPr>
          <p:cNvSpPr txBox="1">
            <a:spLocks/>
          </p:cNvSpPr>
          <p:nvPr/>
        </p:nvSpPr>
        <p:spPr>
          <a:xfrm>
            <a:off x="2327232" y="4628458"/>
            <a:ext cx="2087009" cy="126787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just">
              <a:lnSpc>
                <a:spcPct val="120000"/>
              </a:lnSpc>
            </a:pPr>
            <a:r>
              <a:rPr lang="es-CL" sz="2000" dirty="0">
                <a:solidFill>
                  <a:srgbClr val="92D050"/>
                </a:solidFill>
                <a:latin typeface="+mn-lt"/>
              </a:rPr>
              <a:t>- *.dll</a:t>
            </a:r>
          </a:p>
          <a:p>
            <a:pPr algn="just">
              <a:lnSpc>
                <a:spcPct val="120000"/>
              </a:lnSpc>
            </a:pPr>
            <a:r>
              <a:rPr lang="es-CL" sz="2000" dirty="0">
                <a:solidFill>
                  <a:srgbClr val="92D050"/>
                </a:solidFill>
                <a:latin typeface="+mn-lt"/>
              </a:rPr>
              <a:t>- xxxxD463</a:t>
            </a:r>
          </a:p>
          <a:p>
            <a:pPr algn="just">
              <a:lnSpc>
                <a:spcPct val="120000"/>
              </a:lnSpc>
            </a:pPr>
            <a:r>
              <a:rPr lang="es-CL" sz="2000" dirty="0">
                <a:solidFill>
                  <a:srgbClr val="92D050"/>
                </a:solidFill>
                <a:latin typeface="+mn-lt"/>
              </a:rPr>
              <a:t>- Bruteforce</a:t>
            </a:r>
          </a:p>
          <a:p>
            <a:pPr algn="just">
              <a:lnSpc>
                <a:spcPct val="120000"/>
              </a:lnSpc>
            </a:pPr>
            <a:r>
              <a:rPr lang="es-CL" sz="2000" dirty="0">
                <a:solidFill>
                  <a:srgbClr val="92D050"/>
                </a:solidFill>
                <a:latin typeface="+mn-lt"/>
              </a:rPr>
              <a:t>- Relative Address</a:t>
            </a:r>
          </a:p>
        </p:txBody>
      </p:sp>
      <p:cxnSp>
        <p:nvCxnSpPr>
          <p:cNvPr id="43" name="Conector recto de flecha 42">
            <a:extLst>
              <a:ext uri="{FF2B5EF4-FFF2-40B4-BE49-F238E27FC236}">
                <a16:creationId xmlns:a16="http://schemas.microsoft.com/office/drawing/2014/main" id="{2FEDD5A5-C8F4-E44B-A81A-B86132A84ADD}"/>
              </a:ext>
            </a:extLst>
          </p:cNvPr>
          <p:cNvCxnSpPr/>
          <p:nvPr/>
        </p:nvCxnSpPr>
        <p:spPr>
          <a:xfrm>
            <a:off x="2903665" y="2139399"/>
            <a:ext cx="0" cy="468160"/>
          </a:xfrm>
          <a:prstGeom prst="straightConnector1">
            <a:avLst/>
          </a:prstGeom>
          <a:ln w="9525" cap="flat" cmpd="sng" algn="ctr">
            <a:solidFill>
              <a:schemeClr val="accent2"/>
            </a:solidFill>
            <a:prstDash val="solid"/>
            <a:round/>
            <a:headEnd type="none" w="med" len="med"/>
            <a:tailEnd type="arrow"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tx1"/>
          </a:fontRef>
        </p:style>
      </p:cxnSp>
      <p:cxnSp>
        <p:nvCxnSpPr>
          <p:cNvPr id="44" name="Conector recto de flecha 43">
            <a:extLst>
              <a:ext uri="{FF2B5EF4-FFF2-40B4-BE49-F238E27FC236}">
                <a16:creationId xmlns:a16="http://schemas.microsoft.com/office/drawing/2014/main" id="{FFD05400-F397-FB4F-A87E-20DAE7CCCDBA}"/>
              </a:ext>
            </a:extLst>
          </p:cNvPr>
          <p:cNvCxnSpPr/>
          <p:nvPr/>
        </p:nvCxnSpPr>
        <p:spPr>
          <a:xfrm>
            <a:off x="2898769" y="3325848"/>
            <a:ext cx="0" cy="468160"/>
          </a:xfrm>
          <a:prstGeom prst="straightConnector1">
            <a:avLst/>
          </a:prstGeom>
          <a:ln w="9525" cap="flat" cmpd="sng" algn="ctr">
            <a:solidFill>
              <a:schemeClr val="accent2"/>
            </a:solidFill>
            <a:prstDash val="solid"/>
            <a:round/>
            <a:headEnd type="none" w="med" len="med"/>
            <a:tailEnd type="arrow"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tx1"/>
          </a:fontRef>
        </p:style>
      </p:cxnSp>
      <p:cxnSp>
        <p:nvCxnSpPr>
          <p:cNvPr id="45" name="Conector recto de flecha 44">
            <a:extLst>
              <a:ext uri="{FF2B5EF4-FFF2-40B4-BE49-F238E27FC236}">
                <a16:creationId xmlns:a16="http://schemas.microsoft.com/office/drawing/2014/main" id="{07902638-0117-9F4E-B7EA-663EF7771E9D}"/>
              </a:ext>
            </a:extLst>
          </p:cNvPr>
          <p:cNvCxnSpPr/>
          <p:nvPr/>
        </p:nvCxnSpPr>
        <p:spPr>
          <a:xfrm>
            <a:off x="2898769" y="4021309"/>
            <a:ext cx="0" cy="468160"/>
          </a:xfrm>
          <a:prstGeom prst="straightConnector1">
            <a:avLst/>
          </a:prstGeom>
          <a:ln w="9525" cap="flat" cmpd="sng" algn="ctr">
            <a:solidFill>
              <a:schemeClr val="accent2"/>
            </a:solidFill>
            <a:prstDash val="solid"/>
            <a:round/>
            <a:headEnd type="none" w="med" len="med"/>
            <a:tailEnd type="arrow"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tx1"/>
          </a:fontRef>
        </p:style>
      </p:cxnSp>
      <p:cxnSp>
        <p:nvCxnSpPr>
          <p:cNvPr id="46" name="Conector recto de flecha 45">
            <a:extLst>
              <a:ext uri="{FF2B5EF4-FFF2-40B4-BE49-F238E27FC236}">
                <a16:creationId xmlns:a16="http://schemas.microsoft.com/office/drawing/2014/main" id="{CA722927-B261-2544-A2F9-5F27E2F67B63}"/>
              </a:ext>
            </a:extLst>
          </p:cNvPr>
          <p:cNvCxnSpPr/>
          <p:nvPr/>
        </p:nvCxnSpPr>
        <p:spPr>
          <a:xfrm>
            <a:off x="9055292" y="2139399"/>
            <a:ext cx="0" cy="468160"/>
          </a:xfrm>
          <a:prstGeom prst="straightConnector1">
            <a:avLst/>
          </a:prstGeom>
          <a:ln w="9525" cap="flat" cmpd="sng" algn="ctr">
            <a:solidFill>
              <a:schemeClr val="accent2"/>
            </a:solidFill>
            <a:prstDash val="solid"/>
            <a:round/>
            <a:headEnd type="none" w="med" len="med"/>
            <a:tailEnd type="arrow"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tx1"/>
          </a:fontRef>
        </p:style>
      </p:cxnSp>
      <p:sp>
        <p:nvSpPr>
          <p:cNvPr id="47" name="Título 1">
            <a:extLst>
              <a:ext uri="{FF2B5EF4-FFF2-40B4-BE49-F238E27FC236}">
                <a16:creationId xmlns:a16="http://schemas.microsoft.com/office/drawing/2014/main" id="{3B42C9E1-95DF-F04F-86DC-129790E0D5DF}"/>
              </a:ext>
            </a:extLst>
          </p:cNvPr>
          <p:cNvSpPr txBox="1">
            <a:spLocks/>
          </p:cNvSpPr>
          <p:nvPr/>
        </p:nvSpPr>
        <p:spPr>
          <a:xfrm>
            <a:off x="8062597" y="2696801"/>
            <a:ext cx="2615508" cy="72979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just">
              <a:lnSpc>
                <a:spcPct val="120000"/>
              </a:lnSpc>
            </a:pPr>
            <a:r>
              <a:rPr lang="es-CL" sz="2000" dirty="0">
                <a:solidFill>
                  <a:srgbClr val="92D050"/>
                </a:solidFill>
                <a:latin typeface="+mn-lt"/>
              </a:rPr>
              <a:t>Permisos de W+X</a:t>
            </a:r>
          </a:p>
        </p:txBody>
      </p:sp>
      <p:cxnSp>
        <p:nvCxnSpPr>
          <p:cNvPr id="48" name="Conector recto de flecha 47">
            <a:extLst>
              <a:ext uri="{FF2B5EF4-FFF2-40B4-BE49-F238E27FC236}">
                <a16:creationId xmlns:a16="http://schemas.microsoft.com/office/drawing/2014/main" id="{3EF9DC14-2852-874A-A63F-CC5A44F5B4E1}"/>
              </a:ext>
            </a:extLst>
          </p:cNvPr>
          <p:cNvCxnSpPr/>
          <p:nvPr/>
        </p:nvCxnSpPr>
        <p:spPr>
          <a:xfrm>
            <a:off x="9055292" y="3206299"/>
            <a:ext cx="0" cy="468160"/>
          </a:xfrm>
          <a:prstGeom prst="straightConnector1">
            <a:avLst/>
          </a:prstGeom>
          <a:ln w="9525" cap="flat" cmpd="sng" algn="ctr">
            <a:solidFill>
              <a:schemeClr val="accent2"/>
            </a:solidFill>
            <a:prstDash val="solid"/>
            <a:round/>
            <a:headEnd type="none" w="med" len="med"/>
            <a:tailEnd type="arrow"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tx1"/>
          </a:fontRef>
        </p:style>
      </p:cxnSp>
      <p:cxnSp>
        <p:nvCxnSpPr>
          <p:cNvPr id="49" name="Conector recto de flecha 48">
            <a:extLst>
              <a:ext uri="{FF2B5EF4-FFF2-40B4-BE49-F238E27FC236}">
                <a16:creationId xmlns:a16="http://schemas.microsoft.com/office/drawing/2014/main" id="{F5ECD598-5500-134D-B8B7-1AF818D31CC9}"/>
              </a:ext>
            </a:extLst>
          </p:cNvPr>
          <p:cNvCxnSpPr/>
          <p:nvPr/>
        </p:nvCxnSpPr>
        <p:spPr>
          <a:xfrm>
            <a:off x="9055292" y="4032108"/>
            <a:ext cx="0" cy="468160"/>
          </a:xfrm>
          <a:prstGeom prst="straightConnector1">
            <a:avLst/>
          </a:prstGeom>
          <a:ln w="9525" cap="flat" cmpd="sng" algn="ctr">
            <a:solidFill>
              <a:schemeClr val="accent2"/>
            </a:solidFill>
            <a:prstDash val="solid"/>
            <a:round/>
            <a:headEnd type="none" w="med" len="med"/>
            <a:tailEnd type="arrow"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tx1"/>
          </a:fontRef>
        </p:style>
      </p:cxnSp>
      <p:sp>
        <p:nvSpPr>
          <p:cNvPr id="50" name="Título 1">
            <a:extLst>
              <a:ext uri="{FF2B5EF4-FFF2-40B4-BE49-F238E27FC236}">
                <a16:creationId xmlns:a16="http://schemas.microsoft.com/office/drawing/2014/main" id="{B5742484-CD8D-CA4E-A0E5-ECB2AA69A705}"/>
              </a:ext>
            </a:extLst>
          </p:cNvPr>
          <p:cNvSpPr txBox="1">
            <a:spLocks/>
          </p:cNvSpPr>
          <p:nvPr/>
        </p:nvSpPr>
        <p:spPr>
          <a:xfrm>
            <a:off x="8592854" y="3644922"/>
            <a:ext cx="924876" cy="387186"/>
          </a:xfrm>
          <a:prstGeom prst="rect">
            <a:avLst/>
          </a:prstGeom>
        </p:spPr>
        <p:txBody>
          <a:bodyPr vert="horz" lIns="91440" tIns="45720" rIns="91440" bIns="45720" rtlCol="0" anchor="t">
            <a:normAutofit fontScale="62500" lnSpcReduction="20000"/>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just">
              <a:lnSpc>
                <a:spcPct val="120000"/>
              </a:lnSpc>
            </a:pPr>
            <a:r>
              <a:rPr lang="es-CL" sz="2800" dirty="0">
                <a:solidFill>
                  <a:srgbClr val="FF0000"/>
                </a:solidFill>
                <a:latin typeface="+mn-lt"/>
              </a:rPr>
              <a:t>Bypass</a:t>
            </a:r>
          </a:p>
        </p:txBody>
      </p:sp>
      <p:sp>
        <p:nvSpPr>
          <p:cNvPr id="51" name="Título 1">
            <a:extLst>
              <a:ext uri="{FF2B5EF4-FFF2-40B4-BE49-F238E27FC236}">
                <a16:creationId xmlns:a16="http://schemas.microsoft.com/office/drawing/2014/main" id="{CACFB3FC-EF42-E543-8A0E-A9A9AD31DB1F}"/>
              </a:ext>
            </a:extLst>
          </p:cNvPr>
          <p:cNvSpPr txBox="1">
            <a:spLocks/>
          </p:cNvSpPr>
          <p:nvPr/>
        </p:nvSpPr>
        <p:spPr>
          <a:xfrm>
            <a:off x="8592854" y="4561098"/>
            <a:ext cx="2085251" cy="118558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just">
              <a:lnSpc>
                <a:spcPct val="120000"/>
              </a:lnSpc>
            </a:pPr>
            <a:r>
              <a:rPr lang="es-CL" sz="2000" dirty="0">
                <a:solidFill>
                  <a:srgbClr val="92D050"/>
                </a:solidFill>
                <a:latin typeface="+mn-lt"/>
              </a:rPr>
              <a:t>- *.Dll</a:t>
            </a:r>
          </a:p>
          <a:p>
            <a:pPr algn="just">
              <a:lnSpc>
                <a:spcPct val="120000"/>
              </a:lnSpc>
            </a:pPr>
            <a:r>
              <a:rPr lang="es-CL" sz="2000" dirty="0">
                <a:solidFill>
                  <a:srgbClr val="92D050"/>
                </a:solidFill>
                <a:latin typeface="+mn-lt"/>
              </a:rPr>
              <a:t>- Return </a:t>
            </a:r>
          </a:p>
          <a:p>
            <a:pPr algn="just">
              <a:lnSpc>
                <a:spcPct val="120000"/>
              </a:lnSpc>
            </a:pPr>
            <a:r>
              <a:rPr lang="es-CL" sz="2000" dirty="0">
                <a:solidFill>
                  <a:srgbClr val="92D050"/>
                </a:solidFill>
                <a:latin typeface="+mn-lt"/>
              </a:rPr>
              <a:t>Oriented Programming</a:t>
            </a:r>
          </a:p>
        </p:txBody>
      </p:sp>
      <p:cxnSp>
        <p:nvCxnSpPr>
          <p:cNvPr id="52" name="Conector recto de flecha 51">
            <a:extLst>
              <a:ext uri="{FF2B5EF4-FFF2-40B4-BE49-F238E27FC236}">
                <a16:creationId xmlns:a16="http://schemas.microsoft.com/office/drawing/2014/main" id="{6E19564B-B82C-1449-9004-7FFD2666CE85}"/>
              </a:ext>
            </a:extLst>
          </p:cNvPr>
          <p:cNvCxnSpPr/>
          <p:nvPr/>
        </p:nvCxnSpPr>
        <p:spPr>
          <a:xfrm>
            <a:off x="5984567" y="2139399"/>
            <a:ext cx="0" cy="468160"/>
          </a:xfrm>
          <a:prstGeom prst="straightConnector1">
            <a:avLst/>
          </a:prstGeom>
          <a:ln w="9525" cap="flat" cmpd="sng" algn="ctr">
            <a:solidFill>
              <a:schemeClr val="accent2"/>
            </a:solidFill>
            <a:prstDash val="solid"/>
            <a:round/>
            <a:headEnd type="none" w="med" len="med"/>
            <a:tailEnd type="arrow"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tx1"/>
          </a:fontRef>
        </p:style>
      </p:cxnSp>
      <p:sp>
        <p:nvSpPr>
          <p:cNvPr id="54" name="Título 1">
            <a:extLst>
              <a:ext uri="{FF2B5EF4-FFF2-40B4-BE49-F238E27FC236}">
                <a16:creationId xmlns:a16="http://schemas.microsoft.com/office/drawing/2014/main" id="{6D003226-B015-0C41-91AE-68D3DCAAADA4}"/>
              </a:ext>
            </a:extLst>
          </p:cNvPr>
          <p:cNvSpPr txBox="1">
            <a:spLocks/>
          </p:cNvSpPr>
          <p:nvPr/>
        </p:nvSpPr>
        <p:spPr>
          <a:xfrm>
            <a:off x="5568599" y="3636456"/>
            <a:ext cx="924876" cy="387186"/>
          </a:xfrm>
          <a:prstGeom prst="rect">
            <a:avLst/>
          </a:prstGeom>
        </p:spPr>
        <p:txBody>
          <a:bodyPr vert="horz" lIns="91440" tIns="45720" rIns="91440" bIns="45720" rtlCol="0" anchor="t">
            <a:normAutofit fontScale="62500" lnSpcReduction="20000"/>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just">
              <a:lnSpc>
                <a:spcPct val="120000"/>
              </a:lnSpc>
            </a:pPr>
            <a:r>
              <a:rPr lang="es-CL" sz="2800" dirty="0">
                <a:solidFill>
                  <a:srgbClr val="FF0000"/>
                </a:solidFill>
                <a:latin typeface="+mn-lt"/>
              </a:rPr>
              <a:t>Bypass</a:t>
            </a:r>
          </a:p>
        </p:txBody>
      </p:sp>
      <p:cxnSp>
        <p:nvCxnSpPr>
          <p:cNvPr id="57" name="Conector recto de flecha 56">
            <a:extLst>
              <a:ext uri="{FF2B5EF4-FFF2-40B4-BE49-F238E27FC236}">
                <a16:creationId xmlns:a16="http://schemas.microsoft.com/office/drawing/2014/main" id="{EB2BF4AD-3A83-EB42-BF32-2C16D7F3C6C0}"/>
              </a:ext>
            </a:extLst>
          </p:cNvPr>
          <p:cNvCxnSpPr/>
          <p:nvPr/>
        </p:nvCxnSpPr>
        <p:spPr>
          <a:xfrm>
            <a:off x="5980303" y="3206299"/>
            <a:ext cx="0" cy="468160"/>
          </a:xfrm>
          <a:prstGeom prst="straightConnector1">
            <a:avLst/>
          </a:prstGeom>
          <a:ln w="9525" cap="flat" cmpd="sng" algn="ctr">
            <a:solidFill>
              <a:schemeClr val="accent2"/>
            </a:solidFill>
            <a:prstDash val="solid"/>
            <a:round/>
            <a:headEnd type="none" w="med" len="med"/>
            <a:tailEnd type="arrow"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tx1"/>
          </a:fontRef>
        </p:style>
      </p:cxnSp>
      <p:cxnSp>
        <p:nvCxnSpPr>
          <p:cNvPr id="58" name="Conector recto de flecha 57">
            <a:extLst>
              <a:ext uri="{FF2B5EF4-FFF2-40B4-BE49-F238E27FC236}">
                <a16:creationId xmlns:a16="http://schemas.microsoft.com/office/drawing/2014/main" id="{4D2A2FBA-4791-5A41-99B0-95F27E0C020F}"/>
              </a:ext>
            </a:extLst>
          </p:cNvPr>
          <p:cNvCxnSpPr/>
          <p:nvPr/>
        </p:nvCxnSpPr>
        <p:spPr>
          <a:xfrm>
            <a:off x="5980303" y="4021309"/>
            <a:ext cx="0" cy="468160"/>
          </a:xfrm>
          <a:prstGeom prst="straightConnector1">
            <a:avLst/>
          </a:prstGeom>
          <a:ln w="9525" cap="flat" cmpd="sng" algn="ctr">
            <a:solidFill>
              <a:schemeClr val="accent2"/>
            </a:solidFill>
            <a:prstDash val="solid"/>
            <a:round/>
            <a:headEnd type="none" w="med" len="med"/>
            <a:tailEnd type="arrow"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tx1"/>
          </a:fontRef>
        </p:style>
      </p:cxnSp>
      <p:sp>
        <p:nvSpPr>
          <p:cNvPr id="61" name="Título 1">
            <a:extLst>
              <a:ext uri="{FF2B5EF4-FFF2-40B4-BE49-F238E27FC236}">
                <a16:creationId xmlns:a16="http://schemas.microsoft.com/office/drawing/2014/main" id="{BB5D0BDF-6A4C-3E4F-906A-491E05246BCF}"/>
              </a:ext>
            </a:extLst>
          </p:cNvPr>
          <p:cNvSpPr txBox="1">
            <a:spLocks/>
          </p:cNvSpPr>
          <p:nvPr/>
        </p:nvSpPr>
        <p:spPr>
          <a:xfrm>
            <a:off x="5004349" y="2633302"/>
            <a:ext cx="2290591" cy="67024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just">
              <a:lnSpc>
                <a:spcPct val="120000"/>
              </a:lnSpc>
            </a:pPr>
            <a:r>
              <a:rPr lang="es-CL" sz="2000" dirty="0">
                <a:solidFill>
                  <a:srgbClr val="92D050"/>
                </a:solidFill>
                <a:latin typeface="+mn-lt"/>
              </a:rPr>
              <a:t>GS Cookie   Stack</a:t>
            </a:r>
          </a:p>
        </p:txBody>
      </p:sp>
      <p:sp>
        <p:nvSpPr>
          <p:cNvPr id="63" name="Título 1">
            <a:extLst>
              <a:ext uri="{FF2B5EF4-FFF2-40B4-BE49-F238E27FC236}">
                <a16:creationId xmlns:a16="http://schemas.microsoft.com/office/drawing/2014/main" id="{54933D8C-C337-E34B-8BAC-BB8EBAC2C5B4}"/>
              </a:ext>
            </a:extLst>
          </p:cNvPr>
          <p:cNvSpPr txBox="1">
            <a:spLocks/>
          </p:cNvSpPr>
          <p:nvPr/>
        </p:nvSpPr>
        <p:spPr>
          <a:xfrm>
            <a:off x="5489899" y="4569319"/>
            <a:ext cx="1502780" cy="81612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just">
              <a:lnSpc>
                <a:spcPct val="120000"/>
              </a:lnSpc>
            </a:pPr>
            <a:r>
              <a:rPr lang="es-CL" sz="2000" dirty="0">
                <a:solidFill>
                  <a:srgbClr val="92D050"/>
                </a:solidFill>
                <a:latin typeface="+mn-lt"/>
              </a:rPr>
              <a:t>- Hardcode</a:t>
            </a:r>
          </a:p>
          <a:p>
            <a:pPr algn="just">
              <a:lnSpc>
                <a:spcPct val="120000"/>
              </a:lnSpc>
            </a:pPr>
            <a:r>
              <a:rPr lang="es-CL" sz="2000" dirty="0">
                <a:solidFill>
                  <a:srgbClr val="92D050"/>
                </a:solidFill>
                <a:latin typeface="+mn-lt"/>
              </a:rPr>
              <a:t>- Calculate</a:t>
            </a:r>
          </a:p>
          <a:p>
            <a:pPr algn="just">
              <a:lnSpc>
                <a:spcPct val="120000"/>
              </a:lnSpc>
            </a:pPr>
            <a:r>
              <a:rPr lang="es-CL" sz="2000" dirty="0">
                <a:solidFill>
                  <a:srgbClr val="92D050"/>
                </a:solidFill>
                <a:latin typeface="+mn-lt"/>
              </a:rPr>
              <a:t>- Seh</a:t>
            </a:r>
          </a:p>
        </p:txBody>
      </p:sp>
      <p:pic>
        <p:nvPicPr>
          <p:cNvPr id="25" name="Imagen 24">
            <a:extLst>
              <a:ext uri="{FF2B5EF4-FFF2-40B4-BE49-F238E27FC236}">
                <a16:creationId xmlns:a16="http://schemas.microsoft.com/office/drawing/2014/main" id="{4F68E988-C66A-9049-BDA5-774EF9F92F05}"/>
              </a:ext>
            </a:extLst>
          </p:cNvPr>
          <p:cNvPicPr>
            <a:picLocks noChangeAspect="1"/>
          </p:cNvPicPr>
          <p:nvPr/>
        </p:nvPicPr>
        <p:blipFill>
          <a:blip r:embed="rId3"/>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390681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randombar(horizontal)">
                                      <p:cBhvr>
                                        <p:cTn id="7" dur="500"/>
                                        <p:tgtEl>
                                          <p:spTgt spid="3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randombar(horizontal)">
                                      <p:cBhvr>
                                        <p:cTn id="10" dur="500"/>
                                        <p:tgtEl>
                                          <p:spTgt spid="3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randombar(horizontal)">
                                      <p:cBhvr>
                                        <p:cTn id="13" dur="500"/>
                                        <p:tgtEl>
                                          <p:spTgt spid="37"/>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randombar(horizontal)">
                                      <p:cBhvr>
                                        <p:cTn id="18" dur="500"/>
                                        <p:tgtEl>
                                          <p:spTgt spid="43"/>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randombar(horizontal)">
                                      <p:cBhvr>
                                        <p:cTn id="21" dur="500"/>
                                        <p:tgtEl>
                                          <p:spTgt spid="40"/>
                                        </p:tgtEl>
                                      </p:cBhvr>
                                    </p:animEffect>
                                  </p:childTnLst>
                                </p:cTn>
                              </p:par>
                              <p:par>
                                <p:cTn id="22" presetID="14" presetClass="entr" presetSubtype="10" fill="hold"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randombar(horizontal)">
                                      <p:cBhvr>
                                        <p:cTn id="24" dur="500"/>
                                        <p:tgtEl>
                                          <p:spTgt spid="44"/>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randombar(horizontal)">
                                      <p:cBhvr>
                                        <p:cTn id="27" dur="500"/>
                                        <p:tgtEl>
                                          <p:spTgt spid="41"/>
                                        </p:tgtEl>
                                      </p:cBhvr>
                                    </p:animEffect>
                                  </p:childTnLst>
                                </p:cTn>
                              </p:par>
                              <p:par>
                                <p:cTn id="28" presetID="14" presetClass="entr" presetSubtype="10" fill="hold" nodeType="with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randombar(horizontal)">
                                      <p:cBhvr>
                                        <p:cTn id="30" dur="500"/>
                                        <p:tgtEl>
                                          <p:spTgt spid="45"/>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randombar(horizontal)">
                                      <p:cBhvr>
                                        <p:cTn id="33" dur="500"/>
                                        <p:tgtEl>
                                          <p:spTgt spid="42"/>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nodeType="click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randombar(horizontal)">
                                      <p:cBhvr>
                                        <p:cTn id="38" dur="500"/>
                                        <p:tgtEl>
                                          <p:spTgt spid="52"/>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61"/>
                                        </p:tgtEl>
                                        <p:attrNameLst>
                                          <p:attrName>style.visibility</p:attrName>
                                        </p:attrNameLst>
                                      </p:cBhvr>
                                      <p:to>
                                        <p:strVal val="visible"/>
                                      </p:to>
                                    </p:set>
                                    <p:animEffect transition="in" filter="randombar(horizontal)">
                                      <p:cBhvr>
                                        <p:cTn id="41" dur="500"/>
                                        <p:tgtEl>
                                          <p:spTgt spid="61"/>
                                        </p:tgtEl>
                                      </p:cBhvr>
                                    </p:animEffect>
                                  </p:childTnLst>
                                </p:cTn>
                              </p:par>
                              <p:par>
                                <p:cTn id="42" presetID="14" presetClass="entr" presetSubtype="10" fill="hold" nodeType="with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randombar(horizontal)">
                                      <p:cBhvr>
                                        <p:cTn id="44" dur="500"/>
                                        <p:tgtEl>
                                          <p:spTgt spid="57"/>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randombar(horizontal)">
                                      <p:cBhvr>
                                        <p:cTn id="47" dur="500"/>
                                        <p:tgtEl>
                                          <p:spTgt spid="54"/>
                                        </p:tgtEl>
                                      </p:cBhvr>
                                    </p:animEffect>
                                  </p:childTnLst>
                                </p:cTn>
                              </p:par>
                              <p:par>
                                <p:cTn id="48" presetID="14" presetClass="entr" presetSubtype="10" fill="hold" nodeType="with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randombar(horizontal)">
                                      <p:cBhvr>
                                        <p:cTn id="50" dur="500"/>
                                        <p:tgtEl>
                                          <p:spTgt spid="58"/>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animEffect transition="in" filter="randombar(horizontal)">
                                      <p:cBhvr>
                                        <p:cTn id="53" dur="500"/>
                                        <p:tgtEl>
                                          <p:spTgt spid="63"/>
                                        </p:tgtEl>
                                      </p:cBhvr>
                                    </p:animEffec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nodeType="click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randombar(horizontal)">
                                      <p:cBhvr>
                                        <p:cTn id="58" dur="500"/>
                                        <p:tgtEl>
                                          <p:spTgt spid="46"/>
                                        </p:tgtEl>
                                      </p:cBhvr>
                                    </p:animEffect>
                                  </p:childTnLst>
                                </p:cTn>
                              </p:par>
                              <p:par>
                                <p:cTn id="59" presetID="14" presetClass="entr" presetSubtype="10" fill="hold" grpId="0" nodeType="with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randombar(horizontal)">
                                      <p:cBhvr>
                                        <p:cTn id="61" dur="500"/>
                                        <p:tgtEl>
                                          <p:spTgt spid="47"/>
                                        </p:tgtEl>
                                      </p:cBhvr>
                                    </p:animEffect>
                                  </p:childTnLst>
                                </p:cTn>
                              </p:par>
                              <p:par>
                                <p:cTn id="62" presetID="14" presetClass="entr" presetSubtype="10" fill="hold" nodeType="with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randombar(horizontal)">
                                      <p:cBhvr>
                                        <p:cTn id="64" dur="500"/>
                                        <p:tgtEl>
                                          <p:spTgt spid="48"/>
                                        </p:tgtEl>
                                      </p:cBhvr>
                                    </p:animEffect>
                                  </p:childTnLst>
                                </p:cTn>
                              </p:par>
                              <p:par>
                                <p:cTn id="65" presetID="14" presetClass="entr" presetSubtype="10" fill="hold" grpId="0" nodeType="withEffect">
                                  <p:stCondLst>
                                    <p:cond delay="0"/>
                                  </p:stCondLst>
                                  <p:childTnLst>
                                    <p:set>
                                      <p:cBhvr>
                                        <p:cTn id="66" dur="1" fill="hold">
                                          <p:stCondLst>
                                            <p:cond delay="0"/>
                                          </p:stCondLst>
                                        </p:cTn>
                                        <p:tgtEl>
                                          <p:spTgt spid="50"/>
                                        </p:tgtEl>
                                        <p:attrNameLst>
                                          <p:attrName>style.visibility</p:attrName>
                                        </p:attrNameLst>
                                      </p:cBhvr>
                                      <p:to>
                                        <p:strVal val="visible"/>
                                      </p:to>
                                    </p:set>
                                    <p:animEffect transition="in" filter="randombar(horizontal)">
                                      <p:cBhvr>
                                        <p:cTn id="67" dur="500"/>
                                        <p:tgtEl>
                                          <p:spTgt spid="50"/>
                                        </p:tgtEl>
                                      </p:cBhvr>
                                    </p:animEffect>
                                  </p:childTnLst>
                                </p:cTn>
                              </p:par>
                              <p:par>
                                <p:cTn id="68" presetID="14" presetClass="entr" presetSubtype="10" fill="hold" nodeType="with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randombar(horizontal)">
                                      <p:cBhvr>
                                        <p:cTn id="70" dur="500"/>
                                        <p:tgtEl>
                                          <p:spTgt spid="49"/>
                                        </p:tgtEl>
                                      </p:cBhvr>
                                    </p:animEffect>
                                  </p:childTnLst>
                                </p:cTn>
                              </p:par>
                              <p:par>
                                <p:cTn id="71" presetID="14" presetClass="entr" presetSubtype="10" fill="hold" grpId="0" nodeType="withEffect">
                                  <p:stCondLst>
                                    <p:cond delay="0"/>
                                  </p:stCondLst>
                                  <p:childTnLst>
                                    <p:set>
                                      <p:cBhvr>
                                        <p:cTn id="72" dur="1" fill="hold">
                                          <p:stCondLst>
                                            <p:cond delay="0"/>
                                          </p:stCondLst>
                                        </p:cTn>
                                        <p:tgtEl>
                                          <p:spTgt spid="51"/>
                                        </p:tgtEl>
                                        <p:attrNameLst>
                                          <p:attrName>style.visibility</p:attrName>
                                        </p:attrNameLst>
                                      </p:cBhvr>
                                      <p:to>
                                        <p:strVal val="visible"/>
                                      </p:to>
                                    </p:set>
                                    <p:animEffect transition="in" filter="randombar(horizontal)">
                                      <p:cBhvr>
                                        <p:cTn id="73"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9" grpId="0"/>
      <p:bldP spid="40" grpId="0"/>
      <p:bldP spid="41" grpId="0"/>
      <p:bldP spid="42" grpId="0"/>
      <p:bldP spid="47" grpId="0"/>
      <p:bldP spid="50" grpId="0"/>
      <p:bldP spid="51" grpId="0"/>
      <p:bldP spid="54" grpId="0"/>
      <p:bldP spid="61" grpId="0"/>
      <p:bldP spid="63"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D6EFA3DB-6ACB-AE4A-8C2B-4085285EC9DE}"/>
              </a:ext>
            </a:extLst>
          </p:cNvPr>
          <p:cNvSpPr txBox="1">
            <a:spLocks/>
          </p:cNvSpPr>
          <p:nvPr/>
        </p:nvSpPr>
        <p:spPr>
          <a:xfrm>
            <a:off x="3668300" y="2539341"/>
            <a:ext cx="5148081" cy="167746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s-CL" sz="3600" dirty="0">
                <a:solidFill>
                  <a:srgbClr val="92D050"/>
                </a:solidFill>
                <a:latin typeface="+mn-lt"/>
              </a:rPr>
              <a:t>Introducción al Fuzzing</a:t>
            </a:r>
          </a:p>
          <a:p>
            <a:r>
              <a:rPr lang="es-CL" sz="3600" b="1" dirty="0">
                <a:solidFill>
                  <a:srgbClr val="92D050"/>
                </a:solidFill>
                <a:latin typeface="+mn-lt"/>
              </a:rPr>
              <a:t>             </a:t>
            </a:r>
            <a:r>
              <a:rPr lang="es-CL" sz="3600" b="1" dirty="0">
                <a:solidFill>
                  <a:srgbClr val="92D050"/>
                </a:solidFill>
              </a:rPr>
              <a:t>Módulo 2</a:t>
            </a:r>
            <a:endParaRPr lang="es-CL" sz="3600" b="1" dirty="0">
              <a:solidFill>
                <a:srgbClr val="92D050"/>
              </a:solidFill>
              <a:latin typeface="+mn-lt"/>
            </a:endParaRPr>
          </a:p>
        </p:txBody>
      </p:sp>
      <p:pic>
        <p:nvPicPr>
          <p:cNvPr id="5" name="Imagen 4">
            <a:extLst>
              <a:ext uri="{FF2B5EF4-FFF2-40B4-BE49-F238E27FC236}">
                <a16:creationId xmlns:a16="http://schemas.microsoft.com/office/drawing/2014/main" id="{AA64B93D-8544-7847-BFA9-0009CA158D1F}"/>
              </a:ext>
            </a:extLst>
          </p:cNvPr>
          <p:cNvPicPr>
            <a:picLocks noChangeAspect="1"/>
          </p:cNvPicPr>
          <p:nvPr/>
        </p:nvPicPr>
        <p:blipFill>
          <a:blip r:embed="rId3"/>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3965357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Introducción al fuzzing /&gt;</a:t>
            </a:r>
            <a:endParaRPr lang="es-ES" sz="4600" b="1" dirty="0">
              <a:solidFill>
                <a:srgbClr val="92D050"/>
              </a:solidFill>
            </a:endParaRPr>
          </a:p>
        </p:txBody>
      </p:sp>
      <p:sp>
        <p:nvSpPr>
          <p:cNvPr id="15" name="CuadroTexto 14">
            <a:extLst>
              <a:ext uri="{FF2B5EF4-FFF2-40B4-BE49-F238E27FC236}">
                <a16:creationId xmlns:a16="http://schemas.microsoft.com/office/drawing/2014/main" id="{5C59FD06-BFCF-F54F-8F1C-ADE2E1B0EF97}"/>
              </a:ext>
            </a:extLst>
          </p:cNvPr>
          <p:cNvSpPr txBox="1"/>
          <p:nvPr/>
        </p:nvSpPr>
        <p:spPr>
          <a:xfrm>
            <a:off x="3846786" y="6232634"/>
            <a:ext cx="184731" cy="369332"/>
          </a:xfrm>
          <a:prstGeom prst="rect">
            <a:avLst/>
          </a:prstGeom>
          <a:noFill/>
        </p:spPr>
        <p:txBody>
          <a:bodyPr wrap="none" rtlCol="0">
            <a:spAutoFit/>
          </a:bodyPr>
          <a:lstStyle/>
          <a:p>
            <a:endParaRPr lang="es-CL" dirty="0"/>
          </a:p>
        </p:txBody>
      </p:sp>
      <p:sp>
        <p:nvSpPr>
          <p:cNvPr id="2" name="CuadroTexto 1">
            <a:extLst>
              <a:ext uri="{FF2B5EF4-FFF2-40B4-BE49-F238E27FC236}">
                <a16:creationId xmlns:a16="http://schemas.microsoft.com/office/drawing/2014/main" id="{32D9AC6F-0ACF-E441-8854-859B5630F987}"/>
              </a:ext>
            </a:extLst>
          </p:cNvPr>
          <p:cNvSpPr txBox="1"/>
          <p:nvPr/>
        </p:nvSpPr>
        <p:spPr>
          <a:xfrm>
            <a:off x="888035" y="1535722"/>
            <a:ext cx="9988050" cy="4524315"/>
          </a:xfrm>
          <a:prstGeom prst="rect">
            <a:avLst/>
          </a:prstGeom>
          <a:noFill/>
        </p:spPr>
        <p:txBody>
          <a:bodyPr wrap="square" rtlCol="0">
            <a:spAutoFit/>
          </a:bodyPr>
          <a:lstStyle/>
          <a:p>
            <a:pPr algn="just"/>
            <a:r>
              <a:rPr lang="es-CL" sz="2400" dirty="0">
                <a:solidFill>
                  <a:srgbClr val="92D050"/>
                </a:solidFill>
              </a:rPr>
              <a:t>Esta es una técnica la cual se compone de múltiples pruebas que se aplica a un </a:t>
            </a:r>
          </a:p>
          <a:p>
            <a:pPr algn="just"/>
            <a:r>
              <a:rPr lang="es-CL" sz="2400" dirty="0">
                <a:solidFill>
                  <a:srgbClr val="92D050"/>
                </a:solidFill>
              </a:rPr>
              <a:t>Software inyectando datos inválidos, inesperado o aleatorios a la entrada de un </a:t>
            </a:r>
          </a:p>
          <a:p>
            <a:pPr algn="just"/>
            <a:r>
              <a:rPr lang="es-CL" sz="2400" dirty="0">
                <a:solidFill>
                  <a:srgbClr val="92D050"/>
                </a:solidFill>
              </a:rPr>
              <a:t>programa. </a:t>
            </a:r>
          </a:p>
          <a:p>
            <a:pPr algn="just"/>
            <a:endParaRPr lang="es-CL" sz="2400" dirty="0">
              <a:solidFill>
                <a:srgbClr val="92D050"/>
              </a:solidFill>
            </a:endParaRPr>
          </a:p>
          <a:p>
            <a:pPr algn="just"/>
            <a:r>
              <a:rPr lang="es-CL" sz="2400" dirty="0">
                <a:solidFill>
                  <a:srgbClr val="92D050"/>
                </a:solidFill>
              </a:rPr>
              <a:t>Este tipo de pruebas se pueden clasificar en 2 tipos.</a:t>
            </a:r>
          </a:p>
          <a:p>
            <a:pPr algn="just"/>
            <a:endParaRPr lang="es-CL" sz="2400" dirty="0">
              <a:solidFill>
                <a:srgbClr val="92D050"/>
              </a:solidFill>
            </a:endParaRPr>
          </a:p>
          <a:p>
            <a:pPr marL="342900" indent="-342900" algn="just">
              <a:buFont typeface="Wingdings" pitchFamily="2" charset="2"/>
              <a:buChar char="ü"/>
            </a:pPr>
            <a:r>
              <a:rPr lang="es-CL" sz="2400" b="1" dirty="0">
                <a:solidFill>
                  <a:srgbClr val="92D050"/>
                </a:solidFill>
              </a:rPr>
              <a:t>SemiAutomatizado</a:t>
            </a:r>
            <a:r>
              <a:rPr lang="es-CL" sz="2400" dirty="0">
                <a:solidFill>
                  <a:srgbClr val="92D050"/>
                </a:solidFill>
              </a:rPr>
              <a:t> Esta es la forma mas común la cual se compone de un código que inyecta solo un tipo byte (estático) multiplicado.</a:t>
            </a:r>
          </a:p>
          <a:p>
            <a:pPr algn="just"/>
            <a:endParaRPr lang="es-CL" sz="2400" dirty="0">
              <a:solidFill>
                <a:srgbClr val="92D050"/>
              </a:solidFill>
            </a:endParaRPr>
          </a:p>
          <a:p>
            <a:pPr marL="342900" indent="-342900" algn="just">
              <a:buFont typeface="Wingdings" pitchFamily="2" charset="2"/>
              <a:buChar char="ü"/>
            </a:pPr>
            <a:r>
              <a:rPr lang="es-CL" sz="2400" b="1" dirty="0">
                <a:solidFill>
                  <a:srgbClr val="92D050"/>
                </a:solidFill>
              </a:rPr>
              <a:t>Automatizado</a:t>
            </a:r>
            <a:r>
              <a:rPr lang="es-CL" sz="2400" dirty="0">
                <a:solidFill>
                  <a:srgbClr val="92D050"/>
                </a:solidFill>
              </a:rPr>
              <a:t> Se utiliza una variedad de herramientas que automatizan las pruebas inyectando bytes de varios tipos al input de un programa, estos valores pueden ser negativo, positivo, caracteres, etc.</a:t>
            </a:r>
          </a:p>
        </p:txBody>
      </p:sp>
      <p:pic>
        <p:nvPicPr>
          <p:cNvPr id="6" name="Imagen 5">
            <a:extLst>
              <a:ext uri="{FF2B5EF4-FFF2-40B4-BE49-F238E27FC236}">
                <a16:creationId xmlns:a16="http://schemas.microsoft.com/office/drawing/2014/main" id="{A46C21A0-4F85-714B-AA39-A55CBBB755DC}"/>
              </a:ext>
            </a:extLst>
          </p:cNvPr>
          <p:cNvPicPr>
            <a:picLocks noChangeAspect="1"/>
          </p:cNvPicPr>
          <p:nvPr/>
        </p:nvPicPr>
        <p:blipFill>
          <a:blip r:embed="rId3"/>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3880817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animEffect transition="in" filter="strips(downLeft)">
                                      <p:cBhvr>
                                        <p:cTn id="7" dur="500"/>
                                        <p:tgtEl>
                                          <p:spTgt spid="2">
                                            <p:txEl>
                                              <p:pRg st="6" end="6"/>
                                            </p:txEl>
                                          </p:spTgt>
                                        </p:tgtEl>
                                      </p:cBhvr>
                                    </p:animEffect>
                                  </p:childTnLst>
                                </p:cTn>
                              </p:par>
                            </p:childTnLst>
                          </p:cTn>
                        </p:par>
                        <p:par>
                          <p:cTn id="8" fill="hold">
                            <p:stCondLst>
                              <p:cond delay="500"/>
                            </p:stCondLst>
                            <p:childTnLst>
                              <p:par>
                                <p:cTn id="9" presetID="18" presetClass="entr" presetSubtype="12" fill="hold" nodeType="afterEffect">
                                  <p:stCondLst>
                                    <p:cond delay="0"/>
                                  </p:stCondLst>
                                  <p:childTnLst>
                                    <p:set>
                                      <p:cBhvr>
                                        <p:cTn id="10" dur="1" fill="hold">
                                          <p:stCondLst>
                                            <p:cond delay="0"/>
                                          </p:stCondLst>
                                        </p:cTn>
                                        <p:tgtEl>
                                          <p:spTgt spid="2">
                                            <p:txEl>
                                              <p:pRg st="8" end="8"/>
                                            </p:txEl>
                                          </p:spTgt>
                                        </p:tgtEl>
                                        <p:attrNameLst>
                                          <p:attrName>style.visibility</p:attrName>
                                        </p:attrNameLst>
                                      </p:cBhvr>
                                      <p:to>
                                        <p:strVal val="visible"/>
                                      </p:to>
                                    </p:set>
                                    <p:animEffect transition="in" filter="strips(downLeft)">
                                      <p:cBhvr>
                                        <p:cTn id="11"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Por qué fuzzear? /&gt;</a:t>
            </a:r>
            <a:endParaRPr lang="es-ES" sz="4600" b="1" dirty="0">
              <a:solidFill>
                <a:srgbClr val="92D050"/>
              </a:solidFill>
            </a:endParaRPr>
          </a:p>
        </p:txBody>
      </p:sp>
      <p:sp>
        <p:nvSpPr>
          <p:cNvPr id="15" name="CuadroTexto 14">
            <a:extLst>
              <a:ext uri="{FF2B5EF4-FFF2-40B4-BE49-F238E27FC236}">
                <a16:creationId xmlns:a16="http://schemas.microsoft.com/office/drawing/2014/main" id="{5C59FD06-BFCF-F54F-8F1C-ADE2E1B0EF97}"/>
              </a:ext>
            </a:extLst>
          </p:cNvPr>
          <p:cNvSpPr txBox="1"/>
          <p:nvPr/>
        </p:nvSpPr>
        <p:spPr>
          <a:xfrm>
            <a:off x="3846786" y="6232634"/>
            <a:ext cx="184731" cy="369332"/>
          </a:xfrm>
          <a:prstGeom prst="rect">
            <a:avLst/>
          </a:prstGeom>
          <a:noFill/>
        </p:spPr>
        <p:txBody>
          <a:bodyPr wrap="none" rtlCol="0">
            <a:spAutoFit/>
          </a:bodyPr>
          <a:lstStyle/>
          <a:p>
            <a:endParaRPr lang="es-CL" dirty="0"/>
          </a:p>
        </p:txBody>
      </p:sp>
      <p:pic>
        <p:nvPicPr>
          <p:cNvPr id="8" name="Imagen 7">
            <a:extLst>
              <a:ext uri="{FF2B5EF4-FFF2-40B4-BE49-F238E27FC236}">
                <a16:creationId xmlns:a16="http://schemas.microsoft.com/office/drawing/2014/main" id="{CC7014D9-37E5-DF48-A85E-4E5531328CD5}"/>
              </a:ext>
            </a:extLst>
          </p:cNvPr>
          <p:cNvPicPr>
            <a:picLocks noChangeAspect="1"/>
          </p:cNvPicPr>
          <p:nvPr/>
        </p:nvPicPr>
        <p:blipFill>
          <a:blip r:embed="rId3"/>
          <a:stretch>
            <a:fillRect/>
          </a:stretch>
        </p:blipFill>
        <p:spPr>
          <a:xfrm>
            <a:off x="910980" y="1621691"/>
            <a:ext cx="10255968" cy="3926256"/>
          </a:xfrm>
          <a:prstGeom prst="rect">
            <a:avLst/>
          </a:prstGeom>
        </p:spPr>
      </p:pic>
      <p:pic>
        <p:nvPicPr>
          <p:cNvPr id="6" name="Imagen 5">
            <a:extLst>
              <a:ext uri="{FF2B5EF4-FFF2-40B4-BE49-F238E27FC236}">
                <a16:creationId xmlns:a16="http://schemas.microsoft.com/office/drawing/2014/main" id="{C69B7BE1-3176-674F-8756-045A492FE1B4}"/>
              </a:ext>
            </a:extLst>
          </p:cNvPr>
          <p:cNvPicPr>
            <a:picLocks noChangeAspect="1"/>
          </p:cNvPicPr>
          <p:nvPr/>
        </p:nvPicPr>
        <p:blipFill>
          <a:blip r:embed="rId4"/>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911841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Tipos de fuzzer /&gt;</a:t>
            </a:r>
            <a:endParaRPr lang="es-ES" sz="4600" b="1" dirty="0">
              <a:solidFill>
                <a:srgbClr val="92D050"/>
              </a:solidFill>
            </a:endParaRPr>
          </a:p>
        </p:txBody>
      </p:sp>
      <p:sp>
        <p:nvSpPr>
          <p:cNvPr id="15" name="CuadroTexto 14">
            <a:extLst>
              <a:ext uri="{FF2B5EF4-FFF2-40B4-BE49-F238E27FC236}">
                <a16:creationId xmlns:a16="http://schemas.microsoft.com/office/drawing/2014/main" id="{5C59FD06-BFCF-F54F-8F1C-ADE2E1B0EF97}"/>
              </a:ext>
            </a:extLst>
          </p:cNvPr>
          <p:cNvSpPr txBox="1"/>
          <p:nvPr/>
        </p:nvSpPr>
        <p:spPr>
          <a:xfrm>
            <a:off x="3846786" y="6232634"/>
            <a:ext cx="184731" cy="369332"/>
          </a:xfrm>
          <a:prstGeom prst="rect">
            <a:avLst/>
          </a:prstGeom>
          <a:noFill/>
        </p:spPr>
        <p:txBody>
          <a:bodyPr wrap="none" rtlCol="0">
            <a:spAutoFit/>
          </a:bodyPr>
          <a:lstStyle/>
          <a:p>
            <a:endParaRPr lang="es-CL" dirty="0"/>
          </a:p>
        </p:txBody>
      </p:sp>
      <p:sp>
        <p:nvSpPr>
          <p:cNvPr id="7" name="Título 1">
            <a:extLst>
              <a:ext uri="{FF2B5EF4-FFF2-40B4-BE49-F238E27FC236}">
                <a16:creationId xmlns:a16="http://schemas.microsoft.com/office/drawing/2014/main" id="{DA6FB5D1-0417-7E45-83F7-60001DC14D46}"/>
              </a:ext>
            </a:extLst>
          </p:cNvPr>
          <p:cNvSpPr txBox="1">
            <a:spLocks/>
          </p:cNvSpPr>
          <p:nvPr/>
        </p:nvSpPr>
        <p:spPr>
          <a:xfrm>
            <a:off x="595346" y="1994981"/>
            <a:ext cx="4170085" cy="247151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marL="457200" indent="-457200" algn="just">
              <a:lnSpc>
                <a:spcPct val="120000"/>
              </a:lnSpc>
              <a:buFont typeface="Wingdings" pitchFamily="2" charset="2"/>
              <a:buChar char="ü"/>
            </a:pPr>
            <a:r>
              <a:rPr lang="es-CL" sz="2400" dirty="0">
                <a:solidFill>
                  <a:srgbClr val="92D050"/>
                </a:solidFill>
                <a:latin typeface="+mn-lt"/>
              </a:rPr>
              <a:t>American Fuzzy Lop (AFL)</a:t>
            </a:r>
          </a:p>
          <a:p>
            <a:pPr marL="457200" indent="-457200" algn="just">
              <a:lnSpc>
                <a:spcPct val="120000"/>
              </a:lnSpc>
              <a:buFont typeface="Wingdings" pitchFamily="2" charset="2"/>
              <a:buChar char="ü"/>
            </a:pPr>
            <a:r>
              <a:rPr lang="es-CL" sz="2400" dirty="0">
                <a:solidFill>
                  <a:srgbClr val="92D050"/>
                </a:solidFill>
                <a:latin typeface="+mn-lt"/>
              </a:rPr>
              <a:t>FTPFuzz</a:t>
            </a:r>
          </a:p>
          <a:p>
            <a:pPr marL="457200" indent="-457200" algn="just">
              <a:lnSpc>
                <a:spcPct val="120000"/>
              </a:lnSpc>
              <a:buFont typeface="Wingdings" pitchFamily="2" charset="2"/>
              <a:buChar char="ü"/>
            </a:pPr>
            <a:r>
              <a:rPr lang="es-CL" sz="2400" dirty="0">
                <a:solidFill>
                  <a:srgbClr val="92D050"/>
                </a:solidFill>
                <a:latin typeface="+mn-lt"/>
              </a:rPr>
              <a:t>Spike</a:t>
            </a:r>
          </a:p>
          <a:p>
            <a:pPr marL="457200" indent="-457200" algn="just">
              <a:lnSpc>
                <a:spcPct val="120000"/>
              </a:lnSpc>
              <a:buFont typeface="Wingdings" pitchFamily="2" charset="2"/>
              <a:buChar char="ü"/>
            </a:pPr>
            <a:r>
              <a:rPr lang="es-CL" sz="2400" dirty="0">
                <a:solidFill>
                  <a:srgbClr val="92D050"/>
                </a:solidFill>
                <a:latin typeface="+mn-lt"/>
              </a:rPr>
              <a:t>Boofuzz</a:t>
            </a:r>
          </a:p>
          <a:p>
            <a:pPr marL="457200" indent="-457200" algn="just">
              <a:lnSpc>
                <a:spcPct val="120000"/>
              </a:lnSpc>
              <a:buFont typeface="Wingdings" pitchFamily="2" charset="2"/>
              <a:buChar char="ü"/>
            </a:pPr>
            <a:r>
              <a:rPr lang="es-CL" sz="2400" dirty="0">
                <a:solidFill>
                  <a:srgbClr val="92D050"/>
                </a:solidFill>
                <a:latin typeface="+mn-lt"/>
              </a:rPr>
              <a:t>Python for life </a:t>
            </a:r>
            <a:r>
              <a:rPr lang="es-CL" sz="2400" dirty="0">
                <a:solidFill>
                  <a:srgbClr val="92D050"/>
                </a:solidFill>
                <a:latin typeface="+mn-lt"/>
                <a:sym typeface="Wingdings" pitchFamily="2" charset="2"/>
              </a:rPr>
              <a:t></a:t>
            </a:r>
            <a:endParaRPr lang="es-CL" sz="2400" dirty="0">
              <a:solidFill>
                <a:srgbClr val="92D050"/>
              </a:solidFill>
              <a:latin typeface="+mn-lt"/>
            </a:endParaRPr>
          </a:p>
        </p:txBody>
      </p:sp>
      <p:pic>
        <p:nvPicPr>
          <p:cNvPr id="3" name="Imagen 2">
            <a:extLst>
              <a:ext uri="{FF2B5EF4-FFF2-40B4-BE49-F238E27FC236}">
                <a16:creationId xmlns:a16="http://schemas.microsoft.com/office/drawing/2014/main" id="{8FEF3C9A-07C2-B64E-9A43-8B648EFB226A}"/>
              </a:ext>
            </a:extLst>
          </p:cNvPr>
          <p:cNvPicPr>
            <a:picLocks noChangeAspect="1"/>
          </p:cNvPicPr>
          <p:nvPr/>
        </p:nvPicPr>
        <p:blipFill>
          <a:blip r:embed="rId3"/>
          <a:stretch>
            <a:fillRect/>
          </a:stretch>
        </p:blipFill>
        <p:spPr>
          <a:xfrm>
            <a:off x="4989486" y="1677511"/>
            <a:ext cx="3903478" cy="341125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8" name="Imagen 7">
            <a:extLst>
              <a:ext uri="{FF2B5EF4-FFF2-40B4-BE49-F238E27FC236}">
                <a16:creationId xmlns:a16="http://schemas.microsoft.com/office/drawing/2014/main" id="{C079B725-77D7-F742-B9C3-7E283AA785DE}"/>
              </a:ext>
            </a:extLst>
          </p:cNvPr>
          <p:cNvPicPr>
            <a:picLocks noChangeAspect="1"/>
          </p:cNvPicPr>
          <p:nvPr/>
        </p:nvPicPr>
        <p:blipFill>
          <a:blip r:embed="rId4"/>
          <a:stretch>
            <a:fillRect/>
          </a:stretch>
        </p:blipFill>
        <p:spPr>
          <a:xfrm>
            <a:off x="7180826" y="2491317"/>
            <a:ext cx="2286000" cy="32131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 name="Imagen 9">
            <a:extLst>
              <a:ext uri="{FF2B5EF4-FFF2-40B4-BE49-F238E27FC236}">
                <a16:creationId xmlns:a16="http://schemas.microsoft.com/office/drawing/2014/main" id="{796D09CF-6B2D-274F-A4A1-4E11D569CDD1}"/>
              </a:ext>
            </a:extLst>
          </p:cNvPr>
          <p:cNvPicPr>
            <a:picLocks noChangeAspect="1"/>
          </p:cNvPicPr>
          <p:nvPr/>
        </p:nvPicPr>
        <p:blipFill>
          <a:blip r:embed="rId5"/>
          <a:stretch>
            <a:fillRect/>
          </a:stretch>
        </p:blipFill>
        <p:spPr>
          <a:xfrm>
            <a:off x="9616160" y="2507925"/>
            <a:ext cx="2273300" cy="32004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9" name="Imagen 8">
            <a:extLst>
              <a:ext uri="{FF2B5EF4-FFF2-40B4-BE49-F238E27FC236}">
                <a16:creationId xmlns:a16="http://schemas.microsoft.com/office/drawing/2014/main" id="{65F0829E-3353-514E-ADBB-2FC88991AC95}"/>
              </a:ext>
            </a:extLst>
          </p:cNvPr>
          <p:cNvPicPr>
            <a:picLocks noChangeAspect="1"/>
          </p:cNvPicPr>
          <p:nvPr/>
        </p:nvPicPr>
        <p:blipFill>
          <a:blip r:embed="rId6"/>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358135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par>
                          <p:cTn id="8" fill="hold">
                            <p:stCondLst>
                              <p:cond delay="500"/>
                            </p:stCondLst>
                            <p:childTnLst>
                              <p:par>
                                <p:cTn id="9" presetID="18" presetClass="entr" presetSubtype="12" fill="hold" nodeType="afterEffect">
                                  <p:stCondLst>
                                    <p:cond delay="1000"/>
                                  </p:stCondLst>
                                  <p:childTnLst>
                                    <p:set>
                                      <p:cBhvr>
                                        <p:cTn id="10" dur="1" fill="hold">
                                          <p:stCondLst>
                                            <p:cond delay="0"/>
                                          </p:stCondLst>
                                        </p:cTn>
                                        <p:tgtEl>
                                          <p:spTgt spid="8"/>
                                        </p:tgtEl>
                                        <p:attrNameLst>
                                          <p:attrName>style.visibility</p:attrName>
                                        </p:attrNameLst>
                                      </p:cBhvr>
                                      <p:to>
                                        <p:strVal val="visible"/>
                                      </p:to>
                                    </p:set>
                                    <p:animEffect transition="in" filter="strips(downLeft)">
                                      <p:cBhvr>
                                        <p:cTn id="11" dur="500"/>
                                        <p:tgtEl>
                                          <p:spTgt spid="8"/>
                                        </p:tgtEl>
                                      </p:cBhvr>
                                    </p:animEffect>
                                  </p:childTnLst>
                                </p:cTn>
                              </p:par>
                            </p:childTnLst>
                          </p:cTn>
                        </p:par>
                        <p:par>
                          <p:cTn id="12" fill="hold">
                            <p:stCondLst>
                              <p:cond delay="2000"/>
                            </p:stCondLst>
                            <p:childTnLst>
                              <p:par>
                                <p:cTn id="13" presetID="18" presetClass="entr" presetSubtype="12" fill="hold" nodeType="afterEffect">
                                  <p:stCondLst>
                                    <p:cond delay="1000"/>
                                  </p:stCondLst>
                                  <p:childTnLst>
                                    <p:set>
                                      <p:cBhvr>
                                        <p:cTn id="14" dur="1" fill="hold">
                                          <p:stCondLst>
                                            <p:cond delay="0"/>
                                          </p:stCondLst>
                                        </p:cTn>
                                        <p:tgtEl>
                                          <p:spTgt spid="10"/>
                                        </p:tgtEl>
                                        <p:attrNameLst>
                                          <p:attrName>style.visibility</p:attrName>
                                        </p:attrNameLst>
                                      </p:cBhvr>
                                      <p:to>
                                        <p:strVal val="visible"/>
                                      </p:to>
                                    </p:set>
                                    <p:animEffect transition="in" filter="strips(downLeft)">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CuadroTexto 14">
            <a:extLst>
              <a:ext uri="{FF2B5EF4-FFF2-40B4-BE49-F238E27FC236}">
                <a16:creationId xmlns:a16="http://schemas.microsoft.com/office/drawing/2014/main" id="{5C59FD06-BFCF-F54F-8F1C-ADE2E1B0EF97}"/>
              </a:ext>
            </a:extLst>
          </p:cNvPr>
          <p:cNvSpPr txBox="1"/>
          <p:nvPr/>
        </p:nvSpPr>
        <p:spPr>
          <a:xfrm>
            <a:off x="3846786" y="6232634"/>
            <a:ext cx="184731" cy="369332"/>
          </a:xfrm>
          <a:prstGeom prst="rect">
            <a:avLst/>
          </a:prstGeom>
          <a:noFill/>
        </p:spPr>
        <p:txBody>
          <a:bodyPr wrap="none" rtlCol="0">
            <a:spAutoFit/>
          </a:bodyPr>
          <a:lstStyle/>
          <a:p>
            <a:endParaRPr lang="es-CL" dirty="0"/>
          </a:p>
        </p:txBody>
      </p:sp>
      <p:sp>
        <p:nvSpPr>
          <p:cNvPr id="6" name="Título 1">
            <a:extLst>
              <a:ext uri="{FF2B5EF4-FFF2-40B4-BE49-F238E27FC236}">
                <a16:creationId xmlns:a16="http://schemas.microsoft.com/office/drawing/2014/main" id="{D5A8ED60-A538-5A40-A7F0-1F7D70CB0157}"/>
              </a:ext>
            </a:extLst>
          </p:cNvPr>
          <p:cNvSpPr txBox="1">
            <a:spLocks/>
          </p:cNvSpPr>
          <p:nvPr/>
        </p:nvSpPr>
        <p:spPr>
          <a:xfrm>
            <a:off x="3641923" y="2530549"/>
            <a:ext cx="5148081" cy="167746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just"/>
            <a:r>
              <a:rPr lang="es-CL" sz="3600" dirty="0">
                <a:solidFill>
                  <a:srgbClr val="92D050"/>
                </a:solidFill>
                <a:latin typeface="+mn-lt"/>
              </a:rPr>
              <a:t> Creando nuestro Fuzzer</a:t>
            </a:r>
          </a:p>
          <a:p>
            <a:pPr algn="just"/>
            <a:r>
              <a:rPr lang="es-CL" sz="3600" dirty="0">
                <a:solidFill>
                  <a:srgbClr val="92D050"/>
                </a:solidFill>
                <a:latin typeface="+mn-lt"/>
              </a:rPr>
              <a:t>                Python…</a:t>
            </a:r>
          </a:p>
        </p:txBody>
      </p:sp>
      <p:pic>
        <p:nvPicPr>
          <p:cNvPr id="7" name="Imagen 6">
            <a:extLst>
              <a:ext uri="{FF2B5EF4-FFF2-40B4-BE49-F238E27FC236}">
                <a16:creationId xmlns:a16="http://schemas.microsoft.com/office/drawing/2014/main" id="{920F56BB-BFAD-5342-A911-74AB11F91EE3}"/>
              </a:ext>
            </a:extLst>
          </p:cNvPr>
          <p:cNvPicPr>
            <a:picLocks noChangeAspect="1"/>
          </p:cNvPicPr>
          <p:nvPr/>
        </p:nvPicPr>
        <p:blipFill>
          <a:blip r:embed="rId3"/>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1642633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D6EFA3DB-6ACB-AE4A-8C2B-4085285EC9DE}"/>
              </a:ext>
            </a:extLst>
          </p:cNvPr>
          <p:cNvSpPr txBox="1">
            <a:spLocks/>
          </p:cNvSpPr>
          <p:nvPr/>
        </p:nvSpPr>
        <p:spPr>
          <a:xfrm>
            <a:off x="3756223" y="2539341"/>
            <a:ext cx="5148081" cy="167746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just"/>
            <a:r>
              <a:rPr lang="es-CL" sz="3600" dirty="0">
                <a:solidFill>
                  <a:srgbClr val="92D050"/>
                </a:solidFill>
                <a:latin typeface="+mn-lt"/>
              </a:rPr>
              <a:t> Stack Buffer Overflow</a:t>
            </a:r>
          </a:p>
          <a:p>
            <a:pPr algn="just"/>
            <a:r>
              <a:rPr lang="es-CL" sz="3600" dirty="0">
                <a:solidFill>
                  <a:srgbClr val="92D050"/>
                </a:solidFill>
                <a:latin typeface="+mn-lt"/>
              </a:rPr>
              <a:t>            Módulo 3</a:t>
            </a:r>
          </a:p>
        </p:txBody>
      </p:sp>
      <p:pic>
        <p:nvPicPr>
          <p:cNvPr id="5" name="Imagen 4">
            <a:extLst>
              <a:ext uri="{FF2B5EF4-FFF2-40B4-BE49-F238E27FC236}">
                <a16:creationId xmlns:a16="http://schemas.microsoft.com/office/drawing/2014/main" id="{10F47492-6DD7-2D42-97E4-0FBB7CE0258A}"/>
              </a:ext>
            </a:extLst>
          </p:cNvPr>
          <p:cNvPicPr>
            <a:picLocks noChangeAspect="1"/>
          </p:cNvPicPr>
          <p:nvPr/>
        </p:nvPicPr>
        <p:blipFill>
          <a:blip r:embed="rId3"/>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878939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Qué es un stack Buffer Overflow? /&gt;</a:t>
            </a:r>
            <a:endParaRPr lang="es-ES" sz="4600" b="1" dirty="0">
              <a:solidFill>
                <a:srgbClr val="92D050"/>
              </a:solidFill>
            </a:endParaRPr>
          </a:p>
        </p:txBody>
      </p:sp>
      <p:sp>
        <p:nvSpPr>
          <p:cNvPr id="15" name="CuadroTexto 14">
            <a:extLst>
              <a:ext uri="{FF2B5EF4-FFF2-40B4-BE49-F238E27FC236}">
                <a16:creationId xmlns:a16="http://schemas.microsoft.com/office/drawing/2014/main" id="{5C59FD06-BFCF-F54F-8F1C-ADE2E1B0EF97}"/>
              </a:ext>
            </a:extLst>
          </p:cNvPr>
          <p:cNvSpPr txBox="1"/>
          <p:nvPr/>
        </p:nvSpPr>
        <p:spPr>
          <a:xfrm>
            <a:off x="3846786" y="6232634"/>
            <a:ext cx="184731" cy="369332"/>
          </a:xfrm>
          <a:prstGeom prst="rect">
            <a:avLst/>
          </a:prstGeom>
          <a:noFill/>
        </p:spPr>
        <p:txBody>
          <a:bodyPr wrap="none" rtlCol="0">
            <a:spAutoFit/>
          </a:bodyPr>
          <a:lstStyle/>
          <a:p>
            <a:endParaRPr lang="es-CL" dirty="0"/>
          </a:p>
        </p:txBody>
      </p:sp>
      <p:sp>
        <p:nvSpPr>
          <p:cNvPr id="2" name="CuadroTexto 1">
            <a:extLst>
              <a:ext uri="{FF2B5EF4-FFF2-40B4-BE49-F238E27FC236}">
                <a16:creationId xmlns:a16="http://schemas.microsoft.com/office/drawing/2014/main" id="{8B292566-341B-4048-AC3C-B23F9A34CC53}"/>
              </a:ext>
            </a:extLst>
          </p:cNvPr>
          <p:cNvSpPr txBox="1"/>
          <p:nvPr/>
        </p:nvSpPr>
        <p:spPr>
          <a:xfrm>
            <a:off x="1669887" y="2006275"/>
            <a:ext cx="8907258" cy="3046988"/>
          </a:xfrm>
          <a:prstGeom prst="rect">
            <a:avLst/>
          </a:prstGeom>
          <a:noFill/>
        </p:spPr>
        <p:txBody>
          <a:bodyPr wrap="square" rtlCol="0">
            <a:spAutoFit/>
          </a:bodyPr>
          <a:lstStyle/>
          <a:p>
            <a:pPr algn="just"/>
            <a:r>
              <a:rPr lang="es-CL" sz="2400" dirty="0">
                <a:solidFill>
                  <a:srgbClr val="92D050"/>
                </a:solidFill>
              </a:rPr>
              <a:t>Es un desbordamiento que se produce a un buffer ubicado en la pila (stack), el cual puede recibir algún tipo de información y esta no es validada correctamente por el programa (error de programación). </a:t>
            </a:r>
          </a:p>
          <a:p>
            <a:pPr algn="just"/>
            <a:endParaRPr lang="es-CL" sz="2400" dirty="0">
              <a:solidFill>
                <a:srgbClr val="92D050"/>
              </a:solidFill>
            </a:endParaRPr>
          </a:p>
          <a:p>
            <a:pPr algn="just"/>
            <a:r>
              <a:rPr lang="es-CL" sz="2400" dirty="0">
                <a:solidFill>
                  <a:srgbClr val="92D050"/>
                </a:solidFill>
              </a:rPr>
              <a:t>Se puede producir una sobreescritura de registros, variables, etc. Que están por debajo del mismo buffer esto ejecutaría un error de corrupción de memoria, por solo el hecho de escribir mas bytes soportados por el mismo buffer.</a:t>
            </a:r>
          </a:p>
        </p:txBody>
      </p:sp>
      <p:pic>
        <p:nvPicPr>
          <p:cNvPr id="6" name="Imagen 5">
            <a:extLst>
              <a:ext uri="{FF2B5EF4-FFF2-40B4-BE49-F238E27FC236}">
                <a16:creationId xmlns:a16="http://schemas.microsoft.com/office/drawing/2014/main" id="{AF4DA5F1-CAFD-EA4F-9B5E-CC2E7A4D8E04}"/>
              </a:ext>
            </a:extLst>
          </p:cNvPr>
          <p:cNvPicPr>
            <a:picLocks noChangeAspect="1"/>
          </p:cNvPicPr>
          <p:nvPr/>
        </p:nvPicPr>
        <p:blipFill>
          <a:blip r:embed="rId3"/>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1312373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p>
          <a:p>
            <a:r>
              <a:rPr lang="es-CL" sz="4600" b="1" dirty="0">
                <a:solidFill>
                  <a:srgbClr val="92D050"/>
                </a:solidFill>
              </a:rPr>
              <a:t>&lt; Materiales a entregar /&gt;</a:t>
            </a:r>
            <a:endParaRPr lang="es-ES" sz="4600" b="1" dirty="0">
              <a:solidFill>
                <a:srgbClr val="92D050"/>
              </a:solidFill>
            </a:endParaRPr>
          </a:p>
        </p:txBody>
      </p:sp>
      <p:pic>
        <p:nvPicPr>
          <p:cNvPr id="3" name="Imagen 2">
            <a:extLst>
              <a:ext uri="{FF2B5EF4-FFF2-40B4-BE49-F238E27FC236}">
                <a16:creationId xmlns:a16="http://schemas.microsoft.com/office/drawing/2014/main" id="{054C0C4D-F60C-504F-8496-0288CFFBA8D6}"/>
              </a:ext>
            </a:extLst>
          </p:cNvPr>
          <p:cNvPicPr>
            <a:picLocks noChangeAspect="1"/>
          </p:cNvPicPr>
          <p:nvPr/>
        </p:nvPicPr>
        <p:blipFill>
          <a:blip r:embed="rId3"/>
          <a:stretch>
            <a:fillRect/>
          </a:stretch>
        </p:blipFill>
        <p:spPr>
          <a:xfrm>
            <a:off x="4758103" y="2938881"/>
            <a:ext cx="1944565" cy="1944565"/>
          </a:xfrm>
          <a:prstGeom prst="rect">
            <a:avLst/>
          </a:prstGeom>
        </p:spPr>
      </p:pic>
      <p:sp>
        <p:nvSpPr>
          <p:cNvPr id="6" name="CuadroTexto 5">
            <a:extLst>
              <a:ext uri="{FF2B5EF4-FFF2-40B4-BE49-F238E27FC236}">
                <a16:creationId xmlns:a16="http://schemas.microsoft.com/office/drawing/2014/main" id="{FD072246-9815-E14B-A2B2-D7702085D078}"/>
              </a:ext>
            </a:extLst>
          </p:cNvPr>
          <p:cNvSpPr txBox="1"/>
          <p:nvPr/>
        </p:nvSpPr>
        <p:spPr>
          <a:xfrm>
            <a:off x="4983739" y="1712939"/>
            <a:ext cx="1704314" cy="646331"/>
          </a:xfrm>
          <a:prstGeom prst="rect">
            <a:avLst/>
          </a:prstGeom>
          <a:noFill/>
        </p:spPr>
        <p:txBody>
          <a:bodyPr wrap="none" rtlCol="0">
            <a:spAutoFit/>
          </a:bodyPr>
          <a:lstStyle/>
          <a:p>
            <a:pPr algn="ctr"/>
            <a:r>
              <a:rPr lang="es-CL" dirty="0">
                <a:solidFill>
                  <a:srgbClr val="92D050"/>
                </a:solidFill>
                <a:latin typeface="Consolas" panose="020B0609020204030204" pitchFamily="49" charset="0"/>
                <a:cs typeface="Consolas" panose="020B0609020204030204" pitchFamily="49" charset="0"/>
              </a:rPr>
              <a:t>Debugger</a:t>
            </a:r>
          </a:p>
          <a:p>
            <a:pPr algn="ctr"/>
            <a:r>
              <a:rPr lang="es-CL" dirty="0">
                <a:solidFill>
                  <a:srgbClr val="92D050"/>
                </a:solidFill>
                <a:latin typeface="Consolas" panose="020B0609020204030204" pitchFamily="49" charset="0"/>
                <a:cs typeface="Consolas" panose="020B0609020204030204" pitchFamily="49" charset="0"/>
              </a:rPr>
              <a:t>IDA &amp; x64dbg</a:t>
            </a:r>
          </a:p>
        </p:txBody>
      </p:sp>
      <p:sp>
        <p:nvSpPr>
          <p:cNvPr id="9" name="CuadroTexto 8">
            <a:extLst>
              <a:ext uri="{FF2B5EF4-FFF2-40B4-BE49-F238E27FC236}">
                <a16:creationId xmlns:a16="http://schemas.microsoft.com/office/drawing/2014/main" id="{330DB0BE-90DC-404D-96AB-18A6BACF3859}"/>
              </a:ext>
            </a:extLst>
          </p:cNvPr>
          <p:cNvSpPr txBox="1"/>
          <p:nvPr/>
        </p:nvSpPr>
        <p:spPr>
          <a:xfrm>
            <a:off x="5363648" y="5463057"/>
            <a:ext cx="944489" cy="369332"/>
          </a:xfrm>
          <a:prstGeom prst="rect">
            <a:avLst/>
          </a:prstGeom>
          <a:noFill/>
        </p:spPr>
        <p:txBody>
          <a:bodyPr wrap="none" rtlCol="0">
            <a:spAutoFit/>
          </a:bodyPr>
          <a:lstStyle/>
          <a:p>
            <a:r>
              <a:rPr lang="es-CL" dirty="0">
                <a:solidFill>
                  <a:srgbClr val="92D050"/>
                </a:solidFill>
                <a:latin typeface="Consolas" panose="020B0609020204030204" pitchFamily="49" charset="0"/>
                <a:cs typeface="Consolas" panose="020B0609020204030204" pitchFamily="49" charset="0"/>
              </a:rPr>
              <a:t>Fuzzer</a:t>
            </a:r>
          </a:p>
        </p:txBody>
      </p:sp>
      <p:sp>
        <p:nvSpPr>
          <p:cNvPr id="10" name="CuadroTexto 9">
            <a:extLst>
              <a:ext uri="{FF2B5EF4-FFF2-40B4-BE49-F238E27FC236}">
                <a16:creationId xmlns:a16="http://schemas.microsoft.com/office/drawing/2014/main" id="{A71A04E0-8120-DB43-BF82-D7C6328C71E9}"/>
              </a:ext>
            </a:extLst>
          </p:cNvPr>
          <p:cNvSpPr txBox="1"/>
          <p:nvPr/>
        </p:nvSpPr>
        <p:spPr>
          <a:xfrm>
            <a:off x="3058506" y="4428260"/>
            <a:ext cx="1071127" cy="369332"/>
          </a:xfrm>
          <a:prstGeom prst="rect">
            <a:avLst/>
          </a:prstGeom>
          <a:noFill/>
        </p:spPr>
        <p:txBody>
          <a:bodyPr wrap="none" rtlCol="0">
            <a:spAutoFit/>
          </a:bodyPr>
          <a:lstStyle/>
          <a:p>
            <a:r>
              <a:rPr lang="es-CL" dirty="0">
                <a:solidFill>
                  <a:srgbClr val="92D050"/>
                </a:solidFill>
                <a:latin typeface="Consolas" panose="020B0609020204030204" pitchFamily="49" charset="0"/>
                <a:cs typeface="Consolas" panose="020B0609020204030204" pitchFamily="49" charset="0"/>
              </a:rPr>
              <a:t>Pattern</a:t>
            </a:r>
          </a:p>
        </p:txBody>
      </p:sp>
      <p:sp>
        <p:nvSpPr>
          <p:cNvPr id="15" name="CuadroTexto 14">
            <a:extLst>
              <a:ext uri="{FF2B5EF4-FFF2-40B4-BE49-F238E27FC236}">
                <a16:creationId xmlns:a16="http://schemas.microsoft.com/office/drawing/2014/main" id="{007043EB-96C9-4443-A441-CBAAE8D8069E}"/>
              </a:ext>
            </a:extLst>
          </p:cNvPr>
          <p:cNvSpPr txBox="1"/>
          <p:nvPr/>
        </p:nvSpPr>
        <p:spPr>
          <a:xfrm>
            <a:off x="3121824" y="2509474"/>
            <a:ext cx="944489" cy="646331"/>
          </a:xfrm>
          <a:prstGeom prst="rect">
            <a:avLst/>
          </a:prstGeom>
          <a:noFill/>
        </p:spPr>
        <p:txBody>
          <a:bodyPr wrap="none" rtlCol="0">
            <a:spAutoFit/>
          </a:bodyPr>
          <a:lstStyle/>
          <a:p>
            <a:r>
              <a:rPr lang="es-CL" dirty="0">
                <a:solidFill>
                  <a:srgbClr val="92D050"/>
                </a:solidFill>
                <a:latin typeface="Consolas" panose="020B0609020204030204" pitchFamily="49" charset="0"/>
                <a:cs typeface="Consolas" panose="020B0609020204030204" pitchFamily="49" charset="0"/>
              </a:rPr>
              <a:t>Script</a:t>
            </a:r>
          </a:p>
          <a:p>
            <a:r>
              <a:rPr lang="es-CL" dirty="0">
                <a:solidFill>
                  <a:srgbClr val="92D050"/>
                </a:solidFill>
                <a:latin typeface="Consolas" panose="020B0609020204030204" pitchFamily="49" charset="0"/>
                <a:cs typeface="Consolas" panose="020B0609020204030204" pitchFamily="49" charset="0"/>
              </a:rPr>
              <a:t>Python</a:t>
            </a:r>
          </a:p>
        </p:txBody>
      </p:sp>
      <p:sp>
        <p:nvSpPr>
          <p:cNvPr id="16" name="CuadroTexto 15">
            <a:extLst>
              <a:ext uri="{FF2B5EF4-FFF2-40B4-BE49-F238E27FC236}">
                <a16:creationId xmlns:a16="http://schemas.microsoft.com/office/drawing/2014/main" id="{6E7352C0-BC1A-D540-9C2B-570A35AB5F34}"/>
              </a:ext>
            </a:extLst>
          </p:cNvPr>
          <p:cNvSpPr txBox="1"/>
          <p:nvPr/>
        </p:nvSpPr>
        <p:spPr>
          <a:xfrm>
            <a:off x="7310873" y="2509475"/>
            <a:ext cx="1197764" cy="646331"/>
          </a:xfrm>
          <a:prstGeom prst="rect">
            <a:avLst/>
          </a:prstGeom>
          <a:noFill/>
        </p:spPr>
        <p:txBody>
          <a:bodyPr wrap="none" rtlCol="0">
            <a:spAutoFit/>
          </a:bodyPr>
          <a:lstStyle/>
          <a:p>
            <a:pPr algn="ctr"/>
            <a:r>
              <a:rPr lang="es-CL" dirty="0">
                <a:solidFill>
                  <a:srgbClr val="92D050"/>
                </a:solidFill>
                <a:latin typeface="Consolas" panose="020B0609020204030204" pitchFamily="49" charset="0"/>
                <a:cs typeface="Consolas" panose="020B0609020204030204" pitchFamily="49" charset="0"/>
              </a:rPr>
              <a:t>Server</a:t>
            </a:r>
          </a:p>
          <a:p>
            <a:pPr algn="ctr"/>
            <a:r>
              <a:rPr lang="es-CL" dirty="0">
                <a:solidFill>
                  <a:srgbClr val="92D050"/>
                </a:solidFill>
                <a:latin typeface="Consolas" panose="020B0609020204030204" pitchFamily="49" charset="0"/>
                <a:cs typeface="Consolas" panose="020B0609020204030204" pitchFamily="49" charset="0"/>
              </a:rPr>
              <a:t>Overflow</a:t>
            </a:r>
          </a:p>
        </p:txBody>
      </p:sp>
      <p:cxnSp>
        <p:nvCxnSpPr>
          <p:cNvPr id="18" name="Conector recto de flecha 17">
            <a:extLst>
              <a:ext uri="{FF2B5EF4-FFF2-40B4-BE49-F238E27FC236}">
                <a16:creationId xmlns:a16="http://schemas.microsoft.com/office/drawing/2014/main" id="{66D64DF3-E331-9947-A443-1DCEC8DB9BA4}"/>
              </a:ext>
            </a:extLst>
          </p:cNvPr>
          <p:cNvCxnSpPr>
            <a:cxnSpLocks/>
          </p:cNvCxnSpPr>
          <p:nvPr/>
        </p:nvCxnSpPr>
        <p:spPr>
          <a:xfrm flipV="1">
            <a:off x="5835893" y="2393053"/>
            <a:ext cx="0" cy="762753"/>
          </a:xfrm>
          <a:prstGeom prst="straightConnector1">
            <a:avLst/>
          </a:prstGeom>
          <a:ln>
            <a:solidFill>
              <a:srgbClr val="FF2A23"/>
            </a:solidFill>
            <a:tailEnd type="triangle"/>
          </a:ln>
        </p:spPr>
        <p:style>
          <a:lnRef idx="1">
            <a:schemeClr val="accent2"/>
          </a:lnRef>
          <a:fillRef idx="0">
            <a:schemeClr val="accent2"/>
          </a:fillRef>
          <a:effectRef idx="0">
            <a:schemeClr val="accent2"/>
          </a:effectRef>
          <a:fontRef idx="minor">
            <a:schemeClr val="tx1"/>
          </a:fontRef>
        </p:style>
      </p:cxnSp>
      <p:cxnSp>
        <p:nvCxnSpPr>
          <p:cNvPr id="20" name="Conector recto de flecha 19">
            <a:extLst>
              <a:ext uri="{FF2B5EF4-FFF2-40B4-BE49-F238E27FC236}">
                <a16:creationId xmlns:a16="http://schemas.microsoft.com/office/drawing/2014/main" id="{D7D689F9-A67F-3348-8FA6-48C374E4CEAC}"/>
              </a:ext>
            </a:extLst>
          </p:cNvPr>
          <p:cNvCxnSpPr>
            <a:cxnSpLocks/>
          </p:cNvCxnSpPr>
          <p:nvPr/>
        </p:nvCxnSpPr>
        <p:spPr>
          <a:xfrm flipV="1">
            <a:off x="6585438" y="3085469"/>
            <a:ext cx="675611" cy="431454"/>
          </a:xfrm>
          <a:prstGeom prst="straightConnector1">
            <a:avLst/>
          </a:prstGeom>
          <a:ln>
            <a:solidFill>
              <a:srgbClr val="FF2A23"/>
            </a:solidFill>
            <a:tailEnd type="triangle"/>
          </a:ln>
        </p:spPr>
        <p:style>
          <a:lnRef idx="1">
            <a:schemeClr val="accent2"/>
          </a:lnRef>
          <a:fillRef idx="0">
            <a:schemeClr val="accent2"/>
          </a:fillRef>
          <a:effectRef idx="0">
            <a:schemeClr val="accent2"/>
          </a:effectRef>
          <a:fontRef idx="minor">
            <a:schemeClr val="tx1"/>
          </a:fontRef>
        </p:style>
      </p:cxnSp>
      <p:sp>
        <p:nvSpPr>
          <p:cNvPr id="26" name="CuadroTexto 25">
            <a:extLst>
              <a:ext uri="{FF2B5EF4-FFF2-40B4-BE49-F238E27FC236}">
                <a16:creationId xmlns:a16="http://schemas.microsoft.com/office/drawing/2014/main" id="{A37BF8C1-5BA6-6F46-9576-CFAA452056C7}"/>
              </a:ext>
            </a:extLst>
          </p:cNvPr>
          <p:cNvSpPr txBox="1"/>
          <p:nvPr/>
        </p:nvSpPr>
        <p:spPr>
          <a:xfrm>
            <a:off x="7394456" y="4393518"/>
            <a:ext cx="944489" cy="646331"/>
          </a:xfrm>
          <a:prstGeom prst="rect">
            <a:avLst/>
          </a:prstGeom>
          <a:noFill/>
        </p:spPr>
        <p:txBody>
          <a:bodyPr wrap="none" rtlCol="0">
            <a:spAutoFit/>
          </a:bodyPr>
          <a:lstStyle/>
          <a:p>
            <a:pPr algn="ctr"/>
            <a:r>
              <a:rPr lang="es-CL" dirty="0">
                <a:solidFill>
                  <a:srgbClr val="92D050"/>
                </a:solidFill>
                <a:latin typeface="Consolas" panose="020B0609020204030204" pitchFamily="49" charset="0"/>
                <a:cs typeface="Consolas" panose="020B0609020204030204" pitchFamily="49" charset="0"/>
              </a:rPr>
              <a:t>Server</a:t>
            </a:r>
          </a:p>
          <a:p>
            <a:pPr algn="ctr"/>
            <a:r>
              <a:rPr lang="es-CL" dirty="0">
                <a:solidFill>
                  <a:srgbClr val="92D050"/>
                </a:solidFill>
                <a:latin typeface="Consolas" panose="020B0609020204030204" pitchFamily="49" charset="0"/>
                <a:cs typeface="Consolas" panose="020B0609020204030204" pitchFamily="49" charset="0"/>
              </a:rPr>
              <a:t>Seh</a:t>
            </a:r>
          </a:p>
        </p:txBody>
      </p:sp>
      <p:cxnSp>
        <p:nvCxnSpPr>
          <p:cNvPr id="27" name="Conector recto de flecha 26">
            <a:extLst>
              <a:ext uri="{FF2B5EF4-FFF2-40B4-BE49-F238E27FC236}">
                <a16:creationId xmlns:a16="http://schemas.microsoft.com/office/drawing/2014/main" id="{2EC76A65-19EF-7F4F-BA8C-3EDB1AD6FD5D}"/>
              </a:ext>
            </a:extLst>
          </p:cNvPr>
          <p:cNvCxnSpPr>
            <a:cxnSpLocks/>
          </p:cNvCxnSpPr>
          <p:nvPr/>
        </p:nvCxnSpPr>
        <p:spPr>
          <a:xfrm>
            <a:off x="6585438" y="4212219"/>
            <a:ext cx="835270" cy="181299"/>
          </a:xfrm>
          <a:prstGeom prst="straightConnector1">
            <a:avLst/>
          </a:prstGeom>
          <a:ln>
            <a:solidFill>
              <a:srgbClr val="FF2A23"/>
            </a:solidFill>
            <a:tailEnd type="triangle"/>
          </a:ln>
        </p:spPr>
        <p:style>
          <a:lnRef idx="1">
            <a:schemeClr val="accent2"/>
          </a:lnRef>
          <a:fillRef idx="0">
            <a:schemeClr val="accent2"/>
          </a:fillRef>
          <a:effectRef idx="0">
            <a:schemeClr val="accent2"/>
          </a:effectRef>
          <a:fontRef idx="minor">
            <a:schemeClr val="tx1"/>
          </a:fontRef>
        </p:style>
      </p:cxnSp>
      <p:cxnSp>
        <p:nvCxnSpPr>
          <p:cNvPr id="29" name="Conector recto de flecha 28">
            <a:extLst>
              <a:ext uri="{FF2B5EF4-FFF2-40B4-BE49-F238E27FC236}">
                <a16:creationId xmlns:a16="http://schemas.microsoft.com/office/drawing/2014/main" id="{2B5EC993-D21C-7D4A-9D0A-BCF6A861E1E2}"/>
              </a:ext>
            </a:extLst>
          </p:cNvPr>
          <p:cNvCxnSpPr>
            <a:cxnSpLocks/>
          </p:cNvCxnSpPr>
          <p:nvPr/>
        </p:nvCxnSpPr>
        <p:spPr>
          <a:xfrm>
            <a:off x="5835892" y="4485178"/>
            <a:ext cx="0" cy="796536"/>
          </a:xfrm>
          <a:prstGeom prst="straightConnector1">
            <a:avLst/>
          </a:prstGeom>
          <a:ln>
            <a:solidFill>
              <a:srgbClr val="FF2A23"/>
            </a:solidFill>
            <a:tailEnd type="triangle"/>
          </a:ln>
        </p:spPr>
        <p:style>
          <a:lnRef idx="1">
            <a:schemeClr val="accent2"/>
          </a:lnRef>
          <a:fillRef idx="0">
            <a:schemeClr val="accent2"/>
          </a:fillRef>
          <a:effectRef idx="0">
            <a:schemeClr val="accent2"/>
          </a:effectRef>
          <a:fontRef idx="minor">
            <a:schemeClr val="tx1"/>
          </a:fontRef>
        </p:style>
      </p:cxnSp>
      <p:cxnSp>
        <p:nvCxnSpPr>
          <p:cNvPr id="31" name="Conector recto de flecha 30">
            <a:extLst>
              <a:ext uri="{FF2B5EF4-FFF2-40B4-BE49-F238E27FC236}">
                <a16:creationId xmlns:a16="http://schemas.microsoft.com/office/drawing/2014/main" id="{741084FE-1B71-ED42-BA8C-0F5F2D027E69}"/>
              </a:ext>
            </a:extLst>
          </p:cNvPr>
          <p:cNvCxnSpPr>
            <a:cxnSpLocks/>
          </p:cNvCxnSpPr>
          <p:nvPr/>
        </p:nvCxnSpPr>
        <p:spPr>
          <a:xfrm flipH="1">
            <a:off x="4102005" y="4149564"/>
            <a:ext cx="673786" cy="312764"/>
          </a:xfrm>
          <a:prstGeom prst="straightConnector1">
            <a:avLst/>
          </a:prstGeom>
          <a:ln>
            <a:solidFill>
              <a:srgbClr val="FF2A23"/>
            </a:solidFill>
            <a:tailEnd type="triangle"/>
          </a:ln>
        </p:spPr>
        <p:style>
          <a:lnRef idx="1">
            <a:schemeClr val="accent2"/>
          </a:lnRef>
          <a:fillRef idx="0">
            <a:schemeClr val="accent2"/>
          </a:fillRef>
          <a:effectRef idx="0">
            <a:schemeClr val="accent2"/>
          </a:effectRef>
          <a:fontRef idx="minor">
            <a:schemeClr val="tx1"/>
          </a:fontRef>
        </p:style>
      </p:cxnSp>
      <p:cxnSp>
        <p:nvCxnSpPr>
          <p:cNvPr id="34" name="Conector recto de flecha 33">
            <a:extLst>
              <a:ext uri="{FF2B5EF4-FFF2-40B4-BE49-F238E27FC236}">
                <a16:creationId xmlns:a16="http://schemas.microsoft.com/office/drawing/2014/main" id="{8B5FFB3D-42B9-B442-9863-160704541AD9}"/>
              </a:ext>
            </a:extLst>
          </p:cNvPr>
          <p:cNvCxnSpPr>
            <a:cxnSpLocks/>
          </p:cNvCxnSpPr>
          <p:nvPr/>
        </p:nvCxnSpPr>
        <p:spPr>
          <a:xfrm flipH="1" flipV="1">
            <a:off x="4199722" y="3085469"/>
            <a:ext cx="751079" cy="431454"/>
          </a:xfrm>
          <a:prstGeom prst="straightConnector1">
            <a:avLst/>
          </a:prstGeom>
          <a:ln>
            <a:solidFill>
              <a:srgbClr val="FF2A23"/>
            </a:solidFill>
            <a:tailEnd type="triangle"/>
          </a:ln>
        </p:spPr>
        <p:style>
          <a:lnRef idx="1">
            <a:schemeClr val="accent2"/>
          </a:lnRef>
          <a:fillRef idx="0">
            <a:schemeClr val="accent2"/>
          </a:fillRef>
          <a:effectRef idx="0">
            <a:schemeClr val="accent2"/>
          </a:effectRef>
          <a:fontRef idx="minor">
            <a:schemeClr val="tx1"/>
          </a:fontRef>
        </p:style>
      </p:cxnSp>
      <p:pic>
        <p:nvPicPr>
          <p:cNvPr id="17" name="Imagen 16">
            <a:extLst>
              <a:ext uri="{FF2B5EF4-FFF2-40B4-BE49-F238E27FC236}">
                <a16:creationId xmlns:a16="http://schemas.microsoft.com/office/drawing/2014/main" id="{65E114C8-26AF-F14C-A222-126B45278A30}"/>
              </a:ext>
            </a:extLst>
          </p:cNvPr>
          <p:cNvPicPr>
            <a:picLocks noChangeAspect="1"/>
          </p:cNvPicPr>
          <p:nvPr/>
        </p:nvPicPr>
        <p:blipFill>
          <a:blip r:embed="rId4"/>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4223862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fltVal val="0"/>
                                          </p:val>
                                        </p:tav>
                                        <p:tav tm="100000">
                                          <p:val>
                                            <p:strVal val="#ppt_w"/>
                                          </p:val>
                                        </p:tav>
                                      </p:tavLst>
                                    </p:anim>
                                    <p:anim calcmode="lin" valueType="num">
                                      <p:cBhvr>
                                        <p:cTn id="12" dur="5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17" presetClass="entr" presetSubtype="1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strVal val="#ppt_h"/>
                                          </p:val>
                                        </p:tav>
                                        <p:tav tm="100000">
                                          <p:val>
                                            <p:strVal val="#ppt_h"/>
                                          </p:val>
                                        </p:tav>
                                      </p:tavLst>
                                    </p:anim>
                                  </p:childTnLst>
                                </p:cTn>
                              </p:par>
                              <p:par>
                                <p:cTn id="19" presetID="17" presetClass="entr" presetSubtype="1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ppt_w</p:attrName>
                                        </p:attrNameLst>
                                      </p:cBhvr>
                                      <p:tavLst>
                                        <p:tav tm="0">
                                          <p:val>
                                            <p:fltVal val="0"/>
                                          </p:val>
                                        </p:tav>
                                        <p:tav tm="100000">
                                          <p:val>
                                            <p:strVal val="#ppt_w"/>
                                          </p:val>
                                        </p:tav>
                                      </p:tavLst>
                                    </p:anim>
                                    <p:anim calcmode="lin" valueType="num">
                                      <p:cBhvr>
                                        <p:cTn id="22" dur="5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17" presetClass="entr" presetSubtype="1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500" fill="hold"/>
                                        <p:tgtEl>
                                          <p:spTgt spid="27"/>
                                        </p:tgtEl>
                                        <p:attrNameLst>
                                          <p:attrName>ppt_w</p:attrName>
                                        </p:attrNameLst>
                                      </p:cBhvr>
                                      <p:tavLst>
                                        <p:tav tm="0">
                                          <p:val>
                                            <p:fltVal val="0"/>
                                          </p:val>
                                        </p:tav>
                                        <p:tav tm="100000">
                                          <p:val>
                                            <p:strVal val="#ppt_w"/>
                                          </p:val>
                                        </p:tav>
                                      </p:tavLst>
                                    </p:anim>
                                    <p:anim calcmode="lin" valueType="num">
                                      <p:cBhvr>
                                        <p:cTn id="28" dur="500" fill="hold"/>
                                        <p:tgtEl>
                                          <p:spTgt spid="27"/>
                                        </p:tgtEl>
                                        <p:attrNameLst>
                                          <p:attrName>ppt_h</p:attrName>
                                        </p:attrNameLst>
                                      </p:cBhvr>
                                      <p:tavLst>
                                        <p:tav tm="0">
                                          <p:val>
                                            <p:strVal val="#ppt_h"/>
                                          </p:val>
                                        </p:tav>
                                        <p:tav tm="100000">
                                          <p:val>
                                            <p:strVal val="#ppt_h"/>
                                          </p:val>
                                        </p:tav>
                                      </p:tavLst>
                                    </p:anim>
                                  </p:childTnLst>
                                </p:cTn>
                              </p:par>
                              <p:par>
                                <p:cTn id="29" presetID="17" presetClass="entr" presetSubtype="1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p:cTn id="31" dur="500" fill="hold"/>
                                        <p:tgtEl>
                                          <p:spTgt spid="26"/>
                                        </p:tgtEl>
                                        <p:attrNameLst>
                                          <p:attrName>ppt_w</p:attrName>
                                        </p:attrNameLst>
                                      </p:cBhvr>
                                      <p:tavLst>
                                        <p:tav tm="0">
                                          <p:val>
                                            <p:fltVal val="0"/>
                                          </p:val>
                                        </p:tav>
                                        <p:tav tm="100000">
                                          <p:val>
                                            <p:strVal val="#ppt_w"/>
                                          </p:val>
                                        </p:tav>
                                      </p:tavLst>
                                    </p:anim>
                                    <p:anim calcmode="lin" valueType="num">
                                      <p:cBhvr>
                                        <p:cTn id="32" dur="5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17" presetClass="entr" presetSubtype="10"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p:cTn id="37" dur="500" fill="hold"/>
                                        <p:tgtEl>
                                          <p:spTgt spid="29"/>
                                        </p:tgtEl>
                                        <p:attrNameLst>
                                          <p:attrName>ppt_w</p:attrName>
                                        </p:attrNameLst>
                                      </p:cBhvr>
                                      <p:tavLst>
                                        <p:tav tm="0">
                                          <p:val>
                                            <p:fltVal val="0"/>
                                          </p:val>
                                        </p:tav>
                                        <p:tav tm="100000">
                                          <p:val>
                                            <p:strVal val="#ppt_w"/>
                                          </p:val>
                                        </p:tav>
                                      </p:tavLst>
                                    </p:anim>
                                    <p:anim calcmode="lin" valueType="num">
                                      <p:cBhvr>
                                        <p:cTn id="38" dur="500" fill="hold"/>
                                        <p:tgtEl>
                                          <p:spTgt spid="29"/>
                                        </p:tgtEl>
                                        <p:attrNameLst>
                                          <p:attrName>ppt_h</p:attrName>
                                        </p:attrNameLst>
                                      </p:cBhvr>
                                      <p:tavLst>
                                        <p:tav tm="0">
                                          <p:val>
                                            <p:strVal val="#ppt_h"/>
                                          </p:val>
                                        </p:tav>
                                        <p:tav tm="100000">
                                          <p:val>
                                            <p:strVal val="#ppt_h"/>
                                          </p:val>
                                        </p:tav>
                                      </p:tavLst>
                                    </p:anim>
                                  </p:childTnLst>
                                </p:cTn>
                              </p:par>
                              <p:par>
                                <p:cTn id="39" presetID="17" presetClass="entr" presetSubtype="1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p:cTn id="41" dur="500" fill="hold"/>
                                        <p:tgtEl>
                                          <p:spTgt spid="9"/>
                                        </p:tgtEl>
                                        <p:attrNameLst>
                                          <p:attrName>ppt_w</p:attrName>
                                        </p:attrNameLst>
                                      </p:cBhvr>
                                      <p:tavLst>
                                        <p:tav tm="0">
                                          <p:val>
                                            <p:fltVal val="0"/>
                                          </p:val>
                                        </p:tav>
                                        <p:tav tm="100000">
                                          <p:val>
                                            <p:strVal val="#ppt_w"/>
                                          </p:val>
                                        </p:tav>
                                      </p:tavLst>
                                    </p:anim>
                                    <p:anim calcmode="lin" valueType="num">
                                      <p:cBhvr>
                                        <p:cTn id="42" dur="5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17" presetClass="entr" presetSubtype="10" fill="hold" nodeType="click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p:cTn id="47" dur="500" fill="hold"/>
                                        <p:tgtEl>
                                          <p:spTgt spid="31"/>
                                        </p:tgtEl>
                                        <p:attrNameLst>
                                          <p:attrName>ppt_w</p:attrName>
                                        </p:attrNameLst>
                                      </p:cBhvr>
                                      <p:tavLst>
                                        <p:tav tm="0">
                                          <p:val>
                                            <p:fltVal val="0"/>
                                          </p:val>
                                        </p:tav>
                                        <p:tav tm="100000">
                                          <p:val>
                                            <p:strVal val="#ppt_w"/>
                                          </p:val>
                                        </p:tav>
                                      </p:tavLst>
                                    </p:anim>
                                    <p:anim calcmode="lin" valueType="num">
                                      <p:cBhvr>
                                        <p:cTn id="48" dur="500" fill="hold"/>
                                        <p:tgtEl>
                                          <p:spTgt spid="31"/>
                                        </p:tgtEl>
                                        <p:attrNameLst>
                                          <p:attrName>ppt_h</p:attrName>
                                        </p:attrNameLst>
                                      </p:cBhvr>
                                      <p:tavLst>
                                        <p:tav tm="0">
                                          <p:val>
                                            <p:strVal val="#ppt_h"/>
                                          </p:val>
                                        </p:tav>
                                        <p:tav tm="100000">
                                          <p:val>
                                            <p:strVal val="#ppt_h"/>
                                          </p:val>
                                        </p:tav>
                                      </p:tavLst>
                                    </p:anim>
                                  </p:childTnLst>
                                </p:cTn>
                              </p:par>
                              <p:par>
                                <p:cTn id="49" presetID="17" presetClass="entr" presetSubtype="1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p:cTn id="51" dur="500" fill="hold"/>
                                        <p:tgtEl>
                                          <p:spTgt spid="10"/>
                                        </p:tgtEl>
                                        <p:attrNameLst>
                                          <p:attrName>ppt_w</p:attrName>
                                        </p:attrNameLst>
                                      </p:cBhvr>
                                      <p:tavLst>
                                        <p:tav tm="0">
                                          <p:val>
                                            <p:fltVal val="0"/>
                                          </p:val>
                                        </p:tav>
                                        <p:tav tm="100000">
                                          <p:val>
                                            <p:strVal val="#ppt_w"/>
                                          </p:val>
                                        </p:tav>
                                      </p:tavLst>
                                    </p:anim>
                                    <p:anim calcmode="lin" valueType="num">
                                      <p:cBhvr>
                                        <p:cTn id="52" dur="5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17" presetClass="entr" presetSubtype="10" fill="hold" nodeType="clickEffect">
                                  <p:stCondLst>
                                    <p:cond delay="0"/>
                                  </p:stCondLst>
                                  <p:childTnLst>
                                    <p:set>
                                      <p:cBhvr>
                                        <p:cTn id="56" dur="1" fill="hold">
                                          <p:stCondLst>
                                            <p:cond delay="0"/>
                                          </p:stCondLst>
                                        </p:cTn>
                                        <p:tgtEl>
                                          <p:spTgt spid="34"/>
                                        </p:tgtEl>
                                        <p:attrNameLst>
                                          <p:attrName>style.visibility</p:attrName>
                                        </p:attrNameLst>
                                      </p:cBhvr>
                                      <p:to>
                                        <p:strVal val="visible"/>
                                      </p:to>
                                    </p:set>
                                    <p:anim calcmode="lin" valueType="num">
                                      <p:cBhvr>
                                        <p:cTn id="57" dur="500" fill="hold"/>
                                        <p:tgtEl>
                                          <p:spTgt spid="34"/>
                                        </p:tgtEl>
                                        <p:attrNameLst>
                                          <p:attrName>ppt_w</p:attrName>
                                        </p:attrNameLst>
                                      </p:cBhvr>
                                      <p:tavLst>
                                        <p:tav tm="0">
                                          <p:val>
                                            <p:fltVal val="0"/>
                                          </p:val>
                                        </p:tav>
                                        <p:tav tm="100000">
                                          <p:val>
                                            <p:strVal val="#ppt_w"/>
                                          </p:val>
                                        </p:tav>
                                      </p:tavLst>
                                    </p:anim>
                                    <p:anim calcmode="lin" valueType="num">
                                      <p:cBhvr>
                                        <p:cTn id="58" dur="500" fill="hold"/>
                                        <p:tgtEl>
                                          <p:spTgt spid="34"/>
                                        </p:tgtEl>
                                        <p:attrNameLst>
                                          <p:attrName>ppt_h</p:attrName>
                                        </p:attrNameLst>
                                      </p:cBhvr>
                                      <p:tavLst>
                                        <p:tav tm="0">
                                          <p:val>
                                            <p:strVal val="#ppt_h"/>
                                          </p:val>
                                        </p:tav>
                                        <p:tav tm="100000">
                                          <p:val>
                                            <p:strVal val="#ppt_h"/>
                                          </p:val>
                                        </p:tav>
                                      </p:tavLst>
                                    </p:anim>
                                  </p:childTnLst>
                                </p:cTn>
                              </p:par>
                              <p:par>
                                <p:cTn id="59" presetID="17" presetClass="entr" presetSubtype="10"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p:cTn id="61" dur="500" fill="hold"/>
                                        <p:tgtEl>
                                          <p:spTgt spid="15"/>
                                        </p:tgtEl>
                                        <p:attrNameLst>
                                          <p:attrName>ppt_w</p:attrName>
                                        </p:attrNameLst>
                                      </p:cBhvr>
                                      <p:tavLst>
                                        <p:tav tm="0">
                                          <p:val>
                                            <p:fltVal val="0"/>
                                          </p:val>
                                        </p:tav>
                                        <p:tav tm="100000">
                                          <p:val>
                                            <p:strVal val="#ppt_w"/>
                                          </p:val>
                                        </p:tav>
                                      </p:tavLst>
                                    </p:anim>
                                    <p:anim calcmode="lin" valueType="num">
                                      <p:cBhvr>
                                        <p:cTn id="62" dur="500" fill="hold"/>
                                        <p:tgtEl>
                                          <p:spTgt spid="1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5" grpId="0"/>
      <p:bldP spid="16" grpId="0"/>
      <p:bldP spid="26"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CuadroTexto 14">
            <a:extLst>
              <a:ext uri="{FF2B5EF4-FFF2-40B4-BE49-F238E27FC236}">
                <a16:creationId xmlns:a16="http://schemas.microsoft.com/office/drawing/2014/main" id="{5C59FD06-BFCF-F54F-8F1C-ADE2E1B0EF97}"/>
              </a:ext>
            </a:extLst>
          </p:cNvPr>
          <p:cNvSpPr txBox="1"/>
          <p:nvPr/>
        </p:nvSpPr>
        <p:spPr>
          <a:xfrm>
            <a:off x="3846786" y="6232634"/>
            <a:ext cx="184731" cy="369332"/>
          </a:xfrm>
          <a:prstGeom prst="rect">
            <a:avLst/>
          </a:prstGeom>
          <a:noFill/>
        </p:spPr>
        <p:txBody>
          <a:bodyPr wrap="none" rtlCol="0">
            <a:spAutoFit/>
          </a:bodyPr>
          <a:lstStyle/>
          <a:p>
            <a:endParaRPr lang="es-CL" dirty="0"/>
          </a:p>
        </p:txBody>
      </p:sp>
      <p:graphicFrame>
        <p:nvGraphicFramePr>
          <p:cNvPr id="2" name="Tabla 1">
            <a:extLst>
              <a:ext uri="{FF2B5EF4-FFF2-40B4-BE49-F238E27FC236}">
                <a16:creationId xmlns:a16="http://schemas.microsoft.com/office/drawing/2014/main" id="{9EA60880-3991-D340-BE3F-FCE57DC6A442}"/>
              </a:ext>
            </a:extLst>
          </p:cNvPr>
          <p:cNvGraphicFramePr>
            <a:graphicFrameLocks noGrp="1"/>
          </p:cNvGraphicFramePr>
          <p:nvPr>
            <p:extLst>
              <p:ext uri="{D42A27DB-BD31-4B8C-83A1-F6EECF244321}">
                <p14:modId xmlns:p14="http://schemas.microsoft.com/office/powerpoint/2010/main" val="2995689121"/>
              </p:ext>
            </p:extLst>
          </p:nvPr>
        </p:nvGraphicFramePr>
        <p:xfrm>
          <a:off x="339059" y="1656857"/>
          <a:ext cx="2739697" cy="4945109"/>
        </p:xfrm>
        <a:graphic>
          <a:graphicData uri="http://schemas.openxmlformats.org/drawingml/2006/table">
            <a:tbl>
              <a:tblPr firstRow="1" bandRow="1">
                <a:tableStyleId>{5C22544A-7EE6-4342-B048-85BDC9FD1C3A}</a:tableStyleId>
              </a:tblPr>
              <a:tblGrid>
                <a:gridCol w="2739697">
                  <a:extLst>
                    <a:ext uri="{9D8B030D-6E8A-4147-A177-3AD203B41FA5}">
                      <a16:colId xmlns:a16="http://schemas.microsoft.com/office/drawing/2014/main" val="347636892"/>
                    </a:ext>
                  </a:extLst>
                </a:gridCol>
              </a:tblGrid>
              <a:tr h="1730115">
                <a:tc>
                  <a:txBody>
                    <a:bodyPr/>
                    <a:lstStyle/>
                    <a:p>
                      <a:pPr algn="ctr"/>
                      <a:endParaRPr lang="es-CL" b="0" dirty="0">
                        <a:solidFill>
                          <a:srgbClr val="FF0000"/>
                        </a:solidFill>
                      </a:endParaRPr>
                    </a:p>
                  </a:txBody>
                  <a:tcPr>
                    <a:solidFill>
                      <a:schemeClr val="tx2"/>
                    </a:solidFill>
                  </a:tcPr>
                </a:tc>
                <a:extLst>
                  <a:ext uri="{0D108BD9-81ED-4DB2-BD59-A6C34878D82A}">
                    <a16:rowId xmlns:a16="http://schemas.microsoft.com/office/drawing/2014/main" val="179923880"/>
                  </a:ext>
                </a:extLst>
              </a:tr>
              <a:tr h="418205">
                <a:tc>
                  <a:txBody>
                    <a:bodyPr/>
                    <a:lstStyle/>
                    <a:p>
                      <a:pPr algn="ctr"/>
                      <a:r>
                        <a:rPr lang="es-CL" dirty="0">
                          <a:solidFill>
                            <a:schemeClr val="bg1"/>
                          </a:solidFill>
                        </a:rPr>
                        <a:t>Save EBP</a:t>
                      </a:r>
                    </a:p>
                  </a:txBody>
                  <a:tcPr>
                    <a:solidFill>
                      <a:schemeClr val="accent1"/>
                    </a:solidFill>
                  </a:tcPr>
                </a:tc>
                <a:extLst>
                  <a:ext uri="{0D108BD9-81ED-4DB2-BD59-A6C34878D82A}">
                    <a16:rowId xmlns:a16="http://schemas.microsoft.com/office/drawing/2014/main" val="1710309799"/>
                  </a:ext>
                </a:extLst>
              </a:tr>
              <a:tr h="401042">
                <a:tc>
                  <a:txBody>
                    <a:bodyPr/>
                    <a:lstStyle/>
                    <a:p>
                      <a:pPr algn="ctr"/>
                      <a:r>
                        <a:rPr lang="es-CL" dirty="0">
                          <a:solidFill>
                            <a:schemeClr val="bg1"/>
                          </a:solidFill>
                        </a:rPr>
                        <a:t>Return EIP</a:t>
                      </a:r>
                    </a:p>
                  </a:txBody>
                  <a:tcPr>
                    <a:solidFill>
                      <a:schemeClr val="accent4">
                        <a:lumMod val="60000"/>
                        <a:lumOff val="40000"/>
                      </a:schemeClr>
                    </a:solidFill>
                  </a:tcPr>
                </a:tc>
                <a:extLst>
                  <a:ext uri="{0D108BD9-81ED-4DB2-BD59-A6C34878D82A}">
                    <a16:rowId xmlns:a16="http://schemas.microsoft.com/office/drawing/2014/main" val="2648428052"/>
                  </a:ext>
                </a:extLst>
              </a:tr>
              <a:tr h="384067">
                <a:tc>
                  <a:txBody>
                    <a:bodyPr/>
                    <a:lstStyle/>
                    <a:p>
                      <a:pPr algn="ctr"/>
                      <a:r>
                        <a:rPr lang="es-CL" dirty="0">
                          <a:solidFill>
                            <a:schemeClr val="bg1"/>
                          </a:solidFill>
                        </a:rPr>
                        <a:t>Argv[1]</a:t>
                      </a:r>
                    </a:p>
                  </a:txBody>
                  <a:tcPr>
                    <a:solidFill>
                      <a:schemeClr val="bg1">
                        <a:lumMod val="65000"/>
                      </a:schemeClr>
                    </a:solidFill>
                  </a:tcPr>
                </a:tc>
                <a:extLst>
                  <a:ext uri="{0D108BD9-81ED-4DB2-BD59-A6C34878D82A}">
                    <a16:rowId xmlns:a16="http://schemas.microsoft.com/office/drawing/2014/main" val="3970437163"/>
                  </a:ext>
                </a:extLst>
              </a:tr>
              <a:tr h="1730115">
                <a:tc>
                  <a:txBody>
                    <a:bodyPr/>
                    <a:lstStyle/>
                    <a:p>
                      <a:pPr algn="ctr"/>
                      <a:r>
                        <a:rPr lang="es-CL" dirty="0">
                          <a:solidFill>
                            <a:schemeClr val="bg1"/>
                          </a:solidFill>
                        </a:rPr>
                        <a:t>Stack</a:t>
                      </a:r>
                    </a:p>
                    <a:p>
                      <a:pPr algn="ctr"/>
                      <a:r>
                        <a:rPr lang="es-CL" dirty="0">
                          <a:solidFill>
                            <a:schemeClr val="bg1"/>
                          </a:solidFill>
                        </a:rPr>
                        <a:t>Low Addresses</a:t>
                      </a:r>
                    </a:p>
                    <a:p>
                      <a:pPr algn="ctr"/>
                      <a:endParaRPr lang="es-CL" dirty="0">
                        <a:solidFill>
                          <a:schemeClr val="bg1"/>
                        </a:solidFill>
                      </a:endParaRPr>
                    </a:p>
                    <a:p>
                      <a:pPr algn="ctr"/>
                      <a:endParaRPr lang="es-CL" dirty="0">
                        <a:solidFill>
                          <a:schemeClr val="bg1"/>
                        </a:solidFill>
                      </a:endParaRPr>
                    </a:p>
                    <a:p>
                      <a:pPr algn="ctr"/>
                      <a:endParaRPr lang="es-CL" dirty="0">
                        <a:solidFill>
                          <a:schemeClr val="bg1"/>
                        </a:solidFill>
                      </a:endParaRPr>
                    </a:p>
                    <a:p>
                      <a:pPr algn="ctr"/>
                      <a:r>
                        <a:rPr lang="es-CL" dirty="0">
                          <a:solidFill>
                            <a:schemeClr val="bg1"/>
                          </a:solidFill>
                        </a:rPr>
                        <a:t>Stack</a:t>
                      </a:r>
                    </a:p>
                    <a:p>
                      <a:pPr algn="ctr"/>
                      <a:r>
                        <a:rPr lang="es-CL" dirty="0">
                          <a:solidFill>
                            <a:schemeClr val="bg1"/>
                          </a:solidFill>
                        </a:rPr>
                        <a:t>Higher Addresses</a:t>
                      </a:r>
                    </a:p>
                  </a:txBody>
                  <a:tcPr>
                    <a:solidFill>
                      <a:srgbClr val="00B050"/>
                    </a:solidFill>
                  </a:tcPr>
                </a:tc>
                <a:extLst>
                  <a:ext uri="{0D108BD9-81ED-4DB2-BD59-A6C34878D82A}">
                    <a16:rowId xmlns:a16="http://schemas.microsoft.com/office/drawing/2014/main" val="1743378471"/>
                  </a:ext>
                </a:extLst>
              </a:tr>
            </a:tbl>
          </a:graphicData>
        </a:graphic>
      </p:graphicFrame>
      <p:sp>
        <p:nvSpPr>
          <p:cNvPr id="3" name="CuadroTexto 2">
            <a:extLst>
              <a:ext uri="{FF2B5EF4-FFF2-40B4-BE49-F238E27FC236}">
                <a16:creationId xmlns:a16="http://schemas.microsoft.com/office/drawing/2014/main" id="{90205A8E-F9B8-8B47-B27D-7D380C4E4020}"/>
              </a:ext>
            </a:extLst>
          </p:cNvPr>
          <p:cNvSpPr txBox="1"/>
          <p:nvPr/>
        </p:nvSpPr>
        <p:spPr>
          <a:xfrm>
            <a:off x="1350475" y="1656857"/>
            <a:ext cx="742511" cy="369332"/>
          </a:xfrm>
          <a:prstGeom prst="rect">
            <a:avLst/>
          </a:prstGeom>
          <a:noFill/>
        </p:spPr>
        <p:txBody>
          <a:bodyPr wrap="none" rtlCol="0">
            <a:spAutoFit/>
          </a:bodyPr>
          <a:lstStyle/>
          <a:p>
            <a:r>
              <a:rPr lang="es-CL" dirty="0">
                <a:solidFill>
                  <a:srgbClr val="92D050"/>
                </a:solidFill>
              </a:rPr>
              <a:t>AAAA</a:t>
            </a:r>
          </a:p>
        </p:txBody>
      </p:sp>
      <p:sp>
        <p:nvSpPr>
          <p:cNvPr id="9" name="CuadroTexto 8">
            <a:extLst>
              <a:ext uri="{FF2B5EF4-FFF2-40B4-BE49-F238E27FC236}">
                <a16:creationId xmlns:a16="http://schemas.microsoft.com/office/drawing/2014/main" id="{BA2203B2-1E78-5148-B1F2-189D260B5547}"/>
              </a:ext>
            </a:extLst>
          </p:cNvPr>
          <p:cNvSpPr txBox="1"/>
          <p:nvPr/>
        </p:nvSpPr>
        <p:spPr>
          <a:xfrm>
            <a:off x="1350473" y="1906982"/>
            <a:ext cx="716863" cy="369332"/>
          </a:xfrm>
          <a:prstGeom prst="rect">
            <a:avLst/>
          </a:prstGeom>
          <a:noFill/>
        </p:spPr>
        <p:txBody>
          <a:bodyPr wrap="none" rtlCol="0">
            <a:spAutoFit/>
          </a:bodyPr>
          <a:lstStyle/>
          <a:p>
            <a:r>
              <a:rPr lang="es-CL" dirty="0">
                <a:solidFill>
                  <a:srgbClr val="92D050"/>
                </a:solidFill>
              </a:rPr>
              <a:t>AAAA</a:t>
            </a:r>
          </a:p>
        </p:txBody>
      </p:sp>
      <p:sp>
        <p:nvSpPr>
          <p:cNvPr id="10" name="CuadroTexto 9">
            <a:extLst>
              <a:ext uri="{FF2B5EF4-FFF2-40B4-BE49-F238E27FC236}">
                <a16:creationId xmlns:a16="http://schemas.microsoft.com/office/drawing/2014/main" id="{0CF6FD8F-14BB-1D43-BCC1-5EEE79580457}"/>
              </a:ext>
            </a:extLst>
          </p:cNvPr>
          <p:cNvSpPr txBox="1"/>
          <p:nvPr/>
        </p:nvSpPr>
        <p:spPr>
          <a:xfrm>
            <a:off x="1350469" y="2477333"/>
            <a:ext cx="716863" cy="369332"/>
          </a:xfrm>
          <a:prstGeom prst="rect">
            <a:avLst/>
          </a:prstGeom>
          <a:noFill/>
        </p:spPr>
        <p:txBody>
          <a:bodyPr wrap="none" rtlCol="0">
            <a:spAutoFit/>
          </a:bodyPr>
          <a:lstStyle/>
          <a:p>
            <a:r>
              <a:rPr lang="es-CL" dirty="0">
                <a:solidFill>
                  <a:srgbClr val="92D050"/>
                </a:solidFill>
              </a:rPr>
              <a:t>AAAA</a:t>
            </a:r>
          </a:p>
        </p:txBody>
      </p:sp>
      <p:sp>
        <p:nvSpPr>
          <p:cNvPr id="11" name="CuadroTexto 10">
            <a:extLst>
              <a:ext uri="{FF2B5EF4-FFF2-40B4-BE49-F238E27FC236}">
                <a16:creationId xmlns:a16="http://schemas.microsoft.com/office/drawing/2014/main" id="{740E5679-9AC7-8B4D-9A2F-B3DBD234A2CA}"/>
              </a:ext>
            </a:extLst>
          </p:cNvPr>
          <p:cNvSpPr txBox="1"/>
          <p:nvPr/>
        </p:nvSpPr>
        <p:spPr>
          <a:xfrm>
            <a:off x="1350469" y="2762912"/>
            <a:ext cx="716863" cy="369332"/>
          </a:xfrm>
          <a:prstGeom prst="rect">
            <a:avLst/>
          </a:prstGeom>
          <a:noFill/>
        </p:spPr>
        <p:txBody>
          <a:bodyPr wrap="none" rtlCol="0">
            <a:spAutoFit/>
          </a:bodyPr>
          <a:lstStyle/>
          <a:p>
            <a:r>
              <a:rPr lang="es-CL" dirty="0">
                <a:solidFill>
                  <a:srgbClr val="92D050"/>
                </a:solidFill>
              </a:rPr>
              <a:t>AAAA</a:t>
            </a:r>
          </a:p>
        </p:txBody>
      </p:sp>
      <p:sp>
        <p:nvSpPr>
          <p:cNvPr id="12" name="CuadroTexto 11">
            <a:extLst>
              <a:ext uri="{FF2B5EF4-FFF2-40B4-BE49-F238E27FC236}">
                <a16:creationId xmlns:a16="http://schemas.microsoft.com/office/drawing/2014/main" id="{636A8501-89D2-2F46-A40A-746BE0962070}"/>
              </a:ext>
            </a:extLst>
          </p:cNvPr>
          <p:cNvSpPr txBox="1"/>
          <p:nvPr/>
        </p:nvSpPr>
        <p:spPr>
          <a:xfrm>
            <a:off x="1350474" y="3043548"/>
            <a:ext cx="716863" cy="369332"/>
          </a:xfrm>
          <a:prstGeom prst="rect">
            <a:avLst/>
          </a:prstGeom>
          <a:noFill/>
        </p:spPr>
        <p:txBody>
          <a:bodyPr wrap="none" rtlCol="0">
            <a:spAutoFit/>
          </a:bodyPr>
          <a:lstStyle/>
          <a:p>
            <a:r>
              <a:rPr lang="es-CL" dirty="0">
                <a:solidFill>
                  <a:srgbClr val="92D050"/>
                </a:solidFill>
              </a:rPr>
              <a:t>AAAA</a:t>
            </a:r>
          </a:p>
        </p:txBody>
      </p:sp>
      <p:sp>
        <p:nvSpPr>
          <p:cNvPr id="13" name="CuadroTexto 12">
            <a:extLst>
              <a:ext uri="{FF2B5EF4-FFF2-40B4-BE49-F238E27FC236}">
                <a16:creationId xmlns:a16="http://schemas.microsoft.com/office/drawing/2014/main" id="{96595E83-5EE8-4F41-B9D2-E75389F25ACA}"/>
              </a:ext>
            </a:extLst>
          </p:cNvPr>
          <p:cNvSpPr txBox="1"/>
          <p:nvPr/>
        </p:nvSpPr>
        <p:spPr>
          <a:xfrm>
            <a:off x="1350471" y="2200114"/>
            <a:ext cx="716863" cy="369332"/>
          </a:xfrm>
          <a:prstGeom prst="rect">
            <a:avLst/>
          </a:prstGeom>
          <a:noFill/>
        </p:spPr>
        <p:txBody>
          <a:bodyPr wrap="none" rtlCol="0">
            <a:spAutoFit/>
          </a:bodyPr>
          <a:lstStyle/>
          <a:p>
            <a:r>
              <a:rPr lang="es-CL" dirty="0">
                <a:solidFill>
                  <a:srgbClr val="92D050"/>
                </a:solidFill>
              </a:rPr>
              <a:t>AAAA</a:t>
            </a:r>
          </a:p>
        </p:txBody>
      </p:sp>
      <p:sp>
        <p:nvSpPr>
          <p:cNvPr id="5" name="CuadroTexto 4">
            <a:extLst>
              <a:ext uri="{FF2B5EF4-FFF2-40B4-BE49-F238E27FC236}">
                <a16:creationId xmlns:a16="http://schemas.microsoft.com/office/drawing/2014/main" id="{25D0173F-DAF9-F543-A069-5B6D9D6D0BFC}"/>
              </a:ext>
            </a:extLst>
          </p:cNvPr>
          <p:cNvSpPr txBox="1"/>
          <p:nvPr/>
        </p:nvSpPr>
        <p:spPr>
          <a:xfrm>
            <a:off x="1137101" y="2341195"/>
            <a:ext cx="928459" cy="369332"/>
          </a:xfrm>
          <a:prstGeom prst="rect">
            <a:avLst/>
          </a:prstGeom>
          <a:noFill/>
        </p:spPr>
        <p:txBody>
          <a:bodyPr wrap="none" rtlCol="0">
            <a:spAutoFit/>
          </a:bodyPr>
          <a:lstStyle/>
          <a:p>
            <a:r>
              <a:rPr lang="es-CL" dirty="0">
                <a:solidFill>
                  <a:schemeClr val="bg1"/>
                </a:solidFill>
              </a:rPr>
              <a:t>* Buffer</a:t>
            </a:r>
          </a:p>
        </p:txBody>
      </p:sp>
      <p:graphicFrame>
        <p:nvGraphicFramePr>
          <p:cNvPr id="16" name="Tabla 15">
            <a:extLst>
              <a:ext uri="{FF2B5EF4-FFF2-40B4-BE49-F238E27FC236}">
                <a16:creationId xmlns:a16="http://schemas.microsoft.com/office/drawing/2014/main" id="{FE6DB9D9-6722-BE44-A4FA-A4DEC00E7725}"/>
              </a:ext>
            </a:extLst>
          </p:cNvPr>
          <p:cNvGraphicFramePr>
            <a:graphicFrameLocks noGrp="1"/>
          </p:cNvGraphicFramePr>
          <p:nvPr>
            <p:extLst>
              <p:ext uri="{D42A27DB-BD31-4B8C-83A1-F6EECF244321}">
                <p14:modId xmlns:p14="http://schemas.microsoft.com/office/powerpoint/2010/main" val="3178963544"/>
              </p:ext>
            </p:extLst>
          </p:nvPr>
        </p:nvGraphicFramePr>
        <p:xfrm>
          <a:off x="5200773" y="1656857"/>
          <a:ext cx="2739697" cy="4945109"/>
        </p:xfrm>
        <a:graphic>
          <a:graphicData uri="http://schemas.openxmlformats.org/drawingml/2006/table">
            <a:tbl>
              <a:tblPr firstRow="1" bandRow="1">
                <a:tableStyleId>{5C22544A-7EE6-4342-B048-85BDC9FD1C3A}</a:tableStyleId>
              </a:tblPr>
              <a:tblGrid>
                <a:gridCol w="2739697">
                  <a:extLst>
                    <a:ext uri="{9D8B030D-6E8A-4147-A177-3AD203B41FA5}">
                      <a16:colId xmlns:a16="http://schemas.microsoft.com/office/drawing/2014/main" val="347636892"/>
                    </a:ext>
                  </a:extLst>
                </a:gridCol>
              </a:tblGrid>
              <a:tr h="1730115">
                <a:tc>
                  <a:txBody>
                    <a:bodyPr/>
                    <a:lstStyle/>
                    <a:p>
                      <a:pPr algn="ctr"/>
                      <a:endParaRPr lang="es-CL" b="0" dirty="0">
                        <a:solidFill>
                          <a:srgbClr val="FF0000"/>
                        </a:solidFill>
                      </a:endParaRPr>
                    </a:p>
                  </a:txBody>
                  <a:tcPr>
                    <a:solidFill>
                      <a:schemeClr val="tx2"/>
                    </a:solidFill>
                  </a:tcPr>
                </a:tc>
                <a:extLst>
                  <a:ext uri="{0D108BD9-81ED-4DB2-BD59-A6C34878D82A}">
                    <a16:rowId xmlns:a16="http://schemas.microsoft.com/office/drawing/2014/main" val="179923880"/>
                  </a:ext>
                </a:extLst>
              </a:tr>
              <a:tr h="418205">
                <a:tc>
                  <a:txBody>
                    <a:bodyPr/>
                    <a:lstStyle/>
                    <a:p>
                      <a:pPr algn="ctr"/>
                      <a:r>
                        <a:rPr lang="es-CL" dirty="0">
                          <a:solidFill>
                            <a:schemeClr val="bg1"/>
                          </a:solidFill>
                        </a:rPr>
                        <a:t>Save EBP</a:t>
                      </a:r>
                    </a:p>
                  </a:txBody>
                  <a:tcPr>
                    <a:solidFill>
                      <a:schemeClr val="accent1"/>
                    </a:solidFill>
                  </a:tcPr>
                </a:tc>
                <a:extLst>
                  <a:ext uri="{0D108BD9-81ED-4DB2-BD59-A6C34878D82A}">
                    <a16:rowId xmlns:a16="http://schemas.microsoft.com/office/drawing/2014/main" val="1710309799"/>
                  </a:ext>
                </a:extLst>
              </a:tr>
              <a:tr h="401042">
                <a:tc>
                  <a:txBody>
                    <a:bodyPr/>
                    <a:lstStyle/>
                    <a:p>
                      <a:pPr algn="ctr"/>
                      <a:r>
                        <a:rPr lang="es-CL" dirty="0">
                          <a:solidFill>
                            <a:schemeClr val="bg1"/>
                          </a:solidFill>
                        </a:rPr>
                        <a:t>Return EIP</a:t>
                      </a:r>
                    </a:p>
                  </a:txBody>
                  <a:tcPr>
                    <a:solidFill>
                      <a:schemeClr val="accent4">
                        <a:lumMod val="60000"/>
                        <a:lumOff val="40000"/>
                      </a:schemeClr>
                    </a:solidFill>
                  </a:tcPr>
                </a:tc>
                <a:extLst>
                  <a:ext uri="{0D108BD9-81ED-4DB2-BD59-A6C34878D82A}">
                    <a16:rowId xmlns:a16="http://schemas.microsoft.com/office/drawing/2014/main" val="2648428052"/>
                  </a:ext>
                </a:extLst>
              </a:tr>
              <a:tr h="384067">
                <a:tc>
                  <a:txBody>
                    <a:bodyPr/>
                    <a:lstStyle/>
                    <a:p>
                      <a:pPr algn="ctr"/>
                      <a:r>
                        <a:rPr lang="es-CL" dirty="0">
                          <a:solidFill>
                            <a:schemeClr val="bg1"/>
                          </a:solidFill>
                        </a:rPr>
                        <a:t>Argv[1]</a:t>
                      </a:r>
                    </a:p>
                  </a:txBody>
                  <a:tcPr>
                    <a:solidFill>
                      <a:schemeClr val="bg1">
                        <a:lumMod val="65000"/>
                      </a:schemeClr>
                    </a:solidFill>
                  </a:tcPr>
                </a:tc>
                <a:extLst>
                  <a:ext uri="{0D108BD9-81ED-4DB2-BD59-A6C34878D82A}">
                    <a16:rowId xmlns:a16="http://schemas.microsoft.com/office/drawing/2014/main" val="3970437163"/>
                  </a:ext>
                </a:extLst>
              </a:tr>
              <a:tr h="1730115">
                <a:tc>
                  <a:txBody>
                    <a:bodyPr/>
                    <a:lstStyle/>
                    <a:p>
                      <a:pPr algn="ctr"/>
                      <a:r>
                        <a:rPr lang="es-CL" dirty="0">
                          <a:solidFill>
                            <a:schemeClr val="bg1"/>
                          </a:solidFill>
                        </a:rPr>
                        <a:t>Stack</a:t>
                      </a:r>
                    </a:p>
                    <a:p>
                      <a:pPr algn="ctr"/>
                      <a:r>
                        <a:rPr lang="es-CL" dirty="0">
                          <a:solidFill>
                            <a:schemeClr val="bg1"/>
                          </a:solidFill>
                        </a:rPr>
                        <a:t>Low Addresses</a:t>
                      </a:r>
                    </a:p>
                    <a:p>
                      <a:pPr algn="ctr"/>
                      <a:endParaRPr lang="es-CL" dirty="0">
                        <a:solidFill>
                          <a:schemeClr val="bg1"/>
                        </a:solidFill>
                      </a:endParaRPr>
                    </a:p>
                    <a:p>
                      <a:pPr algn="ctr"/>
                      <a:endParaRPr lang="es-CL" dirty="0">
                        <a:solidFill>
                          <a:schemeClr val="bg1"/>
                        </a:solidFill>
                      </a:endParaRPr>
                    </a:p>
                    <a:p>
                      <a:pPr algn="ctr"/>
                      <a:endParaRPr lang="es-CL" dirty="0">
                        <a:solidFill>
                          <a:schemeClr val="bg1"/>
                        </a:solidFill>
                      </a:endParaRPr>
                    </a:p>
                    <a:p>
                      <a:pPr algn="ctr"/>
                      <a:r>
                        <a:rPr lang="es-CL" dirty="0">
                          <a:solidFill>
                            <a:schemeClr val="bg1"/>
                          </a:solidFill>
                        </a:rPr>
                        <a:t>Stack</a:t>
                      </a:r>
                    </a:p>
                    <a:p>
                      <a:pPr algn="ctr"/>
                      <a:r>
                        <a:rPr lang="es-CL" dirty="0">
                          <a:solidFill>
                            <a:schemeClr val="bg1"/>
                          </a:solidFill>
                        </a:rPr>
                        <a:t>Higher Addresses</a:t>
                      </a:r>
                    </a:p>
                  </a:txBody>
                  <a:tcPr>
                    <a:solidFill>
                      <a:srgbClr val="00B050"/>
                    </a:solidFill>
                  </a:tcPr>
                </a:tc>
                <a:extLst>
                  <a:ext uri="{0D108BD9-81ED-4DB2-BD59-A6C34878D82A}">
                    <a16:rowId xmlns:a16="http://schemas.microsoft.com/office/drawing/2014/main" val="1743378471"/>
                  </a:ext>
                </a:extLst>
              </a:tr>
            </a:tbl>
          </a:graphicData>
        </a:graphic>
      </p:graphicFrame>
      <p:sp>
        <p:nvSpPr>
          <p:cNvPr id="17" name="CuadroTexto 16">
            <a:extLst>
              <a:ext uri="{FF2B5EF4-FFF2-40B4-BE49-F238E27FC236}">
                <a16:creationId xmlns:a16="http://schemas.microsoft.com/office/drawing/2014/main" id="{9DE0DDEC-9365-744B-8E54-73B8A1979E2C}"/>
              </a:ext>
            </a:extLst>
          </p:cNvPr>
          <p:cNvSpPr txBox="1"/>
          <p:nvPr/>
        </p:nvSpPr>
        <p:spPr>
          <a:xfrm>
            <a:off x="6199365" y="1656857"/>
            <a:ext cx="742511" cy="369332"/>
          </a:xfrm>
          <a:prstGeom prst="rect">
            <a:avLst/>
          </a:prstGeom>
          <a:noFill/>
        </p:spPr>
        <p:txBody>
          <a:bodyPr wrap="none" rtlCol="0">
            <a:spAutoFit/>
          </a:bodyPr>
          <a:lstStyle/>
          <a:p>
            <a:r>
              <a:rPr lang="es-CL" dirty="0">
                <a:solidFill>
                  <a:srgbClr val="92D050"/>
                </a:solidFill>
              </a:rPr>
              <a:t>AAAA</a:t>
            </a:r>
          </a:p>
        </p:txBody>
      </p:sp>
      <p:sp>
        <p:nvSpPr>
          <p:cNvPr id="18" name="CuadroTexto 17">
            <a:extLst>
              <a:ext uri="{FF2B5EF4-FFF2-40B4-BE49-F238E27FC236}">
                <a16:creationId xmlns:a16="http://schemas.microsoft.com/office/drawing/2014/main" id="{710819DA-C64B-3846-AD15-AB6B1CCEE861}"/>
              </a:ext>
            </a:extLst>
          </p:cNvPr>
          <p:cNvSpPr txBox="1"/>
          <p:nvPr/>
        </p:nvSpPr>
        <p:spPr>
          <a:xfrm>
            <a:off x="6065044" y="2341195"/>
            <a:ext cx="928459" cy="369332"/>
          </a:xfrm>
          <a:prstGeom prst="rect">
            <a:avLst/>
          </a:prstGeom>
          <a:noFill/>
        </p:spPr>
        <p:txBody>
          <a:bodyPr wrap="none" rtlCol="0">
            <a:spAutoFit/>
          </a:bodyPr>
          <a:lstStyle/>
          <a:p>
            <a:r>
              <a:rPr lang="es-CL" dirty="0">
                <a:solidFill>
                  <a:schemeClr val="bg1"/>
                </a:solidFill>
              </a:rPr>
              <a:t>* Buffer</a:t>
            </a:r>
          </a:p>
        </p:txBody>
      </p:sp>
      <p:sp>
        <p:nvSpPr>
          <p:cNvPr id="19" name="CuadroTexto 18">
            <a:extLst>
              <a:ext uri="{FF2B5EF4-FFF2-40B4-BE49-F238E27FC236}">
                <a16:creationId xmlns:a16="http://schemas.microsoft.com/office/drawing/2014/main" id="{27C3EF83-96F7-B941-BD7B-B2B01D6F1B4B}"/>
              </a:ext>
            </a:extLst>
          </p:cNvPr>
          <p:cNvSpPr txBox="1"/>
          <p:nvPr/>
        </p:nvSpPr>
        <p:spPr>
          <a:xfrm>
            <a:off x="6199365" y="1906982"/>
            <a:ext cx="742511" cy="369332"/>
          </a:xfrm>
          <a:prstGeom prst="rect">
            <a:avLst/>
          </a:prstGeom>
          <a:noFill/>
        </p:spPr>
        <p:txBody>
          <a:bodyPr wrap="none" rtlCol="0">
            <a:spAutoFit/>
          </a:bodyPr>
          <a:lstStyle/>
          <a:p>
            <a:r>
              <a:rPr lang="es-CL" dirty="0">
                <a:solidFill>
                  <a:srgbClr val="92D050"/>
                </a:solidFill>
              </a:rPr>
              <a:t>AAAA</a:t>
            </a:r>
          </a:p>
        </p:txBody>
      </p:sp>
      <p:sp>
        <p:nvSpPr>
          <p:cNvPr id="20" name="CuadroTexto 19">
            <a:extLst>
              <a:ext uri="{FF2B5EF4-FFF2-40B4-BE49-F238E27FC236}">
                <a16:creationId xmlns:a16="http://schemas.microsoft.com/office/drawing/2014/main" id="{68BC5ECD-C607-C246-9961-73C867CE358A}"/>
              </a:ext>
            </a:extLst>
          </p:cNvPr>
          <p:cNvSpPr txBox="1"/>
          <p:nvPr/>
        </p:nvSpPr>
        <p:spPr>
          <a:xfrm>
            <a:off x="6199364" y="2200114"/>
            <a:ext cx="742511" cy="369332"/>
          </a:xfrm>
          <a:prstGeom prst="rect">
            <a:avLst/>
          </a:prstGeom>
          <a:noFill/>
        </p:spPr>
        <p:txBody>
          <a:bodyPr wrap="none" rtlCol="0">
            <a:spAutoFit/>
          </a:bodyPr>
          <a:lstStyle/>
          <a:p>
            <a:r>
              <a:rPr lang="es-CL" dirty="0">
                <a:solidFill>
                  <a:srgbClr val="92D050"/>
                </a:solidFill>
              </a:rPr>
              <a:t>AAAA</a:t>
            </a:r>
          </a:p>
        </p:txBody>
      </p:sp>
      <p:sp>
        <p:nvSpPr>
          <p:cNvPr id="21" name="CuadroTexto 20">
            <a:extLst>
              <a:ext uri="{FF2B5EF4-FFF2-40B4-BE49-F238E27FC236}">
                <a16:creationId xmlns:a16="http://schemas.microsoft.com/office/drawing/2014/main" id="{8B38E509-5720-3344-8DFE-2A66186E1736}"/>
              </a:ext>
            </a:extLst>
          </p:cNvPr>
          <p:cNvSpPr txBox="1"/>
          <p:nvPr/>
        </p:nvSpPr>
        <p:spPr>
          <a:xfrm>
            <a:off x="6199364" y="2477333"/>
            <a:ext cx="742511" cy="369332"/>
          </a:xfrm>
          <a:prstGeom prst="rect">
            <a:avLst/>
          </a:prstGeom>
          <a:noFill/>
        </p:spPr>
        <p:txBody>
          <a:bodyPr wrap="none" rtlCol="0">
            <a:spAutoFit/>
          </a:bodyPr>
          <a:lstStyle/>
          <a:p>
            <a:r>
              <a:rPr lang="es-CL" dirty="0">
                <a:solidFill>
                  <a:srgbClr val="92D050"/>
                </a:solidFill>
              </a:rPr>
              <a:t>AAAA</a:t>
            </a:r>
          </a:p>
        </p:txBody>
      </p:sp>
      <p:sp>
        <p:nvSpPr>
          <p:cNvPr id="22" name="CuadroTexto 21">
            <a:extLst>
              <a:ext uri="{FF2B5EF4-FFF2-40B4-BE49-F238E27FC236}">
                <a16:creationId xmlns:a16="http://schemas.microsoft.com/office/drawing/2014/main" id="{5CD07F0E-5C87-2C46-B4A3-6D3CB2DEEBDB}"/>
              </a:ext>
            </a:extLst>
          </p:cNvPr>
          <p:cNvSpPr txBox="1"/>
          <p:nvPr/>
        </p:nvSpPr>
        <p:spPr>
          <a:xfrm>
            <a:off x="6199364" y="2758470"/>
            <a:ext cx="742511" cy="369332"/>
          </a:xfrm>
          <a:prstGeom prst="rect">
            <a:avLst/>
          </a:prstGeom>
          <a:noFill/>
        </p:spPr>
        <p:txBody>
          <a:bodyPr wrap="none" rtlCol="0">
            <a:spAutoFit/>
          </a:bodyPr>
          <a:lstStyle/>
          <a:p>
            <a:r>
              <a:rPr lang="es-CL" dirty="0">
                <a:solidFill>
                  <a:srgbClr val="92D050"/>
                </a:solidFill>
              </a:rPr>
              <a:t>AAAA</a:t>
            </a:r>
          </a:p>
        </p:txBody>
      </p:sp>
      <p:sp>
        <p:nvSpPr>
          <p:cNvPr id="23" name="CuadroTexto 22">
            <a:extLst>
              <a:ext uri="{FF2B5EF4-FFF2-40B4-BE49-F238E27FC236}">
                <a16:creationId xmlns:a16="http://schemas.microsoft.com/office/drawing/2014/main" id="{396E787C-34AC-1743-9F72-01D777CB4CFC}"/>
              </a:ext>
            </a:extLst>
          </p:cNvPr>
          <p:cNvSpPr txBox="1"/>
          <p:nvPr/>
        </p:nvSpPr>
        <p:spPr>
          <a:xfrm>
            <a:off x="6199363" y="3043548"/>
            <a:ext cx="742511" cy="369332"/>
          </a:xfrm>
          <a:prstGeom prst="rect">
            <a:avLst/>
          </a:prstGeom>
          <a:noFill/>
        </p:spPr>
        <p:txBody>
          <a:bodyPr wrap="none" rtlCol="0">
            <a:spAutoFit/>
          </a:bodyPr>
          <a:lstStyle/>
          <a:p>
            <a:r>
              <a:rPr lang="es-CL" dirty="0">
                <a:solidFill>
                  <a:srgbClr val="92D050"/>
                </a:solidFill>
              </a:rPr>
              <a:t>AAAA</a:t>
            </a:r>
          </a:p>
        </p:txBody>
      </p:sp>
      <p:sp>
        <p:nvSpPr>
          <p:cNvPr id="24" name="CuadroTexto 23">
            <a:extLst>
              <a:ext uri="{FF2B5EF4-FFF2-40B4-BE49-F238E27FC236}">
                <a16:creationId xmlns:a16="http://schemas.microsoft.com/office/drawing/2014/main" id="{26AC554F-0862-DB44-9670-165C887BC3DF}"/>
              </a:ext>
            </a:extLst>
          </p:cNvPr>
          <p:cNvSpPr txBox="1"/>
          <p:nvPr/>
        </p:nvSpPr>
        <p:spPr>
          <a:xfrm>
            <a:off x="6065044" y="3411455"/>
            <a:ext cx="1003362" cy="369332"/>
          </a:xfrm>
          <a:prstGeom prst="rect">
            <a:avLst/>
          </a:prstGeom>
          <a:solidFill>
            <a:srgbClr val="4472C5"/>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s-CL" b="1" dirty="0"/>
              <a:t>   </a:t>
            </a:r>
            <a:r>
              <a:rPr lang="es-CL" dirty="0">
                <a:solidFill>
                  <a:schemeClr val="accent2"/>
                </a:solidFill>
              </a:rPr>
              <a:t>AAAA</a:t>
            </a:r>
          </a:p>
        </p:txBody>
      </p:sp>
      <p:sp>
        <p:nvSpPr>
          <p:cNvPr id="25" name="CuadroTexto 24">
            <a:extLst>
              <a:ext uri="{FF2B5EF4-FFF2-40B4-BE49-F238E27FC236}">
                <a16:creationId xmlns:a16="http://schemas.microsoft.com/office/drawing/2014/main" id="{FA111E32-1469-1943-869A-5A09B004DCE4}"/>
              </a:ext>
            </a:extLst>
          </p:cNvPr>
          <p:cNvSpPr txBox="1"/>
          <p:nvPr/>
        </p:nvSpPr>
        <p:spPr>
          <a:xfrm>
            <a:off x="5949928" y="3828730"/>
            <a:ext cx="1118478" cy="369332"/>
          </a:xfrm>
          <a:prstGeom prst="rect">
            <a:avLst/>
          </a:prstGeom>
          <a:solidFill>
            <a:srgbClr val="FFDA66"/>
          </a:solidFill>
          <a:ln>
            <a:noFill/>
          </a:ln>
        </p:spPr>
        <p:style>
          <a:lnRef idx="0">
            <a:scrgbClr r="0" g="0" b="0"/>
          </a:lnRef>
          <a:fillRef idx="0">
            <a:scrgbClr r="0" g="0" b="0"/>
          </a:fillRef>
          <a:effectRef idx="0">
            <a:scrgbClr r="0" g="0" b="0"/>
          </a:effectRef>
          <a:fontRef idx="minor">
            <a:schemeClr val="accent2"/>
          </a:fontRef>
        </p:style>
        <p:txBody>
          <a:bodyPr wrap="square" rtlCol="0">
            <a:spAutoFit/>
          </a:bodyPr>
          <a:lstStyle/>
          <a:p>
            <a:r>
              <a:rPr lang="es-CL" b="1" dirty="0">
                <a:solidFill>
                  <a:srgbClr val="FF0000"/>
                </a:solidFill>
              </a:rPr>
              <a:t>     </a:t>
            </a:r>
            <a:r>
              <a:rPr lang="es-CL" dirty="0">
                <a:solidFill>
                  <a:srgbClr val="FF0000"/>
                </a:solidFill>
              </a:rPr>
              <a:t>BBBB</a:t>
            </a:r>
          </a:p>
        </p:txBody>
      </p:sp>
      <p:sp>
        <p:nvSpPr>
          <p:cNvPr id="26" name="Título 1">
            <a:extLst>
              <a:ext uri="{FF2B5EF4-FFF2-40B4-BE49-F238E27FC236}">
                <a16:creationId xmlns:a16="http://schemas.microsoft.com/office/drawing/2014/main" id="{87E9DA53-4B03-9E46-B2CC-A6C9C437C067}"/>
              </a:ext>
            </a:extLst>
          </p:cNvPr>
          <p:cNvSpPr txBox="1">
            <a:spLocks/>
          </p:cNvSpPr>
          <p:nvPr/>
        </p:nvSpPr>
        <p:spPr>
          <a:xfrm>
            <a:off x="3514648" y="3253434"/>
            <a:ext cx="1169347" cy="285078"/>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s-ES" sz="1600" b="1" dirty="0" err="1">
                <a:solidFill>
                  <a:srgbClr val="92D050"/>
                </a:solidFill>
              </a:rPr>
              <a:t>strcpy</a:t>
            </a:r>
            <a:r>
              <a:rPr lang="es-ES" sz="1600" b="1" dirty="0">
                <a:solidFill>
                  <a:srgbClr val="92D050"/>
                </a:solidFill>
              </a:rPr>
              <a:t>()</a:t>
            </a:r>
          </a:p>
        </p:txBody>
      </p:sp>
      <p:sp>
        <p:nvSpPr>
          <p:cNvPr id="27" name="Título 1">
            <a:extLst>
              <a:ext uri="{FF2B5EF4-FFF2-40B4-BE49-F238E27FC236}">
                <a16:creationId xmlns:a16="http://schemas.microsoft.com/office/drawing/2014/main" id="{EBF785F4-B4A1-E74C-8CB9-2C217598DD32}"/>
              </a:ext>
            </a:extLst>
          </p:cNvPr>
          <p:cNvSpPr txBox="1">
            <a:spLocks/>
          </p:cNvSpPr>
          <p:nvPr/>
        </p:nvSpPr>
        <p:spPr>
          <a:xfrm>
            <a:off x="3496209" y="3521605"/>
            <a:ext cx="1169347" cy="3693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s-ES" sz="1600" b="1" dirty="0" err="1">
                <a:solidFill>
                  <a:srgbClr val="92D050"/>
                </a:solidFill>
              </a:rPr>
              <a:t>memcpy</a:t>
            </a:r>
            <a:r>
              <a:rPr lang="es-ES" sz="1600" b="1" dirty="0">
                <a:solidFill>
                  <a:srgbClr val="92D050"/>
                </a:solidFill>
              </a:rPr>
              <a:t>()</a:t>
            </a:r>
          </a:p>
        </p:txBody>
      </p:sp>
      <p:sp>
        <p:nvSpPr>
          <p:cNvPr id="28" name="Título 1">
            <a:extLst>
              <a:ext uri="{FF2B5EF4-FFF2-40B4-BE49-F238E27FC236}">
                <a16:creationId xmlns:a16="http://schemas.microsoft.com/office/drawing/2014/main" id="{90E27A17-9646-3245-8C46-73235345546B}"/>
              </a:ext>
            </a:extLst>
          </p:cNvPr>
          <p:cNvSpPr txBox="1">
            <a:spLocks/>
          </p:cNvSpPr>
          <p:nvPr/>
        </p:nvSpPr>
        <p:spPr>
          <a:xfrm>
            <a:off x="3496216" y="3829085"/>
            <a:ext cx="1169347" cy="3693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s-ES" sz="1600" b="1" dirty="0" err="1">
                <a:solidFill>
                  <a:srgbClr val="92D050"/>
                </a:solidFill>
              </a:rPr>
              <a:t>sprintf</a:t>
            </a:r>
            <a:r>
              <a:rPr lang="es-ES" sz="1600" b="1" dirty="0">
                <a:solidFill>
                  <a:srgbClr val="92D050"/>
                </a:solidFill>
              </a:rPr>
              <a:t>()</a:t>
            </a:r>
          </a:p>
        </p:txBody>
      </p:sp>
      <p:sp>
        <p:nvSpPr>
          <p:cNvPr id="29" name="Título 1">
            <a:extLst>
              <a:ext uri="{FF2B5EF4-FFF2-40B4-BE49-F238E27FC236}">
                <a16:creationId xmlns:a16="http://schemas.microsoft.com/office/drawing/2014/main" id="{14BB4C11-C3B1-2A4F-A6AD-D7FA11F33BBC}"/>
              </a:ext>
            </a:extLst>
          </p:cNvPr>
          <p:cNvSpPr txBox="1">
            <a:spLocks/>
          </p:cNvSpPr>
          <p:nvPr/>
        </p:nvSpPr>
        <p:spPr>
          <a:xfrm>
            <a:off x="3514647" y="4159108"/>
            <a:ext cx="1169347" cy="3693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s-ES" sz="1600" b="1" dirty="0" err="1">
                <a:solidFill>
                  <a:srgbClr val="92D050"/>
                </a:solidFill>
              </a:rPr>
              <a:t>scanf</a:t>
            </a:r>
            <a:r>
              <a:rPr lang="es-ES" sz="1600" b="1" dirty="0">
                <a:solidFill>
                  <a:srgbClr val="92D050"/>
                </a:solidFill>
              </a:rPr>
              <a:t>()</a:t>
            </a:r>
          </a:p>
        </p:txBody>
      </p:sp>
      <p:sp>
        <p:nvSpPr>
          <p:cNvPr id="30" name="Título 1">
            <a:extLst>
              <a:ext uri="{FF2B5EF4-FFF2-40B4-BE49-F238E27FC236}">
                <a16:creationId xmlns:a16="http://schemas.microsoft.com/office/drawing/2014/main" id="{DA33CBC3-4BD2-194D-AC5D-B2A037E9B3F8}"/>
              </a:ext>
            </a:extLst>
          </p:cNvPr>
          <p:cNvSpPr txBox="1">
            <a:spLocks/>
          </p:cNvSpPr>
          <p:nvPr/>
        </p:nvSpPr>
        <p:spPr>
          <a:xfrm>
            <a:off x="3514639" y="4488990"/>
            <a:ext cx="1169347" cy="3693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s-ES" sz="1600" b="1" dirty="0" err="1">
                <a:solidFill>
                  <a:srgbClr val="92D050"/>
                </a:solidFill>
              </a:rPr>
              <a:t>fgets</a:t>
            </a:r>
            <a:r>
              <a:rPr lang="es-ES" sz="1600" b="1" dirty="0">
                <a:solidFill>
                  <a:srgbClr val="92D050"/>
                </a:solidFill>
              </a:rPr>
              <a:t>()</a:t>
            </a:r>
          </a:p>
        </p:txBody>
      </p:sp>
      <p:sp>
        <p:nvSpPr>
          <p:cNvPr id="32" name="CuadroTexto 31">
            <a:extLst>
              <a:ext uri="{FF2B5EF4-FFF2-40B4-BE49-F238E27FC236}">
                <a16:creationId xmlns:a16="http://schemas.microsoft.com/office/drawing/2014/main" id="{FE631F3A-4B7E-E949-867E-CDA9293C0A94}"/>
              </a:ext>
            </a:extLst>
          </p:cNvPr>
          <p:cNvSpPr txBox="1"/>
          <p:nvPr/>
        </p:nvSpPr>
        <p:spPr>
          <a:xfrm>
            <a:off x="8646223" y="1614594"/>
            <a:ext cx="2812392" cy="584775"/>
          </a:xfrm>
          <a:prstGeom prst="rect">
            <a:avLst/>
          </a:prstGeom>
          <a:noFill/>
        </p:spPr>
        <p:txBody>
          <a:bodyPr wrap="square" rtlCol="0">
            <a:spAutoFit/>
          </a:bodyPr>
          <a:lstStyle/>
          <a:p>
            <a:r>
              <a:rPr lang="es-CL" sz="3200" dirty="0">
                <a:solidFill>
                  <a:srgbClr val="92D050"/>
                </a:solidFill>
              </a:rPr>
              <a:t>Consecuencias</a:t>
            </a:r>
          </a:p>
        </p:txBody>
      </p:sp>
      <p:sp>
        <p:nvSpPr>
          <p:cNvPr id="33" name="CuadroTexto 32">
            <a:extLst>
              <a:ext uri="{FF2B5EF4-FFF2-40B4-BE49-F238E27FC236}">
                <a16:creationId xmlns:a16="http://schemas.microsoft.com/office/drawing/2014/main" id="{CA4F6F57-B75C-924B-B95A-A4C7850DF1AD}"/>
              </a:ext>
            </a:extLst>
          </p:cNvPr>
          <p:cNvSpPr txBox="1"/>
          <p:nvPr/>
        </p:nvSpPr>
        <p:spPr>
          <a:xfrm>
            <a:off x="8646223" y="2299280"/>
            <a:ext cx="3087092" cy="1631216"/>
          </a:xfrm>
          <a:prstGeom prst="rect">
            <a:avLst/>
          </a:prstGeom>
          <a:noFill/>
        </p:spPr>
        <p:txBody>
          <a:bodyPr wrap="square" rtlCol="0">
            <a:spAutoFit/>
          </a:bodyPr>
          <a:lstStyle/>
          <a:p>
            <a:pPr marL="342900" indent="-342900">
              <a:buFont typeface="Arial" panose="020B0604020202020204" pitchFamily="34" charset="0"/>
              <a:buChar char="•"/>
            </a:pPr>
            <a:r>
              <a:rPr lang="es-CL" sz="2000" dirty="0">
                <a:solidFill>
                  <a:srgbClr val="92D050"/>
                </a:solidFill>
              </a:rPr>
              <a:t>App sistema (calc.exe)</a:t>
            </a:r>
          </a:p>
          <a:p>
            <a:pPr marL="342900" indent="-342900">
              <a:buFont typeface="Arial" panose="020B0604020202020204" pitchFamily="34" charset="0"/>
              <a:buChar char="•"/>
            </a:pPr>
            <a:r>
              <a:rPr lang="es-CL" sz="2000" dirty="0">
                <a:solidFill>
                  <a:srgbClr val="92D050"/>
                </a:solidFill>
              </a:rPr>
              <a:t>Reverse Shell</a:t>
            </a:r>
          </a:p>
          <a:p>
            <a:pPr marL="342900" indent="-342900">
              <a:buFont typeface="Arial" panose="020B0604020202020204" pitchFamily="34" charset="0"/>
              <a:buChar char="•"/>
            </a:pPr>
            <a:r>
              <a:rPr lang="es-CL" sz="2000" dirty="0">
                <a:solidFill>
                  <a:srgbClr val="92D050"/>
                </a:solidFill>
              </a:rPr>
              <a:t>Elevación de Privilegios</a:t>
            </a:r>
          </a:p>
          <a:p>
            <a:pPr marL="342900" indent="-342900">
              <a:buFont typeface="Arial" panose="020B0604020202020204" pitchFamily="34" charset="0"/>
              <a:buChar char="•"/>
            </a:pPr>
            <a:r>
              <a:rPr lang="es-CL" sz="2000" dirty="0">
                <a:solidFill>
                  <a:srgbClr val="92D050"/>
                </a:solidFill>
              </a:rPr>
              <a:t>Denegación de servicio</a:t>
            </a:r>
          </a:p>
          <a:p>
            <a:pPr marL="342900" indent="-342900">
              <a:buFontTx/>
              <a:buChar char="-"/>
            </a:pPr>
            <a:endParaRPr lang="es-CL" sz="2000" dirty="0">
              <a:solidFill>
                <a:srgbClr val="92D050"/>
              </a:solidFill>
            </a:endParaRPr>
          </a:p>
        </p:txBody>
      </p:sp>
      <p:cxnSp>
        <p:nvCxnSpPr>
          <p:cNvPr id="37" name="Conector curvado 36">
            <a:extLst>
              <a:ext uri="{FF2B5EF4-FFF2-40B4-BE49-F238E27FC236}">
                <a16:creationId xmlns:a16="http://schemas.microsoft.com/office/drawing/2014/main" id="{5CE9FC30-289E-F64A-8FEA-9487F3EA6380}"/>
              </a:ext>
            </a:extLst>
          </p:cNvPr>
          <p:cNvCxnSpPr>
            <a:cxnSpLocks/>
          </p:cNvCxnSpPr>
          <p:nvPr/>
        </p:nvCxnSpPr>
        <p:spPr>
          <a:xfrm flipV="1">
            <a:off x="7950543" y="3586783"/>
            <a:ext cx="2111944" cy="483894"/>
          </a:xfrm>
          <a:prstGeom prst="curvedConnector3">
            <a:avLst>
              <a:gd name="adj1" fmla="val 100762"/>
            </a:avLst>
          </a:prstGeom>
          <a:ln>
            <a:tailEnd type="triangle"/>
          </a:ln>
          <a:effectLst>
            <a:glow rad="63500">
              <a:schemeClr val="accent1">
                <a:satMod val="175000"/>
                <a:alpha val="40000"/>
              </a:schemeClr>
            </a:glow>
          </a:effectLst>
        </p:spPr>
        <p:style>
          <a:lnRef idx="3">
            <a:schemeClr val="accent1"/>
          </a:lnRef>
          <a:fillRef idx="0">
            <a:schemeClr val="accent1"/>
          </a:fillRef>
          <a:effectRef idx="2">
            <a:schemeClr val="accent1"/>
          </a:effectRef>
          <a:fontRef idx="minor">
            <a:schemeClr val="tx1"/>
          </a:fontRef>
        </p:style>
      </p:cxnSp>
      <p:sp>
        <p:nvSpPr>
          <p:cNvPr id="31" name="Título 1">
            <a:extLst>
              <a:ext uri="{FF2B5EF4-FFF2-40B4-BE49-F238E27FC236}">
                <a16:creationId xmlns:a16="http://schemas.microsoft.com/office/drawing/2014/main" id="{FF925CC0-DC74-684E-BD7B-FC66D0368914}"/>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Qué es un stack Buffer Overflow? /&gt;</a:t>
            </a:r>
            <a:endParaRPr lang="es-ES" sz="4600" b="1" dirty="0">
              <a:solidFill>
                <a:srgbClr val="92D050"/>
              </a:solidFill>
            </a:endParaRPr>
          </a:p>
        </p:txBody>
      </p:sp>
      <p:pic>
        <p:nvPicPr>
          <p:cNvPr id="34" name="Imagen 33">
            <a:extLst>
              <a:ext uri="{FF2B5EF4-FFF2-40B4-BE49-F238E27FC236}">
                <a16:creationId xmlns:a16="http://schemas.microsoft.com/office/drawing/2014/main" id="{9F8CE363-CE13-7C46-BFBB-5ECBBA877A88}"/>
              </a:ext>
            </a:extLst>
          </p:cNvPr>
          <p:cNvPicPr>
            <a:picLocks noChangeAspect="1"/>
          </p:cNvPicPr>
          <p:nvPr/>
        </p:nvPicPr>
        <p:blipFill>
          <a:blip r:embed="rId3"/>
          <a:stretch>
            <a:fillRect/>
          </a:stretch>
        </p:blipFill>
        <p:spPr>
          <a:xfrm>
            <a:off x="10316895" y="6313714"/>
            <a:ext cx="1695773" cy="416993"/>
          </a:xfrm>
          <a:prstGeom prst="rect">
            <a:avLst/>
          </a:prstGeom>
        </p:spPr>
      </p:pic>
      <p:sp>
        <p:nvSpPr>
          <p:cNvPr id="6" name="Cerrar llave 5">
            <a:extLst>
              <a:ext uri="{FF2B5EF4-FFF2-40B4-BE49-F238E27FC236}">
                <a16:creationId xmlns:a16="http://schemas.microsoft.com/office/drawing/2014/main" id="{151C6A9A-E408-CA45-B0B4-6E2E842340EC}"/>
              </a:ext>
            </a:extLst>
          </p:cNvPr>
          <p:cNvSpPr/>
          <p:nvPr/>
        </p:nvSpPr>
        <p:spPr>
          <a:xfrm>
            <a:off x="4317864" y="3127802"/>
            <a:ext cx="410198" cy="1756598"/>
          </a:xfrm>
          <a:prstGeom prst="rightBrace">
            <a:avLst/>
          </a:prstGeom>
          <a:effectLst>
            <a:glow rad="63500">
              <a:schemeClr val="accent6">
                <a:satMod val="175000"/>
                <a:alpha val="40000"/>
              </a:schemeClr>
            </a:glow>
          </a:effectLst>
        </p:spPr>
        <p:style>
          <a:lnRef idx="3">
            <a:schemeClr val="accent6"/>
          </a:lnRef>
          <a:fillRef idx="0">
            <a:schemeClr val="accent6"/>
          </a:fillRef>
          <a:effectRef idx="2">
            <a:schemeClr val="accent6"/>
          </a:effectRef>
          <a:fontRef idx="minor">
            <a:schemeClr val="tx1"/>
          </a:fontRef>
        </p:style>
        <p:txBody>
          <a:bodyPr rtlCol="0" anchor="ctr"/>
          <a:lstStyle/>
          <a:p>
            <a:pPr algn="ctr"/>
            <a:endParaRPr lang="es-CL" dirty="0"/>
          </a:p>
        </p:txBody>
      </p:sp>
    </p:spTree>
    <p:extLst>
      <p:ext uri="{BB962C8B-B14F-4D97-AF65-F5344CB8AC3E}">
        <p14:creationId xmlns:p14="http://schemas.microsoft.com/office/powerpoint/2010/main" val="994386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1" nodeType="clickEffect">
                                  <p:stCondLst>
                                    <p:cond delay="0"/>
                                  </p:stCondLst>
                                  <p:childTnLst>
                                    <p:animEffect transition="out" filter="randombar(horizont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par>
                          <p:cTn id="8" fill="hold">
                            <p:stCondLst>
                              <p:cond delay="500"/>
                            </p:stCondLst>
                            <p:childTnLst>
                              <p:par>
                                <p:cTn id="9" presetID="17" presetClass="entr" presetSubtype="1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strVal val="#ppt_h"/>
                                          </p:val>
                                        </p:tav>
                                        <p:tav tm="100000">
                                          <p:val>
                                            <p:strVal val="#ppt_h"/>
                                          </p:val>
                                        </p:tav>
                                      </p:tavLst>
                                    </p:anim>
                                  </p:childTnLst>
                                </p:cTn>
                              </p:par>
                            </p:childTnLst>
                          </p:cTn>
                        </p:par>
                        <p:par>
                          <p:cTn id="13" fill="hold">
                            <p:stCondLst>
                              <p:cond delay="1000"/>
                            </p:stCondLst>
                            <p:childTnLst>
                              <p:par>
                                <p:cTn id="14" presetID="17" presetClass="entr" presetSubtype="1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strVal val="#ppt_h"/>
                                          </p:val>
                                        </p:tav>
                                        <p:tav tm="100000">
                                          <p:val>
                                            <p:strVal val="#ppt_h"/>
                                          </p:val>
                                        </p:tav>
                                      </p:tavLst>
                                    </p:anim>
                                  </p:childTnLst>
                                </p:cTn>
                              </p:par>
                            </p:childTnLst>
                          </p:cTn>
                        </p:par>
                        <p:par>
                          <p:cTn id="18" fill="hold">
                            <p:stCondLst>
                              <p:cond delay="1500"/>
                            </p:stCondLst>
                            <p:childTnLst>
                              <p:par>
                                <p:cTn id="19" presetID="17" presetClass="entr" presetSubtype="10"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strVal val="#ppt_h"/>
                                          </p:val>
                                        </p:tav>
                                        <p:tav tm="100000">
                                          <p:val>
                                            <p:strVal val="#ppt_h"/>
                                          </p:val>
                                        </p:tav>
                                      </p:tavLst>
                                    </p:anim>
                                  </p:childTnLst>
                                </p:cTn>
                              </p:par>
                            </p:childTnLst>
                          </p:cTn>
                        </p:par>
                        <p:par>
                          <p:cTn id="23" fill="hold">
                            <p:stCondLst>
                              <p:cond delay="2000"/>
                            </p:stCondLst>
                            <p:childTnLst>
                              <p:par>
                                <p:cTn id="24" presetID="17" presetClass="entr" presetSubtype="1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strVal val="#ppt_h"/>
                                          </p:val>
                                        </p:tav>
                                        <p:tav tm="100000">
                                          <p:val>
                                            <p:strVal val="#ppt_h"/>
                                          </p:val>
                                        </p:tav>
                                      </p:tavLst>
                                    </p:anim>
                                  </p:childTnLst>
                                </p:cTn>
                              </p:par>
                            </p:childTnLst>
                          </p:cTn>
                        </p:par>
                        <p:par>
                          <p:cTn id="28" fill="hold">
                            <p:stCondLst>
                              <p:cond delay="2500"/>
                            </p:stCondLst>
                            <p:childTnLst>
                              <p:par>
                                <p:cTn id="29" presetID="17" presetClass="entr" presetSubtype="1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strVal val="#ppt_h"/>
                                          </p:val>
                                        </p:tav>
                                        <p:tav tm="100000">
                                          <p:val>
                                            <p:strVal val="#ppt_h"/>
                                          </p:val>
                                        </p:tav>
                                      </p:tavLst>
                                    </p:anim>
                                  </p:childTnLst>
                                </p:cTn>
                              </p:par>
                            </p:childTnLst>
                          </p:cTn>
                        </p:par>
                        <p:par>
                          <p:cTn id="33" fill="hold">
                            <p:stCondLst>
                              <p:cond delay="3000"/>
                            </p:stCondLst>
                            <p:childTnLst>
                              <p:par>
                                <p:cTn id="34" presetID="17" presetClass="entr" presetSubtype="10"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500" fill="hold"/>
                                        <p:tgtEl>
                                          <p:spTgt spid="12"/>
                                        </p:tgtEl>
                                        <p:attrNameLst>
                                          <p:attrName>ppt_w</p:attrName>
                                        </p:attrNameLst>
                                      </p:cBhvr>
                                      <p:tavLst>
                                        <p:tav tm="0">
                                          <p:val>
                                            <p:fltVal val="0"/>
                                          </p:val>
                                        </p:tav>
                                        <p:tav tm="100000">
                                          <p:val>
                                            <p:strVal val="#ppt_w"/>
                                          </p:val>
                                        </p:tav>
                                      </p:tavLst>
                                    </p:anim>
                                    <p:anim calcmode="lin" valueType="num">
                                      <p:cBhvr>
                                        <p:cTn id="37" dur="5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17" presetClass="entr" presetSubtype="10"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 calcmode="lin" valueType="num">
                                      <p:cBhvr>
                                        <p:cTn id="42" dur="500" fill="hold"/>
                                        <p:tgtEl>
                                          <p:spTgt spid="26"/>
                                        </p:tgtEl>
                                        <p:attrNameLst>
                                          <p:attrName>ppt_w</p:attrName>
                                        </p:attrNameLst>
                                      </p:cBhvr>
                                      <p:tavLst>
                                        <p:tav tm="0">
                                          <p:val>
                                            <p:fltVal val="0"/>
                                          </p:val>
                                        </p:tav>
                                        <p:tav tm="100000">
                                          <p:val>
                                            <p:strVal val="#ppt_w"/>
                                          </p:val>
                                        </p:tav>
                                      </p:tavLst>
                                    </p:anim>
                                    <p:anim calcmode="lin" valueType="num">
                                      <p:cBhvr>
                                        <p:cTn id="43" dur="500" fill="hold"/>
                                        <p:tgtEl>
                                          <p:spTgt spid="26"/>
                                        </p:tgtEl>
                                        <p:attrNameLst>
                                          <p:attrName>ppt_h</p:attrName>
                                        </p:attrNameLst>
                                      </p:cBhvr>
                                      <p:tavLst>
                                        <p:tav tm="0">
                                          <p:val>
                                            <p:strVal val="#ppt_h"/>
                                          </p:val>
                                        </p:tav>
                                        <p:tav tm="100000">
                                          <p:val>
                                            <p:strVal val="#ppt_h"/>
                                          </p:val>
                                        </p:tav>
                                      </p:tavLst>
                                    </p:anim>
                                  </p:childTnLst>
                                </p:cTn>
                              </p:par>
                              <p:par>
                                <p:cTn id="44" presetID="17" presetClass="entr" presetSubtype="1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p:cTn id="46" dur="500" fill="hold"/>
                                        <p:tgtEl>
                                          <p:spTgt spid="27"/>
                                        </p:tgtEl>
                                        <p:attrNameLst>
                                          <p:attrName>ppt_w</p:attrName>
                                        </p:attrNameLst>
                                      </p:cBhvr>
                                      <p:tavLst>
                                        <p:tav tm="0">
                                          <p:val>
                                            <p:fltVal val="0"/>
                                          </p:val>
                                        </p:tav>
                                        <p:tav tm="100000">
                                          <p:val>
                                            <p:strVal val="#ppt_w"/>
                                          </p:val>
                                        </p:tav>
                                      </p:tavLst>
                                    </p:anim>
                                    <p:anim calcmode="lin" valueType="num">
                                      <p:cBhvr>
                                        <p:cTn id="47" dur="500" fill="hold"/>
                                        <p:tgtEl>
                                          <p:spTgt spid="27"/>
                                        </p:tgtEl>
                                        <p:attrNameLst>
                                          <p:attrName>ppt_h</p:attrName>
                                        </p:attrNameLst>
                                      </p:cBhvr>
                                      <p:tavLst>
                                        <p:tav tm="0">
                                          <p:val>
                                            <p:strVal val="#ppt_h"/>
                                          </p:val>
                                        </p:tav>
                                        <p:tav tm="100000">
                                          <p:val>
                                            <p:strVal val="#ppt_h"/>
                                          </p:val>
                                        </p:tav>
                                      </p:tavLst>
                                    </p:anim>
                                  </p:childTnLst>
                                </p:cTn>
                              </p:par>
                              <p:par>
                                <p:cTn id="48" presetID="17" presetClass="entr" presetSubtype="10"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 calcmode="lin" valueType="num">
                                      <p:cBhvr>
                                        <p:cTn id="50" dur="500" fill="hold"/>
                                        <p:tgtEl>
                                          <p:spTgt spid="28"/>
                                        </p:tgtEl>
                                        <p:attrNameLst>
                                          <p:attrName>ppt_w</p:attrName>
                                        </p:attrNameLst>
                                      </p:cBhvr>
                                      <p:tavLst>
                                        <p:tav tm="0">
                                          <p:val>
                                            <p:fltVal val="0"/>
                                          </p:val>
                                        </p:tav>
                                        <p:tav tm="100000">
                                          <p:val>
                                            <p:strVal val="#ppt_w"/>
                                          </p:val>
                                        </p:tav>
                                      </p:tavLst>
                                    </p:anim>
                                    <p:anim calcmode="lin" valueType="num">
                                      <p:cBhvr>
                                        <p:cTn id="51" dur="500" fill="hold"/>
                                        <p:tgtEl>
                                          <p:spTgt spid="28"/>
                                        </p:tgtEl>
                                        <p:attrNameLst>
                                          <p:attrName>ppt_h</p:attrName>
                                        </p:attrNameLst>
                                      </p:cBhvr>
                                      <p:tavLst>
                                        <p:tav tm="0">
                                          <p:val>
                                            <p:strVal val="#ppt_h"/>
                                          </p:val>
                                        </p:tav>
                                        <p:tav tm="100000">
                                          <p:val>
                                            <p:strVal val="#ppt_h"/>
                                          </p:val>
                                        </p:tav>
                                      </p:tavLst>
                                    </p:anim>
                                  </p:childTnLst>
                                </p:cTn>
                              </p:par>
                              <p:par>
                                <p:cTn id="52" presetID="17" presetClass="entr" presetSubtype="10"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 calcmode="lin" valueType="num">
                                      <p:cBhvr>
                                        <p:cTn id="54" dur="500" fill="hold"/>
                                        <p:tgtEl>
                                          <p:spTgt spid="29"/>
                                        </p:tgtEl>
                                        <p:attrNameLst>
                                          <p:attrName>ppt_w</p:attrName>
                                        </p:attrNameLst>
                                      </p:cBhvr>
                                      <p:tavLst>
                                        <p:tav tm="0">
                                          <p:val>
                                            <p:fltVal val="0"/>
                                          </p:val>
                                        </p:tav>
                                        <p:tav tm="100000">
                                          <p:val>
                                            <p:strVal val="#ppt_w"/>
                                          </p:val>
                                        </p:tav>
                                      </p:tavLst>
                                    </p:anim>
                                    <p:anim calcmode="lin" valueType="num">
                                      <p:cBhvr>
                                        <p:cTn id="55" dur="500" fill="hold"/>
                                        <p:tgtEl>
                                          <p:spTgt spid="29"/>
                                        </p:tgtEl>
                                        <p:attrNameLst>
                                          <p:attrName>ppt_h</p:attrName>
                                        </p:attrNameLst>
                                      </p:cBhvr>
                                      <p:tavLst>
                                        <p:tav tm="0">
                                          <p:val>
                                            <p:strVal val="#ppt_h"/>
                                          </p:val>
                                        </p:tav>
                                        <p:tav tm="100000">
                                          <p:val>
                                            <p:strVal val="#ppt_h"/>
                                          </p:val>
                                        </p:tav>
                                      </p:tavLst>
                                    </p:anim>
                                  </p:childTnLst>
                                </p:cTn>
                              </p:par>
                              <p:par>
                                <p:cTn id="56" presetID="17" presetClass="entr" presetSubtype="1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 calcmode="lin" valueType="num">
                                      <p:cBhvr>
                                        <p:cTn id="58" dur="500" fill="hold"/>
                                        <p:tgtEl>
                                          <p:spTgt spid="30"/>
                                        </p:tgtEl>
                                        <p:attrNameLst>
                                          <p:attrName>ppt_w</p:attrName>
                                        </p:attrNameLst>
                                      </p:cBhvr>
                                      <p:tavLst>
                                        <p:tav tm="0">
                                          <p:val>
                                            <p:fltVal val="0"/>
                                          </p:val>
                                        </p:tav>
                                        <p:tav tm="100000">
                                          <p:val>
                                            <p:strVal val="#ppt_w"/>
                                          </p:val>
                                        </p:tav>
                                      </p:tavLst>
                                    </p:anim>
                                    <p:anim calcmode="lin" valueType="num">
                                      <p:cBhvr>
                                        <p:cTn id="59" dur="500" fill="hold"/>
                                        <p:tgtEl>
                                          <p:spTgt spid="30"/>
                                        </p:tgtEl>
                                        <p:attrNameLst>
                                          <p:attrName>ppt_h</p:attrName>
                                        </p:attrNameLst>
                                      </p:cBhvr>
                                      <p:tavLst>
                                        <p:tav tm="0">
                                          <p:val>
                                            <p:strVal val="#ppt_h"/>
                                          </p:val>
                                        </p:tav>
                                        <p:tav tm="100000">
                                          <p:val>
                                            <p:strVal val="#ppt_h"/>
                                          </p:val>
                                        </p:tav>
                                      </p:tavLst>
                                    </p:anim>
                                  </p:childTnLst>
                                </p:cTn>
                              </p:par>
                              <p:par>
                                <p:cTn id="60" presetID="17" presetClass="entr" presetSubtype="10" fill="hold" grpId="0" nodeType="withEffect">
                                  <p:stCondLst>
                                    <p:cond delay="0"/>
                                  </p:stCondLst>
                                  <p:childTnLst>
                                    <p:set>
                                      <p:cBhvr>
                                        <p:cTn id="61" dur="1" fill="hold">
                                          <p:stCondLst>
                                            <p:cond delay="0"/>
                                          </p:stCondLst>
                                        </p:cTn>
                                        <p:tgtEl>
                                          <p:spTgt spid="6"/>
                                        </p:tgtEl>
                                        <p:attrNameLst>
                                          <p:attrName>style.visibility</p:attrName>
                                        </p:attrNameLst>
                                      </p:cBhvr>
                                      <p:to>
                                        <p:strVal val="visible"/>
                                      </p:to>
                                    </p:set>
                                    <p:anim calcmode="lin" valueType="num">
                                      <p:cBhvr>
                                        <p:cTn id="62" dur="500" fill="hold"/>
                                        <p:tgtEl>
                                          <p:spTgt spid="6"/>
                                        </p:tgtEl>
                                        <p:attrNameLst>
                                          <p:attrName>ppt_w</p:attrName>
                                        </p:attrNameLst>
                                      </p:cBhvr>
                                      <p:tavLst>
                                        <p:tav tm="0">
                                          <p:val>
                                            <p:fltVal val="0"/>
                                          </p:val>
                                        </p:tav>
                                        <p:tav tm="100000">
                                          <p:val>
                                            <p:strVal val="#ppt_w"/>
                                          </p:val>
                                        </p:tav>
                                      </p:tavLst>
                                    </p:anim>
                                    <p:anim calcmode="lin" valueType="num">
                                      <p:cBhvr>
                                        <p:cTn id="63"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64" fill="hold">
                      <p:stCondLst>
                        <p:cond delay="indefinite"/>
                      </p:stCondLst>
                      <p:childTnLst>
                        <p:par>
                          <p:cTn id="65" fill="hold">
                            <p:stCondLst>
                              <p:cond delay="0"/>
                            </p:stCondLst>
                            <p:childTnLst>
                              <p:par>
                                <p:cTn id="66" presetID="14" presetClass="exit" presetSubtype="10" fill="hold" grpId="0" nodeType="clickEffect">
                                  <p:stCondLst>
                                    <p:cond delay="0"/>
                                  </p:stCondLst>
                                  <p:childTnLst>
                                    <p:animEffect transition="out" filter="randombar(horizontal)">
                                      <p:cBhvr>
                                        <p:cTn id="67" dur="500"/>
                                        <p:tgtEl>
                                          <p:spTgt spid="18"/>
                                        </p:tgtEl>
                                      </p:cBhvr>
                                    </p:animEffect>
                                    <p:set>
                                      <p:cBhvr>
                                        <p:cTn id="68" dur="1" fill="hold">
                                          <p:stCondLst>
                                            <p:cond delay="499"/>
                                          </p:stCondLst>
                                        </p:cTn>
                                        <p:tgtEl>
                                          <p:spTgt spid="18"/>
                                        </p:tgtEl>
                                        <p:attrNameLst>
                                          <p:attrName>style.visibility</p:attrName>
                                        </p:attrNameLst>
                                      </p:cBhvr>
                                      <p:to>
                                        <p:strVal val="hidden"/>
                                      </p:to>
                                    </p:set>
                                  </p:childTnLst>
                                </p:cTn>
                              </p:par>
                            </p:childTnLst>
                          </p:cTn>
                        </p:par>
                        <p:par>
                          <p:cTn id="69" fill="hold">
                            <p:stCondLst>
                              <p:cond delay="500"/>
                            </p:stCondLst>
                            <p:childTnLst>
                              <p:par>
                                <p:cTn id="70" presetID="17" presetClass="entr" presetSubtype="10" fill="hold" grpId="0" nodeType="afterEffect">
                                  <p:stCondLst>
                                    <p:cond delay="0"/>
                                  </p:stCondLst>
                                  <p:childTnLst>
                                    <p:set>
                                      <p:cBhvr>
                                        <p:cTn id="71" dur="1" fill="hold">
                                          <p:stCondLst>
                                            <p:cond delay="0"/>
                                          </p:stCondLst>
                                        </p:cTn>
                                        <p:tgtEl>
                                          <p:spTgt spid="17"/>
                                        </p:tgtEl>
                                        <p:attrNameLst>
                                          <p:attrName>style.visibility</p:attrName>
                                        </p:attrNameLst>
                                      </p:cBhvr>
                                      <p:to>
                                        <p:strVal val="visible"/>
                                      </p:to>
                                    </p:set>
                                    <p:anim calcmode="lin" valueType="num">
                                      <p:cBhvr>
                                        <p:cTn id="72" dur="500" fill="hold"/>
                                        <p:tgtEl>
                                          <p:spTgt spid="17"/>
                                        </p:tgtEl>
                                        <p:attrNameLst>
                                          <p:attrName>ppt_w</p:attrName>
                                        </p:attrNameLst>
                                      </p:cBhvr>
                                      <p:tavLst>
                                        <p:tav tm="0">
                                          <p:val>
                                            <p:fltVal val="0"/>
                                          </p:val>
                                        </p:tav>
                                        <p:tav tm="100000">
                                          <p:val>
                                            <p:strVal val="#ppt_w"/>
                                          </p:val>
                                        </p:tav>
                                      </p:tavLst>
                                    </p:anim>
                                    <p:anim calcmode="lin" valueType="num">
                                      <p:cBhvr>
                                        <p:cTn id="73" dur="500" fill="hold"/>
                                        <p:tgtEl>
                                          <p:spTgt spid="17"/>
                                        </p:tgtEl>
                                        <p:attrNameLst>
                                          <p:attrName>ppt_h</p:attrName>
                                        </p:attrNameLst>
                                      </p:cBhvr>
                                      <p:tavLst>
                                        <p:tav tm="0">
                                          <p:val>
                                            <p:strVal val="#ppt_h"/>
                                          </p:val>
                                        </p:tav>
                                        <p:tav tm="100000">
                                          <p:val>
                                            <p:strVal val="#ppt_h"/>
                                          </p:val>
                                        </p:tav>
                                      </p:tavLst>
                                    </p:anim>
                                  </p:childTnLst>
                                </p:cTn>
                              </p:par>
                            </p:childTnLst>
                          </p:cTn>
                        </p:par>
                        <p:par>
                          <p:cTn id="74" fill="hold">
                            <p:stCondLst>
                              <p:cond delay="1000"/>
                            </p:stCondLst>
                            <p:childTnLst>
                              <p:par>
                                <p:cTn id="75" presetID="17" presetClass="entr" presetSubtype="10" fill="hold" grpId="0" nodeType="afterEffect">
                                  <p:stCondLst>
                                    <p:cond delay="0"/>
                                  </p:stCondLst>
                                  <p:childTnLst>
                                    <p:set>
                                      <p:cBhvr>
                                        <p:cTn id="76" dur="1" fill="hold">
                                          <p:stCondLst>
                                            <p:cond delay="0"/>
                                          </p:stCondLst>
                                        </p:cTn>
                                        <p:tgtEl>
                                          <p:spTgt spid="19"/>
                                        </p:tgtEl>
                                        <p:attrNameLst>
                                          <p:attrName>style.visibility</p:attrName>
                                        </p:attrNameLst>
                                      </p:cBhvr>
                                      <p:to>
                                        <p:strVal val="visible"/>
                                      </p:to>
                                    </p:set>
                                    <p:anim calcmode="lin" valueType="num">
                                      <p:cBhvr>
                                        <p:cTn id="77" dur="500" fill="hold"/>
                                        <p:tgtEl>
                                          <p:spTgt spid="19"/>
                                        </p:tgtEl>
                                        <p:attrNameLst>
                                          <p:attrName>ppt_w</p:attrName>
                                        </p:attrNameLst>
                                      </p:cBhvr>
                                      <p:tavLst>
                                        <p:tav tm="0">
                                          <p:val>
                                            <p:fltVal val="0"/>
                                          </p:val>
                                        </p:tav>
                                        <p:tav tm="100000">
                                          <p:val>
                                            <p:strVal val="#ppt_w"/>
                                          </p:val>
                                        </p:tav>
                                      </p:tavLst>
                                    </p:anim>
                                    <p:anim calcmode="lin" valueType="num">
                                      <p:cBhvr>
                                        <p:cTn id="78" dur="500" fill="hold"/>
                                        <p:tgtEl>
                                          <p:spTgt spid="19"/>
                                        </p:tgtEl>
                                        <p:attrNameLst>
                                          <p:attrName>ppt_h</p:attrName>
                                        </p:attrNameLst>
                                      </p:cBhvr>
                                      <p:tavLst>
                                        <p:tav tm="0">
                                          <p:val>
                                            <p:strVal val="#ppt_h"/>
                                          </p:val>
                                        </p:tav>
                                        <p:tav tm="100000">
                                          <p:val>
                                            <p:strVal val="#ppt_h"/>
                                          </p:val>
                                        </p:tav>
                                      </p:tavLst>
                                    </p:anim>
                                  </p:childTnLst>
                                </p:cTn>
                              </p:par>
                            </p:childTnLst>
                          </p:cTn>
                        </p:par>
                        <p:par>
                          <p:cTn id="79" fill="hold">
                            <p:stCondLst>
                              <p:cond delay="1500"/>
                            </p:stCondLst>
                            <p:childTnLst>
                              <p:par>
                                <p:cTn id="80" presetID="17" presetClass="entr" presetSubtype="10" fill="hold" grpId="0" nodeType="afterEffect">
                                  <p:stCondLst>
                                    <p:cond delay="0"/>
                                  </p:stCondLst>
                                  <p:childTnLst>
                                    <p:set>
                                      <p:cBhvr>
                                        <p:cTn id="81" dur="1" fill="hold">
                                          <p:stCondLst>
                                            <p:cond delay="0"/>
                                          </p:stCondLst>
                                        </p:cTn>
                                        <p:tgtEl>
                                          <p:spTgt spid="20"/>
                                        </p:tgtEl>
                                        <p:attrNameLst>
                                          <p:attrName>style.visibility</p:attrName>
                                        </p:attrNameLst>
                                      </p:cBhvr>
                                      <p:to>
                                        <p:strVal val="visible"/>
                                      </p:to>
                                    </p:set>
                                    <p:anim calcmode="lin" valueType="num">
                                      <p:cBhvr>
                                        <p:cTn id="82" dur="500" fill="hold"/>
                                        <p:tgtEl>
                                          <p:spTgt spid="20"/>
                                        </p:tgtEl>
                                        <p:attrNameLst>
                                          <p:attrName>ppt_w</p:attrName>
                                        </p:attrNameLst>
                                      </p:cBhvr>
                                      <p:tavLst>
                                        <p:tav tm="0">
                                          <p:val>
                                            <p:fltVal val="0"/>
                                          </p:val>
                                        </p:tav>
                                        <p:tav tm="100000">
                                          <p:val>
                                            <p:strVal val="#ppt_w"/>
                                          </p:val>
                                        </p:tav>
                                      </p:tavLst>
                                    </p:anim>
                                    <p:anim calcmode="lin" valueType="num">
                                      <p:cBhvr>
                                        <p:cTn id="83" dur="500" fill="hold"/>
                                        <p:tgtEl>
                                          <p:spTgt spid="20"/>
                                        </p:tgtEl>
                                        <p:attrNameLst>
                                          <p:attrName>ppt_h</p:attrName>
                                        </p:attrNameLst>
                                      </p:cBhvr>
                                      <p:tavLst>
                                        <p:tav tm="0">
                                          <p:val>
                                            <p:strVal val="#ppt_h"/>
                                          </p:val>
                                        </p:tav>
                                        <p:tav tm="100000">
                                          <p:val>
                                            <p:strVal val="#ppt_h"/>
                                          </p:val>
                                        </p:tav>
                                      </p:tavLst>
                                    </p:anim>
                                  </p:childTnLst>
                                </p:cTn>
                              </p:par>
                            </p:childTnLst>
                          </p:cTn>
                        </p:par>
                        <p:par>
                          <p:cTn id="84" fill="hold">
                            <p:stCondLst>
                              <p:cond delay="2000"/>
                            </p:stCondLst>
                            <p:childTnLst>
                              <p:par>
                                <p:cTn id="85" presetID="17" presetClass="entr" presetSubtype="10" fill="hold" grpId="0" nodeType="afterEffect">
                                  <p:stCondLst>
                                    <p:cond delay="0"/>
                                  </p:stCondLst>
                                  <p:childTnLst>
                                    <p:set>
                                      <p:cBhvr>
                                        <p:cTn id="86" dur="1" fill="hold">
                                          <p:stCondLst>
                                            <p:cond delay="0"/>
                                          </p:stCondLst>
                                        </p:cTn>
                                        <p:tgtEl>
                                          <p:spTgt spid="21"/>
                                        </p:tgtEl>
                                        <p:attrNameLst>
                                          <p:attrName>style.visibility</p:attrName>
                                        </p:attrNameLst>
                                      </p:cBhvr>
                                      <p:to>
                                        <p:strVal val="visible"/>
                                      </p:to>
                                    </p:set>
                                    <p:anim calcmode="lin" valueType="num">
                                      <p:cBhvr>
                                        <p:cTn id="87" dur="500" fill="hold"/>
                                        <p:tgtEl>
                                          <p:spTgt spid="21"/>
                                        </p:tgtEl>
                                        <p:attrNameLst>
                                          <p:attrName>ppt_w</p:attrName>
                                        </p:attrNameLst>
                                      </p:cBhvr>
                                      <p:tavLst>
                                        <p:tav tm="0">
                                          <p:val>
                                            <p:fltVal val="0"/>
                                          </p:val>
                                        </p:tav>
                                        <p:tav tm="100000">
                                          <p:val>
                                            <p:strVal val="#ppt_w"/>
                                          </p:val>
                                        </p:tav>
                                      </p:tavLst>
                                    </p:anim>
                                    <p:anim calcmode="lin" valueType="num">
                                      <p:cBhvr>
                                        <p:cTn id="88" dur="500" fill="hold"/>
                                        <p:tgtEl>
                                          <p:spTgt spid="21"/>
                                        </p:tgtEl>
                                        <p:attrNameLst>
                                          <p:attrName>ppt_h</p:attrName>
                                        </p:attrNameLst>
                                      </p:cBhvr>
                                      <p:tavLst>
                                        <p:tav tm="0">
                                          <p:val>
                                            <p:strVal val="#ppt_h"/>
                                          </p:val>
                                        </p:tav>
                                        <p:tav tm="100000">
                                          <p:val>
                                            <p:strVal val="#ppt_h"/>
                                          </p:val>
                                        </p:tav>
                                      </p:tavLst>
                                    </p:anim>
                                  </p:childTnLst>
                                </p:cTn>
                              </p:par>
                            </p:childTnLst>
                          </p:cTn>
                        </p:par>
                        <p:par>
                          <p:cTn id="89" fill="hold">
                            <p:stCondLst>
                              <p:cond delay="2500"/>
                            </p:stCondLst>
                            <p:childTnLst>
                              <p:par>
                                <p:cTn id="90" presetID="17" presetClass="entr" presetSubtype="10" fill="hold" grpId="0" nodeType="afterEffect">
                                  <p:stCondLst>
                                    <p:cond delay="0"/>
                                  </p:stCondLst>
                                  <p:childTnLst>
                                    <p:set>
                                      <p:cBhvr>
                                        <p:cTn id="91" dur="1" fill="hold">
                                          <p:stCondLst>
                                            <p:cond delay="0"/>
                                          </p:stCondLst>
                                        </p:cTn>
                                        <p:tgtEl>
                                          <p:spTgt spid="22"/>
                                        </p:tgtEl>
                                        <p:attrNameLst>
                                          <p:attrName>style.visibility</p:attrName>
                                        </p:attrNameLst>
                                      </p:cBhvr>
                                      <p:to>
                                        <p:strVal val="visible"/>
                                      </p:to>
                                    </p:set>
                                    <p:anim calcmode="lin" valueType="num">
                                      <p:cBhvr>
                                        <p:cTn id="92" dur="500" fill="hold"/>
                                        <p:tgtEl>
                                          <p:spTgt spid="22"/>
                                        </p:tgtEl>
                                        <p:attrNameLst>
                                          <p:attrName>ppt_w</p:attrName>
                                        </p:attrNameLst>
                                      </p:cBhvr>
                                      <p:tavLst>
                                        <p:tav tm="0">
                                          <p:val>
                                            <p:fltVal val="0"/>
                                          </p:val>
                                        </p:tav>
                                        <p:tav tm="100000">
                                          <p:val>
                                            <p:strVal val="#ppt_w"/>
                                          </p:val>
                                        </p:tav>
                                      </p:tavLst>
                                    </p:anim>
                                    <p:anim calcmode="lin" valueType="num">
                                      <p:cBhvr>
                                        <p:cTn id="93" dur="500" fill="hold"/>
                                        <p:tgtEl>
                                          <p:spTgt spid="22"/>
                                        </p:tgtEl>
                                        <p:attrNameLst>
                                          <p:attrName>ppt_h</p:attrName>
                                        </p:attrNameLst>
                                      </p:cBhvr>
                                      <p:tavLst>
                                        <p:tav tm="0">
                                          <p:val>
                                            <p:strVal val="#ppt_h"/>
                                          </p:val>
                                        </p:tav>
                                        <p:tav tm="100000">
                                          <p:val>
                                            <p:strVal val="#ppt_h"/>
                                          </p:val>
                                        </p:tav>
                                      </p:tavLst>
                                    </p:anim>
                                  </p:childTnLst>
                                </p:cTn>
                              </p:par>
                            </p:childTnLst>
                          </p:cTn>
                        </p:par>
                        <p:par>
                          <p:cTn id="94" fill="hold">
                            <p:stCondLst>
                              <p:cond delay="3000"/>
                            </p:stCondLst>
                            <p:childTnLst>
                              <p:par>
                                <p:cTn id="95" presetID="17" presetClass="entr" presetSubtype="10" fill="hold" grpId="0" nodeType="afterEffect">
                                  <p:stCondLst>
                                    <p:cond delay="0"/>
                                  </p:stCondLst>
                                  <p:childTnLst>
                                    <p:set>
                                      <p:cBhvr>
                                        <p:cTn id="96" dur="1" fill="hold">
                                          <p:stCondLst>
                                            <p:cond delay="0"/>
                                          </p:stCondLst>
                                        </p:cTn>
                                        <p:tgtEl>
                                          <p:spTgt spid="23"/>
                                        </p:tgtEl>
                                        <p:attrNameLst>
                                          <p:attrName>style.visibility</p:attrName>
                                        </p:attrNameLst>
                                      </p:cBhvr>
                                      <p:to>
                                        <p:strVal val="visible"/>
                                      </p:to>
                                    </p:set>
                                    <p:anim calcmode="lin" valueType="num">
                                      <p:cBhvr>
                                        <p:cTn id="97" dur="500" fill="hold"/>
                                        <p:tgtEl>
                                          <p:spTgt spid="23"/>
                                        </p:tgtEl>
                                        <p:attrNameLst>
                                          <p:attrName>ppt_w</p:attrName>
                                        </p:attrNameLst>
                                      </p:cBhvr>
                                      <p:tavLst>
                                        <p:tav tm="0">
                                          <p:val>
                                            <p:fltVal val="0"/>
                                          </p:val>
                                        </p:tav>
                                        <p:tav tm="100000">
                                          <p:val>
                                            <p:strVal val="#ppt_w"/>
                                          </p:val>
                                        </p:tav>
                                      </p:tavLst>
                                    </p:anim>
                                    <p:anim calcmode="lin" valueType="num">
                                      <p:cBhvr>
                                        <p:cTn id="98" dur="500" fill="hold"/>
                                        <p:tgtEl>
                                          <p:spTgt spid="23"/>
                                        </p:tgtEl>
                                        <p:attrNameLst>
                                          <p:attrName>ppt_h</p:attrName>
                                        </p:attrNameLst>
                                      </p:cBhvr>
                                      <p:tavLst>
                                        <p:tav tm="0">
                                          <p:val>
                                            <p:strVal val="#ppt_h"/>
                                          </p:val>
                                        </p:tav>
                                        <p:tav tm="100000">
                                          <p:val>
                                            <p:strVal val="#ppt_h"/>
                                          </p:val>
                                        </p:tav>
                                      </p:tavLst>
                                    </p:anim>
                                  </p:childTnLst>
                                </p:cTn>
                              </p:par>
                            </p:childTnLst>
                          </p:cTn>
                        </p:par>
                        <p:par>
                          <p:cTn id="99" fill="hold">
                            <p:stCondLst>
                              <p:cond delay="3500"/>
                            </p:stCondLst>
                            <p:childTnLst>
                              <p:par>
                                <p:cTn id="100" presetID="17" presetClass="entr" presetSubtype="10" fill="hold" grpId="0" nodeType="afterEffect">
                                  <p:stCondLst>
                                    <p:cond delay="0"/>
                                  </p:stCondLst>
                                  <p:childTnLst>
                                    <p:set>
                                      <p:cBhvr>
                                        <p:cTn id="101" dur="1" fill="hold">
                                          <p:stCondLst>
                                            <p:cond delay="0"/>
                                          </p:stCondLst>
                                        </p:cTn>
                                        <p:tgtEl>
                                          <p:spTgt spid="24"/>
                                        </p:tgtEl>
                                        <p:attrNameLst>
                                          <p:attrName>style.visibility</p:attrName>
                                        </p:attrNameLst>
                                      </p:cBhvr>
                                      <p:to>
                                        <p:strVal val="visible"/>
                                      </p:to>
                                    </p:set>
                                    <p:anim calcmode="lin" valueType="num">
                                      <p:cBhvr>
                                        <p:cTn id="102" dur="500" fill="hold"/>
                                        <p:tgtEl>
                                          <p:spTgt spid="24"/>
                                        </p:tgtEl>
                                        <p:attrNameLst>
                                          <p:attrName>ppt_w</p:attrName>
                                        </p:attrNameLst>
                                      </p:cBhvr>
                                      <p:tavLst>
                                        <p:tav tm="0">
                                          <p:val>
                                            <p:fltVal val="0"/>
                                          </p:val>
                                        </p:tav>
                                        <p:tav tm="100000">
                                          <p:val>
                                            <p:strVal val="#ppt_w"/>
                                          </p:val>
                                        </p:tav>
                                      </p:tavLst>
                                    </p:anim>
                                    <p:anim calcmode="lin" valueType="num">
                                      <p:cBhvr>
                                        <p:cTn id="103" dur="500" fill="hold"/>
                                        <p:tgtEl>
                                          <p:spTgt spid="24"/>
                                        </p:tgtEl>
                                        <p:attrNameLst>
                                          <p:attrName>ppt_h</p:attrName>
                                        </p:attrNameLst>
                                      </p:cBhvr>
                                      <p:tavLst>
                                        <p:tav tm="0">
                                          <p:val>
                                            <p:strVal val="#ppt_h"/>
                                          </p:val>
                                        </p:tav>
                                        <p:tav tm="100000">
                                          <p:val>
                                            <p:strVal val="#ppt_h"/>
                                          </p:val>
                                        </p:tav>
                                      </p:tavLst>
                                    </p:anim>
                                  </p:childTnLst>
                                </p:cTn>
                              </p:par>
                            </p:childTnLst>
                          </p:cTn>
                        </p:par>
                        <p:par>
                          <p:cTn id="104" fill="hold">
                            <p:stCondLst>
                              <p:cond delay="4000"/>
                            </p:stCondLst>
                            <p:childTnLst>
                              <p:par>
                                <p:cTn id="105" presetID="17" presetClass="entr" presetSubtype="10" fill="hold" grpId="0" nodeType="afterEffect">
                                  <p:stCondLst>
                                    <p:cond delay="0"/>
                                  </p:stCondLst>
                                  <p:childTnLst>
                                    <p:set>
                                      <p:cBhvr>
                                        <p:cTn id="106" dur="1" fill="hold">
                                          <p:stCondLst>
                                            <p:cond delay="0"/>
                                          </p:stCondLst>
                                        </p:cTn>
                                        <p:tgtEl>
                                          <p:spTgt spid="25"/>
                                        </p:tgtEl>
                                        <p:attrNameLst>
                                          <p:attrName>style.visibility</p:attrName>
                                        </p:attrNameLst>
                                      </p:cBhvr>
                                      <p:to>
                                        <p:strVal val="visible"/>
                                      </p:to>
                                    </p:set>
                                    <p:anim calcmode="lin" valueType="num">
                                      <p:cBhvr>
                                        <p:cTn id="107" dur="500" fill="hold"/>
                                        <p:tgtEl>
                                          <p:spTgt spid="25"/>
                                        </p:tgtEl>
                                        <p:attrNameLst>
                                          <p:attrName>ppt_w</p:attrName>
                                        </p:attrNameLst>
                                      </p:cBhvr>
                                      <p:tavLst>
                                        <p:tav tm="0">
                                          <p:val>
                                            <p:fltVal val="0"/>
                                          </p:val>
                                        </p:tav>
                                        <p:tav tm="100000">
                                          <p:val>
                                            <p:strVal val="#ppt_w"/>
                                          </p:val>
                                        </p:tav>
                                      </p:tavLst>
                                    </p:anim>
                                    <p:anim calcmode="lin" valueType="num">
                                      <p:cBhvr>
                                        <p:cTn id="108" dur="5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109" fill="hold">
                      <p:stCondLst>
                        <p:cond delay="indefinite"/>
                      </p:stCondLst>
                      <p:childTnLst>
                        <p:par>
                          <p:cTn id="110" fill="hold">
                            <p:stCondLst>
                              <p:cond delay="0"/>
                            </p:stCondLst>
                            <p:childTnLst>
                              <p:par>
                                <p:cTn id="111" presetID="18" presetClass="entr" presetSubtype="12" fill="hold" nodeType="clickEffect">
                                  <p:stCondLst>
                                    <p:cond delay="0"/>
                                  </p:stCondLst>
                                  <p:childTnLst>
                                    <p:set>
                                      <p:cBhvr>
                                        <p:cTn id="112" dur="1" fill="hold">
                                          <p:stCondLst>
                                            <p:cond delay="0"/>
                                          </p:stCondLst>
                                        </p:cTn>
                                        <p:tgtEl>
                                          <p:spTgt spid="37"/>
                                        </p:tgtEl>
                                        <p:attrNameLst>
                                          <p:attrName>style.visibility</p:attrName>
                                        </p:attrNameLst>
                                      </p:cBhvr>
                                      <p:to>
                                        <p:strVal val="visible"/>
                                      </p:to>
                                    </p:set>
                                    <p:animEffect transition="in" filter="strips(downLeft)">
                                      <p:cBhvr>
                                        <p:cTn id="113" dur="500"/>
                                        <p:tgtEl>
                                          <p:spTgt spid="37"/>
                                        </p:tgtEl>
                                      </p:cBhvr>
                                    </p:animEffect>
                                  </p:childTnLst>
                                </p:cTn>
                              </p:par>
                            </p:childTnLst>
                          </p:cTn>
                        </p:par>
                        <p:par>
                          <p:cTn id="114" fill="hold">
                            <p:stCondLst>
                              <p:cond delay="500"/>
                            </p:stCondLst>
                            <p:childTnLst>
                              <p:par>
                                <p:cTn id="115" presetID="18" presetClass="entr" presetSubtype="12" fill="hold" grpId="0" nodeType="afterEffect">
                                  <p:stCondLst>
                                    <p:cond delay="0"/>
                                  </p:stCondLst>
                                  <p:childTnLst>
                                    <p:set>
                                      <p:cBhvr>
                                        <p:cTn id="116" dur="1" fill="hold">
                                          <p:stCondLst>
                                            <p:cond delay="0"/>
                                          </p:stCondLst>
                                        </p:cTn>
                                        <p:tgtEl>
                                          <p:spTgt spid="32"/>
                                        </p:tgtEl>
                                        <p:attrNameLst>
                                          <p:attrName>style.visibility</p:attrName>
                                        </p:attrNameLst>
                                      </p:cBhvr>
                                      <p:to>
                                        <p:strVal val="visible"/>
                                      </p:to>
                                    </p:set>
                                    <p:animEffect transition="in" filter="strips(downLeft)">
                                      <p:cBhvr>
                                        <p:cTn id="117" dur="500"/>
                                        <p:tgtEl>
                                          <p:spTgt spid="32"/>
                                        </p:tgtEl>
                                      </p:cBhvr>
                                    </p:animEffect>
                                  </p:childTnLst>
                                </p:cTn>
                              </p:par>
                            </p:childTnLst>
                          </p:cTn>
                        </p:par>
                        <p:par>
                          <p:cTn id="118" fill="hold">
                            <p:stCondLst>
                              <p:cond delay="1000"/>
                            </p:stCondLst>
                            <p:childTnLst>
                              <p:par>
                                <p:cTn id="119" presetID="18" presetClass="entr" presetSubtype="12" fill="hold" grpId="0" nodeType="afterEffect">
                                  <p:stCondLst>
                                    <p:cond delay="0"/>
                                  </p:stCondLst>
                                  <p:childTnLst>
                                    <p:set>
                                      <p:cBhvr>
                                        <p:cTn id="120" dur="1" fill="hold">
                                          <p:stCondLst>
                                            <p:cond delay="0"/>
                                          </p:stCondLst>
                                        </p:cTn>
                                        <p:tgtEl>
                                          <p:spTgt spid="33"/>
                                        </p:tgtEl>
                                        <p:attrNameLst>
                                          <p:attrName>style.visibility</p:attrName>
                                        </p:attrNameLst>
                                      </p:cBhvr>
                                      <p:to>
                                        <p:strVal val="visible"/>
                                      </p:to>
                                    </p:set>
                                    <p:animEffect transition="in" filter="strips(downLeft)">
                                      <p:cBhvr>
                                        <p:cTn id="12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P spid="11" grpId="0"/>
      <p:bldP spid="12" grpId="0"/>
      <p:bldP spid="13" grpId="0"/>
      <p:bldP spid="5" grpId="1"/>
      <p:bldP spid="17" grpId="0"/>
      <p:bldP spid="18" grpId="0"/>
      <p:bldP spid="19" grpId="0"/>
      <p:bldP spid="20" grpId="0"/>
      <p:bldP spid="21" grpId="0"/>
      <p:bldP spid="22" grpId="0"/>
      <p:bldP spid="23" grpId="0"/>
      <p:bldP spid="24" grpId="0" animBg="1"/>
      <p:bldP spid="25" grpId="0" animBg="1"/>
      <p:bldP spid="26" grpId="0"/>
      <p:bldP spid="27" grpId="0"/>
      <p:bldP spid="28" grpId="0"/>
      <p:bldP spid="29" grpId="0"/>
      <p:bldP spid="30" grpId="0"/>
      <p:bldP spid="32" grpId="0"/>
      <p:bldP spid="33" grpId="0"/>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Demo OverFlow /&gt;</a:t>
            </a:r>
            <a:endParaRPr lang="es-ES" sz="4600" b="1" dirty="0">
              <a:solidFill>
                <a:srgbClr val="92D050"/>
              </a:solidFill>
            </a:endParaRPr>
          </a:p>
        </p:txBody>
      </p:sp>
      <p:sp>
        <p:nvSpPr>
          <p:cNvPr id="15" name="CuadroTexto 14">
            <a:extLst>
              <a:ext uri="{FF2B5EF4-FFF2-40B4-BE49-F238E27FC236}">
                <a16:creationId xmlns:a16="http://schemas.microsoft.com/office/drawing/2014/main" id="{5C59FD06-BFCF-F54F-8F1C-ADE2E1B0EF97}"/>
              </a:ext>
            </a:extLst>
          </p:cNvPr>
          <p:cNvSpPr txBox="1"/>
          <p:nvPr/>
        </p:nvSpPr>
        <p:spPr>
          <a:xfrm>
            <a:off x="3846786" y="6232634"/>
            <a:ext cx="184731" cy="369332"/>
          </a:xfrm>
          <a:prstGeom prst="rect">
            <a:avLst/>
          </a:prstGeom>
          <a:noFill/>
        </p:spPr>
        <p:txBody>
          <a:bodyPr wrap="none" rtlCol="0">
            <a:spAutoFit/>
          </a:bodyPr>
          <a:lstStyle/>
          <a:p>
            <a:endParaRPr lang="es-CL" dirty="0"/>
          </a:p>
        </p:txBody>
      </p:sp>
      <p:sp>
        <p:nvSpPr>
          <p:cNvPr id="3" name="CuadroTexto 2">
            <a:extLst>
              <a:ext uri="{FF2B5EF4-FFF2-40B4-BE49-F238E27FC236}">
                <a16:creationId xmlns:a16="http://schemas.microsoft.com/office/drawing/2014/main" id="{101DB190-8181-AB40-828D-8905EC28F93F}"/>
              </a:ext>
            </a:extLst>
          </p:cNvPr>
          <p:cNvSpPr txBox="1"/>
          <p:nvPr/>
        </p:nvSpPr>
        <p:spPr>
          <a:xfrm>
            <a:off x="3846786" y="2125133"/>
            <a:ext cx="5190067" cy="1938992"/>
          </a:xfrm>
          <a:prstGeom prst="rect">
            <a:avLst/>
          </a:prstGeom>
          <a:noFill/>
        </p:spPr>
        <p:txBody>
          <a:bodyPr wrap="square" rtlCol="0">
            <a:spAutoFit/>
          </a:bodyPr>
          <a:lstStyle/>
          <a:p>
            <a:pPr marL="285750" indent="-285750">
              <a:buFont typeface="Wingdings" pitchFamily="2" charset="2"/>
              <a:buChar char="ü"/>
            </a:pPr>
            <a:r>
              <a:rPr lang="es-CL" sz="2400" dirty="0">
                <a:solidFill>
                  <a:srgbClr val="92D050"/>
                </a:solidFill>
              </a:rPr>
              <a:t>Replicando el Crash</a:t>
            </a:r>
          </a:p>
          <a:p>
            <a:endParaRPr lang="es-CL" sz="2400" dirty="0">
              <a:solidFill>
                <a:srgbClr val="92D050"/>
              </a:solidFill>
            </a:endParaRPr>
          </a:p>
          <a:p>
            <a:pPr marL="285750" indent="-285750">
              <a:buFont typeface="Wingdings" pitchFamily="2" charset="2"/>
              <a:buChar char="ü"/>
            </a:pPr>
            <a:r>
              <a:rPr lang="es-CL" sz="2400" dirty="0">
                <a:solidFill>
                  <a:srgbClr val="92D050"/>
                </a:solidFill>
              </a:rPr>
              <a:t>Desarrollando nuestro exploit</a:t>
            </a:r>
          </a:p>
          <a:p>
            <a:endParaRPr lang="es-CL" sz="2400" dirty="0">
              <a:solidFill>
                <a:srgbClr val="92D050"/>
              </a:solidFill>
            </a:endParaRPr>
          </a:p>
          <a:p>
            <a:pPr marL="285750" indent="-285750">
              <a:buFont typeface="Wingdings" pitchFamily="2" charset="2"/>
              <a:buChar char="ü"/>
            </a:pPr>
            <a:r>
              <a:rPr lang="es-CL" sz="2400" dirty="0">
                <a:solidFill>
                  <a:srgbClr val="92D050"/>
                </a:solidFill>
              </a:rPr>
              <a:t>Localizando nuestra shellcode</a:t>
            </a:r>
          </a:p>
        </p:txBody>
      </p:sp>
      <p:pic>
        <p:nvPicPr>
          <p:cNvPr id="6" name="Imagen 5">
            <a:extLst>
              <a:ext uri="{FF2B5EF4-FFF2-40B4-BE49-F238E27FC236}">
                <a16:creationId xmlns:a16="http://schemas.microsoft.com/office/drawing/2014/main" id="{62EA3CDC-7DAB-824F-9AB5-233C818E3823}"/>
              </a:ext>
            </a:extLst>
          </p:cNvPr>
          <p:cNvPicPr>
            <a:picLocks noChangeAspect="1"/>
          </p:cNvPicPr>
          <p:nvPr/>
        </p:nvPicPr>
        <p:blipFill>
          <a:blip r:embed="rId3"/>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45249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D6EFA3DB-6ACB-AE4A-8C2B-4085285EC9DE}"/>
              </a:ext>
            </a:extLst>
          </p:cNvPr>
          <p:cNvSpPr txBox="1">
            <a:spLocks/>
          </p:cNvSpPr>
          <p:nvPr/>
        </p:nvSpPr>
        <p:spPr>
          <a:xfrm>
            <a:off x="3756223" y="2530549"/>
            <a:ext cx="6064785" cy="167746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just"/>
            <a:r>
              <a:rPr lang="es-CL" sz="3600" dirty="0">
                <a:solidFill>
                  <a:srgbClr val="92D050"/>
                </a:solidFill>
                <a:latin typeface="+mn-lt"/>
              </a:rPr>
              <a:t> Stack Buffer Overflow</a:t>
            </a:r>
          </a:p>
          <a:p>
            <a:pPr algn="just"/>
            <a:r>
              <a:rPr lang="es-CL" sz="3600" dirty="0">
                <a:solidFill>
                  <a:srgbClr val="92D050"/>
                </a:solidFill>
                <a:latin typeface="+mn-lt"/>
              </a:rPr>
              <a:t>  Desarrollar Ejercicio…</a:t>
            </a:r>
          </a:p>
        </p:txBody>
      </p:sp>
      <p:pic>
        <p:nvPicPr>
          <p:cNvPr id="5" name="Imagen 4">
            <a:extLst>
              <a:ext uri="{FF2B5EF4-FFF2-40B4-BE49-F238E27FC236}">
                <a16:creationId xmlns:a16="http://schemas.microsoft.com/office/drawing/2014/main" id="{047214DF-EAE0-C646-BEAD-28E930743E34}"/>
              </a:ext>
            </a:extLst>
          </p:cNvPr>
          <p:cNvPicPr>
            <a:picLocks noChangeAspect="1"/>
          </p:cNvPicPr>
          <p:nvPr/>
        </p:nvPicPr>
        <p:blipFill>
          <a:blip r:embed="rId3"/>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3038546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D6EFA3DB-6ACB-AE4A-8C2B-4085285EC9DE}"/>
              </a:ext>
            </a:extLst>
          </p:cNvPr>
          <p:cNvSpPr txBox="1">
            <a:spLocks/>
          </p:cNvSpPr>
          <p:nvPr/>
        </p:nvSpPr>
        <p:spPr>
          <a:xfrm>
            <a:off x="3239756" y="2496682"/>
            <a:ext cx="5650244" cy="167746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just"/>
            <a:r>
              <a:rPr lang="es-CL" sz="3600" dirty="0">
                <a:solidFill>
                  <a:srgbClr val="92D050"/>
                </a:solidFill>
                <a:latin typeface="+mn-lt"/>
              </a:rPr>
              <a:t> Stack Buffer Overflow - SEH</a:t>
            </a:r>
          </a:p>
          <a:p>
            <a:pPr algn="just"/>
            <a:r>
              <a:rPr lang="es-CL" sz="3600" dirty="0">
                <a:solidFill>
                  <a:srgbClr val="92D050"/>
                </a:solidFill>
                <a:latin typeface="+mn-lt"/>
              </a:rPr>
              <a:t>                Modulo 4</a:t>
            </a:r>
          </a:p>
        </p:txBody>
      </p:sp>
      <p:pic>
        <p:nvPicPr>
          <p:cNvPr id="5" name="Imagen 4">
            <a:extLst>
              <a:ext uri="{FF2B5EF4-FFF2-40B4-BE49-F238E27FC236}">
                <a16:creationId xmlns:a16="http://schemas.microsoft.com/office/drawing/2014/main" id="{058EFF63-5254-4A48-A5CE-EF08950F4351}"/>
              </a:ext>
            </a:extLst>
          </p:cNvPr>
          <p:cNvPicPr>
            <a:picLocks noChangeAspect="1"/>
          </p:cNvPicPr>
          <p:nvPr/>
        </p:nvPicPr>
        <p:blipFill>
          <a:blip r:embed="rId3"/>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343820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Que es una excepción /&gt;</a:t>
            </a:r>
            <a:endParaRPr lang="es-ES" sz="4600" b="1" dirty="0">
              <a:solidFill>
                <a:srgbClr val="92D050"/>
              </a:solidFill>
            </a:endParaRPr>
          </a:p>
        </p:txBody>
      </p:sp>
      <p:sp>
        <p:nvSpPr>
          <p:cNvPr id="15" name="CuadroTexto 14">
            <a:extLst>
              <a:ext uri="{FF2B5EF4-FFF2-40B4-BE49-F238E27FC236}">
                <a16:creationId xmlns:a16="http://schemas.microsoft.com/office/drawing/2014/main" id="{5C59FD06-BFCF-F54F-8F1C-ADE2E1B0EF97}"/>
              </a:ext>
            </a:extLst>
          </p:cNvPr>
          <p:cNvSpPr txBox="1"/>
          <p:nvPr/>
        </p:nvSpPr>
        <p:spPr>
          <a:xfrm>
            <a:off x="3846786" y="6232634"/>
            <a:ext cx="184731" cy="369332"/>
          </a:xfrm>
          <a:prstGeom prst="rect">
            <a:avLst/>
          </a:prstGeom>
          <a:noFill/>
        </p:spPr>
        <p:txBody>
          <a:bodyPr wrap="none" rtlCol="0">
            <a:spAutoFit/>
          </a:bodyPr>
          <a:lstStyle/>
          <a:p>
            <a:endParaRPr lang="es-CL" dirty="0"/>
          </a:p>
        </p:txBody>
      </p:sp>
      <p:sp>
        <p:nvSpPr>
          <p:cNvPr id="2" name="CuadroTexto 1">
            <a:extLst>
              <a:ext uri="{FF2B5EF4-FFF2-40B4-BE49-F238E27FC236}">
                <a16:creationId xmlns:a16="http://schemas.microsoft.com/office/drawing/2014/main" id="{A08BCBFF-7946-4D4C-BAC3-01FC99002B55}"/>
              </a:ext>
            </a:extLst>
          </p:cNvPr>
          <p:cNvSpPr txBox="1"/>
          <p:nvPr/>
        </p:nvSpPr>
        <p:spPr>
          <a:xfrm>
            <a:off x="729762" y="2617921"/>
            <a:ext cx="10137647" cy="1200329"/>
          </a:xfrm>
          <a:prstGeom prst="rect">
            <a:avLst/>
          </a:prstGeom>
          <a:noFill/>
        </p:spPr>
        <p:txBody>
          <a:bodyPr wrap="none" rtlCol="0">
            <a:spAutoFit/>
          </a:bodyPr>
          <a:lstStyle/>
          <a:p>
            <a:pPr marL="285750" indent="-285750">
              <a:buFont typeface="Wingdings" pitchFamily="2" charset="2"/>
              <a:buChar char="ü"/>
            </a:pPr>
            <a:r>
              <a:rPr lang="es-ES" sz="2400" dirty="0">
                <a:solidFill>
                  <a:srgbClr val="92D050"/>
                </a:solidFill>
              </a:rPr>
              <a:t>Una excepción es un evento que ocurre durante la ejecución de un programa.</a:t>
            </a:r>
          </a:p>
          <a:p>
            <a:endParaRPr lang="es-ES" sz="2400" dirty="0">
              <a:solidFill>
                <a:srgbClr val="92D050"/>
              </a:solidFill>
            </a:endParaRPr>
          </a:p>
          <a:p>
            <a:pPr marL="285750" indent="-285750">
              <a:buFont typeface="Wingdings" pitchFamily="2" charset="2"/>
              <a:buChar char="ü"/>
            </a:pPr>
            <a:r>
              <a:rPr lang="es-ES" sz="2400" dirty="0">
                <a:solidFill>
                  <a:srgbClr val="92D050"/>
                </a:solidFill>
              </a:rPr>
              <a:t>Requiere la ejecución de código fuera del flujo normal de control.</a:t>
            </a:r>
            <a:endParaRPr lang="es-CL" sz="2400" dirty="0">
              <a:solidFill>
                <a:srgbClr val="92D050"/>
              </a:solidFill>
            </a:endParaRPr>
          </a:p>
        </p:txBody>
      </p:sp>
      <p:pic>
        <p:nvPicPr>
          <p:cNvPr id="7" name="Imagen 6">
            <a:extLst>
              <a:ext uri="{FF2B5EF4-FFF2-40B4-BE49-F238E27FC236}">
                <a16:creationId xmlns:a16="http://schemas.microsoft.com/office/drawing/2014/main" id="{C42EBF31-EB33-0C43-90D4-4BC0E397D5FC}"/>
              </a:ext>
            </a:extLst>
          </p:cNvPr>
          <p:cNvPicPr>
            <a:picLocks noChangeAspect="1"/>
          </p:cNvPicPr>
          <p:nvPr/>
        </p:nvPicPr>
        <p:blipFill>
          <a:blip r:embed="rId3"/>
          <a:stretch>
            <a:fillRect/>
          </a:stretch>
        </p:blipFill>
        <p:spPr>
          <a:xfrm>
            <a:off x="1859875" y="4367823"/>
            <a:ext cx="8128186" cy="320007"/>
          </a:xfrm>
          <a:prstGeom prst="rect">
            <a:avLst/>
          </a:prstGeom>
        </p:spPr>
      </p:pic>
      <p:pic>
        <p:nvPicPr>
          <p:cNvPr id="8" name="Imagen 7">
            <a:extLst>
              <a:ext uri="{FF2B5EF4-FFF2-40B4-BE49-F238E27FC236}">
                <a16:creationId xmlns:a16="http://schemas.microsoft.com/office/drawing/2014/main" id="{19285C5C-F3AA-654A-ACEE-35651360DDFC}"/>
              </a:ext>
            </a:extLst>
          </p:cNvPr>
          <p:cNvPicPr>
            <a:picLocks noChangeAspect="1"/>
          </p:cNvPicPr>
          <p:nvPr/>
        </p:nvPicPr>
        <p:blipFill>
          <a:blip r:embed="rId4"/>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509339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strips(down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strips(downLeft)">
                                      <p:cBhvr>
                                        <p:cTn id="12" dur="500"/>
                                        <p:tgtEl>
                                          <p:spTgt spid="2">
                                            <p:txEl>
                                              <p:pRg st="2" end="2"/>
                                            </p:txEl>
                                          </p:spTgt>
                                        </p:tgtEl>
                                      </p:cBhvr>
                                    </p:animEffect>
                                  </p:childTnLst>
                                </p:cTn>
                              </p:par>
                            </p:childTnLst>
                          </p:cTn>
                        </p:par>
                        <p:par>
                          <p:cTn id="13" fill="hold">
                            <p:stCondLst>
                              <p:cond delay="500"/>
                            </p:stCondLst>
                            <p:childTnLst>
                              <p:par>
                                <p:cTn id="14" presetID="18" presetClass="entr" presetSubtype="12"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strips(downLeft)">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Win32 Thread Information Block (TIB/TEB) /&gt;</a:t>
            </a:r>
            <a:endParaRPr lang="es-ES" sz="4600" b="1" dirty="0">
              <a:solidFill>
                <a:srgbClr val="92D050"/>
              </a:solidFill>
            </a:endParaRPr>
          </a:p>
        </p:txBody>
      </p:sp>
      <p:sp>
        <p:nvSpPr>
          <p:cNvPr id="15" name="CuadroTexto 14">
            <a:extLst>
              <a:ext uri="{FF2B5EF4-FFF2-40B4-BE49-F238E27FC236}">
                <a16:creationId xmlns:a16="http://schemas.microsoft.com/office/drawing/2014/main" id="{5C59FD06-BFCF-F54F-8F1C-ADE2E1B0EF97}"/>
              </a:ext>
            </a:extLst>
          </p:cNvPr>
          <p:cNvSpPr txBox="1"/>
          <p:nvPr/>
        </p:nvSpPr>
        <p:spPr>
          <a:xfrm>
            <a:off x="3846786" y="6232634"/>
            <a:ext cx="184731" cy="369332"/>
          </a:xfrm>
          <a:prstGeom prst="rect">
            <a:avLst/>
          </a:prstGeom>
          <a:noFill/>
        </p:spPr>
        <p:txBody>
          <a:bodyPr wrap="none" rtlCol="0">
            <a:spAutoFit/>
          </a:bodyPr>
          <a:lstStyle/>
          <a:p>
            <a:endParaRPr lang="es-CL" dirty="0"/>
          </a:p>
        </p:txBody>
      </p:sp>
      <p:sp>
        <p:nvSpPr>
          <p:cNvPr id="2" name="CuadroTexto 1">
            <a:extLst>
              <a:ext uri="{FF2B5EF4-FFF2-40B4-BE49-F238E27FC236}">
                <a16:creationId xmlns:a16="http://schemas.microsoft.com/office/drawing/2014/main" id="{FE7381A5-6D6E-D345-A2C1-568555106BCF}"/>
              </a:ext>
            </a:extLst>
          </p:cNvPr>
          <p:cNvSpPr txBox="1"/>
          <p:nvPr/>
        </p:nvSpPr>
        <p:spPr>
          <a:xfrm>
            <a:off x="919416" y="1593104"/>
            <a:ext cx="10378504" cy="1569660"/>
          </a:xfrm>
          <a:prstGeom prst="rect">
            <a:avLst/>
          </a:prstGeom>
          <a:noFill/>
        </p:spPr>
        <p:txBody>
          <a:bodyPr wrap="square" rtlCol="0">
            <a:spAutoFit/>
          </a:bodyPr>
          <a:lstStyle/>
          <a:p>
            <a:pPr marL="342900" indent="-342900" algn="just">
              <a:buFont typeface="Wingdings" pitchFamily="2" charset="2"/>
              <a:buChar char="ü"/>
            </a:pPr>
            <a:r>
              <a:rPr lang="es-ES" sz="2400" dirty="0">
                <a:solidFill>
                  <a:srgbClr val="92D050"/>
                </a:solidFill>
              </a:rPr>
              <a:t>El </a:t>
            </a:r>
            <a:r>
              <a:rPr lang="es-ES" sz="2400" dirty="0" err="1">
                <a:solidFill>
                  <a:srgbClr val="92D050"/>
                </a:solidFill>
              </a:rPr>
              <a:t>Thread</a:t>
            </a:r>
            <a:r>
              <a:rPr lang="es-ES" sz="2400" dirty="0">
                <a:solidFill>
                  <a:srgbClr val="92D050"/>
                </a:solidFill>
              </a:rPr>
              <a:t> </a:t>
            </a:r>
            <a:r>
              <a:rPr lang="es-ES" sz="2400" dirty="0" err="1">
                <a:solidFill>
                  <a:srgbClr val="92D050"/>
                </a:solidFill>
              </a:rPr>
              <a:t>Information</a:t>
            </a:r>
            <a:r>
              <a:rPr lang="es-ES" sz="2400" dirty="0">
                <a:solidFill>
                  <a:srgbClr val="92D050"/>
                </a:solidFill>
              </a:rPr>
              <a:t> Block (TIB) es una estructura de datos en Win32 que almacena información sobre el hilo actualmente en ejecución.</a:t>
            </a:r>
          </a:p>
          <a:p>
            <a:endParaRPr lang="es-ES" sz="2400" dirty="0">
              <a:solidFill>
                <a:srgbClr val="92D050"/>
              </a:solidFill>
            </a:endParaRPr>
          </a:p>
          <a:p>
            <a:pPr marL="342900" indent="-342900">
              <a:buFont typeface="Wingdings" pitchFamily="2" charset="2"/>
              <a:buChar char="ü"/>
            </a:pPr>
            <a:r>
              <a:rPr lang="es-ES" sz="2400" dirty="0">
                <a:solidFill>
                  <a:srgbClr val="92D050"/>
                </a:solidFill>
              </a:rPr>
              <a:t>En la posición FS: [0x00] encontramos el controlador de excepciones actual.</a:t>
            </a:r>
            <a:endParaRPr lang="es-CL" sz="2400" dirty="0">
              <a:solidFill>
                <a:srgbClr val="92D050"/>
              </a:solidFill>
            </a:endParaRPr>
          </a:p>
        </p:txBody>
      </p:sp>
      <p:pic>
        <p:nvPicPr>
          <p:cNvPr id="8" name="Imagen 7">
            <a:extLst>
              <a:ext uri="{FF2B5EF4-FFF2-40B4-BE49-F238E27FC236}">
                <a16:creationId xmlns:a16="http://schemas.microsoft.com/office/drawing/2014/main" id="{5CE1F633-AD4B-9048-B05A-C753CF33C9F7}"/>
              </a:ext>
            </a:extLst>
          </p:cNvPr>
          <p:cNvPicPr>
            <a:picLocks noChangeAspect="1"/>
          </p:cNvPicPr>
          <p:nvPr/>
        </p:nvPicPr>
        <p:blipFill>
          <a:blip r:embed="rId3"/>
          <a:stretch>
            <a:fillRect/>
          </a:stretch>
        </p:blipFill>
        <p:spPr>
          <a:xfrm>
            <a:off x="1857899" y="4121562"/>
            <a:ext cx="8121158" cy="1082821"/>
          </a:xfrm>
          <a:prstGeom prst="rect">
            <a:avLst/>
          </a:prstGeom>
        </p:spPr>
      </p:pic>
      <p:sp>
        <p:nvSpPr>
          <p:cNvPr id="9" name="CuadroTexto 8">
            <a:extLst>
              <a:ext uri="{FF2B5EF4-FFF2-40B4-BE49-F238E27FC236}">
                <a16:creationId xmlns:a16="http://schemas.microsoft.com/office/drawing/2014/main" id="{17746F45-AB8F-844C-8092-A4EE80347AC8}"/>
              </a:ext>
            </a:extLst>
          </p:cNvPr>
          <p:cNvSpPr txBox="1"/>
          <p:nvPr/>
        </p:nvSpPr>
        <p:spPr>
          <a:xfrm>
            <a:off x="4375980" y="5533842"/>
            <a:ext cx="2795953" cy="369332"/>
          </a:xfrm>
          <a:prstGeom prst="rect">
            <a:avLst/>
          </a:prstGeom>
          <a:noFill/>
        </p:spPr>
        <p:txBody>
          <a:bodyPr wrap="square" rtlCol="0">
            <a:spAutoFit/>
          </a:bodyPr>
          <a:lstStyle/>
          <a:p>
            <a:r>
              <a:rPr lang="es-CL" dirty="0">
                <a:solidFill>
                  <a:srgbClr val="92D050"/>
                </a:solidFill>
              </a:rPr>
              <a:t>_asm mov EAX, FS:[00h] </a:t>
            </a:r>
          </a:p>
        </p:txBody>
      </p:sp>
      <p:pic>
        <p:nvPicPr>
          <p:cNvPr id="10" name="Imagen 9">
            <a:extLst>
              <a:ext uri="{FF2B5EF4-FFF2-40B4-BE49-F238E27FC236}">
                <a16:creationId xmlns:a16="http://schemas.microsoft.com/office/drawing/2014/main" id="{BDC53137-1BA0-874C-872A-40CFF3416875}"/>
              </a:ext>
            </a:extLst>
          </p:cNvPr>
          <p:cNvPicPr>
            <a:picLocks noChangeAspect="1"/>
          </p:cNvPicPr>
          <p:nvPr/>
        </p:nvPicPr>
        <p:blipFill>
          <a:blip r:embed="rId4"/>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1370499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strips(down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strips(downLeft)">
                                      <p:cBhvr>
                                        <p:cTn id="12" dur="500"/>
                                        <p:tgtEl>
                                          <p:spTgt spid="2">
                                            <p:txEl>
                                              <p:pRg st="2" end="2"/>
                                            </p:txEl>
                                          </p:spTgt>
                                        </p:tgtEl>
                                      </p:cBhvr>
                                    </p:animEffect>
                                  </p:childTnLst>
                                </p:cTn>
                              </p:par>
                            </p:childTnLst>
                          </p:cTn>
                        </p:par>
                        <p:par>
                          <p:cTn id="13" fill="hold">
                            <p:stCondLst>
                              <p:cond delay="500"/>
                            </p:stCondLst>
                            <p:childTnLst>
                              <p:par>
                                <p:cTn id="14" presetID="18" presetClass="entr" presetSubtype="12"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strips(downLeft)">
                                      <p:cBhvr>
                                        <p:cTn id="16" dur="500"/>
                                        <p:tgtEl>
                                          <p:spTgt spid="8"/>
                                        </p:tgtEl>
                                      </p:cBhvr>
                                    </p:animEffect>
                                  </p:childTnLst>
                                </p:cTn>
                              </p:par>
                            </p:childTnLst>
                          </p:cTn>
                        </p:par>
                        <p:par>
                          <p:cTn id="17" fill="hold">
                            <p:stCondLst>
                              <p:cond delay="1000"/>
                            </p:stCondLst>
                            <p:childTnLst>
                              <p:par>
                                <p:cTn id="18" presetID="18" presetClass="entr" presetSubtype="12"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strips(downLeft)">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Manejo estructurado de excepciones /&gt;</a:t>
            </a:r>
            <a:endParaRPr lang="es-ES" sz="4600" b="1" dirty="0">
              <a:solidFill>
                <a:srgbClr val="92D050"/>
              </a:solidFill>
            </a:endParaRPr>
          </a:p>
        </p:txBody>
      </p:sp>
      <p:sp>
        <p:nvSpPr>
          <p:cNvPr id="15" name="CuadroTexto 14">
            <a:extLst>
              <a:ext uri="{FF2B5EF4-FFF2-40B4-BE49-F238E27FC236}">
                <a16:creationId xmlns:a16="http://schemas.microsoft.com/office/drawing/2014/main" id="{5C59FD06-BFCF-F54F-8F1C-ADE2E1B0EF97}"/>
              </a:ext>
            </a:extLst>
          </p:cNvPr>
          <p:cNvSpPr txBox="1"/>
          <p:nvPr/>
        </p:nvSpPr>
        <p:spPr>
          <a:xfrm>
            <a:off x="3846786" y="6232634"/>
            <a:ext cx="184731" cy="369332"/>
          </a:xfrm>
          <a:prstGeom prst="rect">
            <a:avLst/>
          </a:prstGeom>
          <a:noFill/>
        </p:spPr>
        <p:txBody>
          <a:bodyPr wrap="none" rtlCol="0">
            <a:spAutoFit/>
          </a:bodyPr>
          <a:lstStyle/>
          <a:p>
            <a:endParaRPr lang="es-CL" dirty="0"/>
          </a:p>
        </p:txBody>
      </p:sp>
      <p:sp>
        <p:nvSpPr>
          <p:cNvPr id="2" name="CuadroTexto 1">
            <a:extLst>
              <a:ext uri="{FF2B5EF4-FFF2-40B4-BE49-F238E27FC236}">
                <a16:creationId xmlns:a16="http://schemas.microsoft.com/office/drawing/2014/main" id="{A08BCBFF-7946-4D4C-BAC3-01FC99002B55}"/>
              </a:ext>
            </a:extLst>
          </p:cNvPr>
          <p:cNvSpPr txBox="1"/>
          <p:nvPr/>
        </p:nvSpPr>
        <p:spPr>
          <a:xfrm>
            <a:off x="562708" y="1643610"/>
            <a:ext cx="11122269" cy="4524315"/>
          </a:xfrm>
          <a:prstGeom prst="rect">
            <a:avLst/>
          </a:prstGeom>
          <a:noFill/>
        </p:spPr>
        <p:txBody>
          <a:bodyPr wrap="square" rtlCol="0">
            <a:spAutoFit/>
          </a:bodyPr>
          <a:lstStyle/>
          <a:p>
            <a:pPr marL="285750" indent="-285750" algn="just">
              <a:buFont typeface="Wingdings" pitchFamily="2" charset="2"/>
              <a:buChar char="ü"/>
            </a:pPr>
            <a:r>
              <a:rPr lang="es-ES" sz="2400" dirty="0">
                <a:solidFill>
                  <a:srgbClr val="92D050"/>
                </a:solidFill>
              </a:rPr>
              <a:t>Los bloques de código están encapsulados, y cada bloque tiene uno o más manejadores asociados.</a:t>
            </a:r>
          </a:p>
          <a:p>
            <a:pPr algn="just"/>
            <a:endParaRPr lang="es-ES" sz="2400" dirty="0">
              <a:solidFill>
                <a:srgbClr val="92D050"/>
              </a:solidFill>
            </a:endParaRPr>
          </a:p>
          <a:p>
            <a:pPr marL="285750" indent="-285750" algn="just">
              <a:buFont typeface="Wingdings" pitchFamily="2" charset="2"/>
              <a:buChar char="ü"/>
            </a:pPr>
            <a:r>
              <a:rPr lang="es-ES" sz="2400" dirty="0">
                <a:solidFill>
                  <a:srgbClr val="92D050"/>
                </a:solidFill>
              </a:rPr>
              <a:t>Cada controlador especifica alguna forma de condición de filtro en el tipo de excepción que maneja</a:t>
            </a:r>
          </a:p>
          <a:p>
            <a:pPr algn="just"/>
            <a:endParaRPr lang="es-ES" sz="2400" dirty="0">
              <a:solidFill>
                <a:srgbClr val="92D050"/>
              </a:solidFill>
            </a:endParaRPr>
          </a:p>
          <a:p>
            <a:pPr marL="285750" indent="-285750" algn="just">
              <a:buFont typeface="Wingdings" pitchFamily="2" charset="2"/>
              <a:buChar char="ü"/>
            </a:pPr>
            <a:r>
              <a:rPr lang="es-ES" sz="2400" dirty="0">
                <a:solidFill>
                  <a:srgbClr val="92D050"/>
                </a:solidFill>
              </a:rPr>
              <a:t>Cuando se genera una excepción por código en un bloque protegido, se busca en orden el conjunto de manejadores correspondientes y se ejecuta el primero con una condición de filtro coincidente.</a:t>
            </a:r>
          </a:p>
          <a:p>
            <a:pPr algn="just"/>
            <a:endParaRPr lang="es-ES" sz="2400" dirty="0">
              <a:solidFill>
                <a:srgbClr val="92D050"/>
              </a:solidFill>
            </a:endParaRPr>
          </a:p>
          <a:p>
            <a:pPr marL="285750" indent="-285750" algn="just">
              <a:buFont typeface="Wingdings" pitchFamily="2" charset="2"/>
              <a:buChar char="ü"/>
            </a:pPr>
            <a:r>
              <a:rPr lang="es-ES" sz="2400" dirty="0">
                <a:solidFill>
                  <a:srgbClr val="92D050"/>
                </a:solidFill>
              </a:rPr>
              <a:t>Un solo método puede tener múltiples bloques de manejo de excepciones estructurados, y los bloques también se pueden anidar entre sí</a:t>
            </a:r>
            <a:endParaRPr lang="es-CL" sz="2400" dirty="0">
              <a:solidFill>
                <a:srgbClr val="92D050"/>
              </a:solidFill>
            </a:endParaRPr>
          </a:p>
        </p:txBody>
      </p:sp>
      <p:pic>
        <p:nvPicPr>
          <p:cNvPr id="6" name="Imagen 5">
            <a:extLst>
              <a:ext uri="{FF2B5EF4-FFF2-40B4-BE49-F238E27FC236}">
                <a16:creationId xmlns:a16="http://schemas.microsoft.com/office/drawing/2014/main" id="{2160D1F1-AFF4-464F-9AD4-2EFA14232DB3}"/>
              </a:ext>
            </a:extLst>
          </p:cNvPr>
          <p:cNvPicPr>
            <a:picLocks noChangeAspect="1"/>
          </p:cNvPicPr>
          <p:nvPr/>
        </p:nvPicPr>
        <p:blipFill>
          <a:blip r:embed="rId3"/>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945556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strips(down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strips(downLeft)">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strips(downLeft)">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strips(downLeft)">
                                      <p:cBhvr>
                                        <p:cTn id="2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Estructurado de punteros /&gt;</a:t>
            </a:r>
            <a:endParaRPr lang="es-ES" sz="4600" b="1" dirty="0">
              <a:solidFill>
                <a:srgbClr val="92D050"/>
              </a:solidFill>
            </a:endParaRPr>
          </a:p>
        </p:txBody>
      </p:sp>
      <p:sp>
        <p:nvSpPr>
          <p:cNvPr id="15" name="CuadroTexto 14">
            <a:extLst>
              <a:ext uri="{FF2B5EF4-FFF2-40B4-BE49-F238E27FC236}">
                <a16:creationId xmlns:a16="http://schemas.microsoft.com/office/drawing/2014/main" id="{5C59FD06-BFCF-F54F-8F1C-ADE2E1B0EF97}"/>
              </a:ext>
            </a:extLst>
          </p:cNvPr>
          <p:cNvSpPr txBox="1"/>
          <p:nvPr/>
        </p:nvSpPr>
        <p:spPr>
          <a:xfrm>
            <a:off x="3846786" y="6232634"/>
            <a:ext cx="184731" cy="369332"/>
          </a:xfrm>
          <a:prstGeom prst="rect">
            <a:avLst/>
          </a:prstGeom>
          <a:noFill/>
        </p:spPr>
        <p:txBody>
          <a:bodyPr wrap="none" rtlCol="0">
            <a:spAutoFit/>
          </a:bodyPr>
          <a:lstStyle/>
          <a:p>
            <a:endParaRPr lang="es-CL" dirty="0"/>
          </a:p>
        </p:txBody>
      </p:sp>
      <p:pic>
        <p:nvPicPr>
          <p:cNvPr id="6" name="Imagen 5">
            <a:extLst>
              <a:ext uri="{FF2B5EF4-FFF2-40B4-BE49-F238E27FC236}">
                <a16:creationId xmlns:a16="http://schemas.microsoft.com/office/drawing/2014/main" id="{17FB2FCF-8195-6E49-A4BE-A652FF938C9A}"/>
              </a:ext>
            </a:extLst>
          </p:cNvPr>
          <p:cNvPicPr>
            <a:picLocks noChangeAspect="1"/>
          </p:cNvPicPr>
          <p:nvPr/>
        </p:nvPicPr>
        <p:blipFill>
          <a:blip r:embed="rId3"/>
          <a:stretch>
            <a:fillRect/>
          </a:stretch>
        </p:blipFill>
        <p:spPr>
          <a:xfrm>
            <a:off x="4031517" y="4516079"/>
            <a:ext cx="3936992" cy="1445787"/>
          </a:xfrm>
          <a:prstGeom prst="rect">
            <a:avLst/>
          </a:prstGeom>
        </p:spPr>
      </p:pic>
      <p:sp>
        <p:nvSpPr>
          <p:cNvPr id="7" name="CuadroTexto 6">
            <a:extLst>
              <a:ext uri="{FF2B5EF4-FFF2-40B4-BE49-F238E27FC236}">
                <a16:creationId xmlns:a16="http://schemas.microsoft.com/office/drawing/2014/main" id="{46CDCA29-0015-D64A-946C-FBACB3F196A4}"/>
              </a:ext>
            </a:extLst>
          </p:cNvPr>
          <p:cNvSpPr txBox="1"/>
          <p:nvPr/>
        </p:nvSpPr>
        <p:spPr>
          <a:xfrm>
            <a:off x="1687726" y="1936987"/>
            <a:ext cx="8624573" cy="2308324"/>
          </a:xfrm>
          <a:prstGeom prst="rect">
            <a:avLst/>
          </a:prstGeom>
          <a:noFill/>
        </p:spPr>
        <p:txBody>
          <a:bodyPr wrap="square" rtlCol="0">
            <a:spAutoFit/>
          </a:bodyPr>
          <a:lstStyle/>
          <a:p>
            <a:pPr marL="342900" indent="-342900">
              <a:buFont typeface="Wingdings" pitchFamily="2" charset="2"/>
              <a:buChar char="ü"/>
            </a:pPr>
            <a:r>
              <a:rPr lang="es-ES" sz="2400" dirty="0">
                <a:solidFill>
                  <a:srgbClr val="92D050"/>
                </a:solidFill>
              </a:rPr>
              <a:t>Contiene un registro de excepción con una descripción de una excepción independiente de la máquina.</a:t>
            </a:r>
          </a:p>
          <a:p>
            <a:endParaRPr lang="es-ES" sz="2400" dirty="0">
              <a:solidFill>
                <a:srgbClr val="92D050"/>
              </a:solidFill>
            </a:endParaRPr>
          </a:p>
          <a:p>
            <a:pPr marL="342900" indent="-342900">
              <a:buFont typeface="Wingdings" pitchFamily="2" charset="2"/>
              <a:buChar char="ü"/>
            </a:pPr>
            <a:r>
              <a:rPr lang="es-ES" sz="2400" dirty="0">
                <a:solidFill>
                  <a:srgbClr val="92D050"/>
                </a:solidFill>
              </a:rPr>
              <a:t>Un registro de contexto con una descripción del contexto del procesador dependiente de la máquina en el momento de la excepción</a:t>
            </a:r>
            <a:endParaRPr lang="es-CL" sz="2400" dirty="0">
              <a:solidFill>
                <a:srgbClr val="92D050"/>
              </a:solidFill>
            </a:endParaRPr>
          </a:p>
        </p:txBody>
      </p:sp>
      <p:pic>
        <p:nvPicPr>
          <p:cNvPr id="8" name="Imagen 7">
            <a:extLst>
              <a:ext uri="{FF2B5EF4-FFF2-40B4-BE49-F238E27FC236}">
                <a16:creationId xmlns:a16="http://schemas.microsoft.com/office/drawing/2014/main" id="{C36A6FA6-582A-3142-8830-3BBCA1C0E9EF}"/>
              </a:ext>
            </a:extLst>
          </p:cNvPr>
          <p:cNvPicPr>
            <a:picLocks noChangeAspect="1"/>
          </p:cNvPicPr>
          <p:nvPr/>
        </p:nvPicPr>
        <p:blipFill>
          <a:blip r:embed="rId4"/>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1169495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strips(downLef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strips(downLeft)">
                                      <p:cBhvr>
                                        <p:cTn id="12" dur="500"/>
                                        <p:tgtEl>
                                          <p:spTgt spid="7">
                                            <p:txEl>
                                              <p:pRg st="2" end="2"/>
                                            </p:txEl>
                                          </p:spTgt>
                                        </p:tgtEl>
                                      </p:cBhvr>
                                    </p:animEffect>
                                  </p:childTnLst>
                                </p:cTn>
                              </p:par>
                            </p:childTnLst>
                          </p:cTn>
                        </p:par>
                        <p:par>
                          <p:cTn id="13" fill="hold">
                            <p:stCondLst>
                              <p:cond delay="500"/>
                            </p:stCondLst>
                            <p:childTnLst>
                              <p:par>
                                <p:cTn id="14" presetID="18" presetClass="entr" presetSubtype="12"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strips(downLeft)">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Estructurado de punteros /&gt;</a:t>
            </a:r>
            <a:endParaRPr lang="es-ES" sz="4600" b="1" dirty="0">
              <a:solidFill>
                <a:srgbClr val="92D050"/>
              </a:solidFill>
            </a:endParaRPr>
          </a:p>
        </p:txBody>
      </p:sp>
      <p:sp>
        <p:nvSpPr>
          <p:cNvPr id="15" name="CuadroTexto 14">
            <a:extLst>
              <a:ext uri="{FF2B5EF4-FFF2-40B4-BE49-F238E27FC236}">
                <a16:creationId xmlns:a16="http://schemas.microsoft.com/office/drawing/2014/main" id="{5C59FD06-BFCF-F54F-8F1C-ADE2E1B0EF97}"/>
              </a:ext>
            </a:extLst>
          </p:cNvPr>
          <p:cNvSpPr txBox="1"/>
          <p:nvPr/>
        </p:nvSpPr>
        <p:spPr>
          <a:xfrm>
            <a:off x="3846786" y="6232634"/>
            <a:ext cx="184731" cy="369332"/>
          </a:xfrm>
          <a:prstGeom prst="rect">
            <a:avLst/>
          </a:prstGeom>
          <a:noFill/>
        </p:spPr>
        <p:txBody>
          <a:bodyPr wrap="none" rtlCol="0">
            <a:spAutoFit/>
          </a:bodyPr>
          <a:lstStyle/>
          <a:p>
            <a:endParaRPr lang="es-CL" dirty="0"/>
          </a:p>
        </p:txBody>
      </p:sp>
      <p:sp>
        <p:nvSpPr>
          <p:cNvPr id="7" name="CuadroTexto 6">
            <a:extLst>
              <a:ext uri="{FF2B5EF4-FFF2-40B4-BE49-F238E27FC236}">
                <a16:creationId xmlns:a16="http://schemas.microsoft.com/office/drawing/2014/main" id="{46CDCA29-0015-D64A-946C-FBACB3F196A4}"/>
              </a:ext>
            </a:extLst>
          </p:cNvPr>
          <p:cNvSpPr txBox="1"/>
          <p:nvPr/>
        </p:nvSpPr>
        <p:spPr>
          <a:xfrm>
            <a:off x="662205" y="2269643"/>
            <a:ext cx="7211795" cy="1938992"/>
          </a:xfrm>
          <a:prstGeom prst="rect">
            <a:avLst/>
          </a:prstGeom>
          <a:noFill/>
        </p:spPr>
        <p:txBody>
          <a:bodyPr wrap="square" rtlCol="0">
            <a:spAutoFit/>
          </a:bodyPr>
          <a:lstStyle/>
          <a:p>
            <a:pPr marL="342900" indent="-342900">
              <a:buFont typeface="Wingdings" pitchFamily="2" charset="2"/>
              <a:buChar char="ü"/>
            </a:pPr>
            <a:r>
              <a:rPr lang="es-ES" sz="2400" dirty="0">
                <a:solidFill>
                  <a:srgbClr val="92D050"/>
                </a:solidFill>
              </a:rPr>
              <a:t>Un puntero a la siguiente estructura de registro de excepción.</a:t>
            </a:r>
          </a:p>
          <a:p>
            <a:endParaRPr lang="es-ES" sz="2400" dirty="0">
              <a:solidFill>
                <a:srgbClr val="92D050"/>
              </a:solidFill>
            </a:endParaRPr>
          </a:p>
          <a:p>
            <a:pPr marL="342900" indent="-342900">
              <a:buFont typeface="Wingdings" pitchFamily="2" charset="2"/>
              <a:buChar char="ü"/>
            </a:pPr>
            <a:r>
              <a:rPr lang="es-ES" sz="2400" dirty="0">
                <a:solidFill>
                  <a:srgbClr val="92D050"/>
                </a:solidFill>
              </a:rPr>
              <a:t>Un puntero a la dirección del código real del controlador de excepciones</a:t>
            </a:r>
            <a:endParaRPr lang="es-CL" sz="2400" dirty="0">
              <a:solidFill>
                <a:srgbClr val="92D050"/>
              </a:solidFill>
            </a:endParaRPr>
          </a:p>
        </p:txBody>
      </p:sp>
      <p:pic>
        <p:nvPicPr>
          <p:cNvPr id="8" name="Imagen 7">
            <a:extLst>
              <a:ext uri="{FF2B5EF4-FFF2-40B4-BE49-F238E27FC236}">
                <a16:creationId xmlns:a16="http://schemas.microsoft.com/office/drawing/2014/main" id="{C49A5742-D83C-344B-A84C-DF5B2E6F95A8}"/>
              </a:ext>
            </a:extLst>
          </p:cNvPr>
          <p:cNvPicPr>
            <a:picLocks noChangeAspect="1"/>
          </p:cNvPicPr>
          <p:nvPr/>
        </p:nvPicPr>
        <p:blipFill>
          <a:blip r:embed="rId3"/>
          <a:stretch>
            <a:fillRect/>
          </a:stretch>
        </p:blipFill>
        <p:spPr>
          <a:xfrm>
            <a:off x="7890893" y="806487"/>
            <a:ext cx="3151866" cy="52087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Imagen 8">
            <a:extLst>
              <a:ext uri="{FF2B5EF4-FFF2-40B4-BE49-F238E27FC236}">
                <a16:creationId xmlns:a16="http://schemas.microsoft.com/office/drawing/2014/main" id="{9DEF5C41-B33F-1A4A-BC45-6793A35B0ED4}"/>
              </a:ext>
            </a:extLst>
          </p:cNvPr>
          <p:cNvPicPr>
            <a:picLocks noChangeAspect="1"/>
          </p:cNvPicPr>
          <p:nvPr/>
        </p:nvPicPr>
        <p:blipFill>
          <a:blip r:embed="rId4"/>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3613487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strips(downLef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strips(downLeft)">
                                      <p:cBhvr>
                                        <p:cTn id="12" dur="500"/>
                                        <p:tgtEl>
                                          <p:spTgt spid="7">
                                            <p:txEl>
                                              <p:pRg st="2" end="2"/>
                                            </p:txEl>
                                          </p:spTgt>
                                        </p:tgtEl>
                                      </p:cBhvr>
                                    </p:animEffect>
                                  </p:childTnLst>
                                </p:cTn>
                              </p:par>
                            </p:childTnLst>
                          </p:cTn>
                        </p:par>
                        <p:par>
                          <p:cTn id="13" fill="hold">
                            <p:stCondLst>
                              <p:cond delay="500"/>
                            </p:stCondLst>
                            <p:childTnLst>
                              <p:par>
                                <p:cTn id="14" presetID="18" presetClass="entr" presetSubtype="12"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strips(downLeft)">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Funcionamiento de SEH /&gt;</a:t>
            </a:r>
            <a:endParaRPr lang="es-ES" sz="4600" b="1" dirty="0">
              <a:solidFill>
                <a:srgbClr val="92D050"/>
              </a:solidFill>
            </a:endParaRPr>
          </a:p>
        </p:txBody>
      </p:sp>
      <p:sp>
        <p:nvSpPr>
          <p:cNvPr id="15" name="CuadroTexto 14">
            <a:extLst>
              <a:ext uri="{FF2B5EF4-FFF2-40B4-BE49-F238E27FC236}">
                <a16:creationId xmlns:a16="http://schemas.microsoft.com/office/drawing/2014/main" id="{5C59FD06-BFCF-F54F-8F1C-ADE2E1B0EF97}"/>
              </a:ext>
            </a:extLst>
          </p:cNvPr>
          <p:cNvSpPr txBox="1"/>
          <p:nvPr/>
        </p:nvSpPr>
        <p:spPr>
          <a:xfrm>
            <a:off x="3846786" y="6232634"/>
            <a:ext cx="184731" cy="369332"/>
          </a:xfrm>
          <a:prstGeom prst="rect">
            <a:avLst/>
          </a:prstGeom>
          <a:noFill/>
        </p:spPr>
        <p:txBody>
          <a:bodyPr wrap="none" rtlCol="0">
            <a:spAutoFit/>
          </a:bodyPr>
          <a:lstStyle/>
          <a:p>
            <a:endParaRPr lang="es-CL" dirty="0"/>
          </a:p>
        </p:txBody>
      </p:sp>
      <p:sp>
        <p:nvSpPr>
          <p:cNvPr id="7" name="CuadroTexto 6">
            <a:extLst>
              <a:ext uri="{FF2B5EF4-FFF2-40B4-BE49-F238E27FC236}">
                <a16:creationId xmlns:a16="http://schemas.microsoft.com/office/drawing/2014/main" id="{46CDCA29-0015-D64A-946C-FBACB3F196A4}"/>
              </a:ext>
            </a:extLst>
          </p:cNvPr>
          <p:cNvSpPr txBox="1"/>
          <p:nvPr/>
        </p:nvSpPr>
        <p:spPr>
          <a:xfrm>
            <a:off x="1332765" y="1934363"/>
            <a:ext cx="9792435" cy="3046988"/>
          </a:xfrm>
          <a:prstGeom prst="rect">
            <a:avLst/>
          </a:prstGeom>
          <a:noFill/>
        </p:spPr>
        <p:txBody>
          <a:bodyPr wrap="square" rtlCol="0">
            <a:spAutoFit/>
          </a:bodyPr>
          <a:lstStyle/>
          <a:p>
            <a:pPr marL="342900" indent="-342900">
              <a:buFont typeface="Wingdings" pitchFamily="2" charset="2"/>
              <a:buChar char="ü"/>
            </a:pPr>
            <a:r>
              <a:rPr lang="es-ES" sz="2400" dirty="0">
                <a:solidFill>
                  <a:srgbClr val="92D050"/>
                </a:solidFill>
              </a:rPr>
              <a:t>Los manejadores de excepciones están vinculados entre sí.</a:t>
            </a:r>
          </a:p>
          <a:p>
            <a:endParaRPr lang="es-ES" sz="2400" dirty="0">
              <a:solidFill>
                <a:srgbClr val="92D050"/>
              </a:solidFill>
            </a:endParaRPr>
          </a:p>
          <a:p>
            <a:pPr marL="342900" indent="-342900">
              <a:buFont typeface="Wingdings" pitchFamily="2" charset="2"/>
              <a:buChar char="ü"/>
            </a:pPr>
            <a:r>
              <a:rPr lang="es-ES" sz="2400" dirty="0">
                <a:solidFill>
                  <a:srgbClr val="92D050"/>
                </a:solidFill>
              </a:rPr>
              <a:t>Forman una cadena de lista vinculada en la pila y se sientan relativamente cerca de la parte inferior de la pila.</a:t>
            </a:r>
          </a:p>
          <a:p>
            <a:endParaRPr lang="es-ES" sz="2400" dirty="0">
              <a:solidFill>
                <a:srgbClr val="92D050"/>
              </a:solidFill>
            </a:endParaRPr>
          </a:p>
          <a:p>
            <a:pPr marL="342900" indent="-342900">
              <a:buFont typeface="Wingdings" pitchFamily="2" charset="2"/>
              <a:buChar char="ü"/>
            </a:pPr>
            <a:r>
              <a:rPr lang="es-ES" sz="2400" dirty="0">
                <a:solidFill>
                  <a:srgbClr val="92D050"/>
                </a:solidFill>
              </a:rPr>
              <a:t>Cuando se produce una excepción, Windows recupera la cabeza de la cadena SEH. a través de la lista e intenta encontrar el controlador adecuado para cerrar la aplicación correctamente.</a:t>
            </a:r>
          </a:p>
        </p:txBody>
      </p:sp>
      <p:pic>
        <p:nvPicPr>
          <p:cNvPr id="6" name="Imagen 5">
            <a:extLst>
              <a:ext uri="{FF2B5EF4-FFF2-40B4-BE49-F238E27FC236}">
                <a16:creationId xmlns:a16="http://schemas.microsoft.com/office/drawing/2014/main" id="{92F7F84B-5F52-7F42-AF07-DB2C44A8183B}"/>
              </a:ext>
            </a:extLst>
          </p:cNvPr>
          <p:cNvPicPr>
            <a:picLocks noChangeAspect="1"/>
          </p:cNvPicPr>
          <p:nvPr/>
        </p:nvPicPr>
        <p:blipFill>
          <a:blip r:embed="rId3"/>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1700589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strips(downLef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strips(downLeft)">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strips(downLeft)">
                                      <p:cBhvr>
                                        <p:cTn id="1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chemeClr val="accent6"/>
              </a:solidFill>
            </a:endParaRPr>
          </a:p>
          <a:p>
            <a:r>
              <a:rPr lang="es-CL" sz="4600" b="1" dirty="0">
                <a:solidFill>
                  <a:srgbClr val="92D050"/>
                </a:solidFill>
              </a:rPr>
              <a:t>&lt; Herramientas a utilizar /&gt;</a:t>
            </a:r>
            <a:endParaRPr lang="es-ES" sz="4600" b="1" dirty="0">
              <a:solidFill>
                <a:srgbClr val="92D050"/>
              </a:solidFill>
            </a:endParaRPr>
          </a:p>
        </p:txBody>
      </p:sp>
      <p:sp>
        <p:nvSpPr>
          <p:cNvPr id="17" name="Rectángulo 16">
            <a:extLst>
              <a:ext uri="{FF2B5EF4-FFF2-40B4-BE49-F238E27FC236}">
                <a16:creationId xmlns:a16="http://schemas.microsoft.com/office/drawing/2014/main" id="{AB7C2DD5-D304-EC48-ABA1-03D0BAAA776D}"/>
              </a:ext>
            </a:extLst>
          </p:cNvPr>
          <p:cNvSpPr/>
          <p:nvPr/>
        </p:nvSpPr>
        <p:spPr>
          <a:xfrm>
            <a:off x="1055440" y="2636912"/>
            <a:ext cx="9721080" cy="369332"/>
          </a:xfrm>
          <a:prstGeom prst="rect">
            <a:avLst/>
          </a:prstGeom>
        </p:spPr>
        <p:txBody>
          <a:bodyPr wrap="square">
            <a:spAutoFit/>
          </a:bodyPr>
          <a:lstStyle/>
          <a:p>
            <a:endParaRPr lang="es-CL" dirty="0">
              <a:solidFill>
                <a:schemeClr val="accent6"/>
              </a:solidFill>
            </a:endParaRPr>
          </a:p>
        </p:txBody>
      </p:sp>
      <p:sp>
        <p:nvSpPr>
          <p:cNvPr id="19" name="Título 1">
            <a:extLst>
              <a:ext uri="{FF2B5EF4-FFF2-40B4-BE49-F238E27FC236}">
                <a16:creationId xmlns:a16="http://schemas.microsoft.com/office/drawing/2014/main" id="{3377AAD7-E709-8F45-B1DC-C5F3066C1AC3}"/>
              </a:ext>
            </a:extLst>
          </p:cNvPr>
          <p:cNvSpPr txBox="1">
            <a:spLocks/>
          </p:cNvSpPr>
          <p:nvPr/>
        </p:nvSpPr>
        <p:spPr>
          <a:xfrm>
            <a:off x="407368" y="1541112"/>
            <a:ext cx="3528392" cy="347206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just">
              <a:lnSpc>
                <a:spcPct val="120000"/>
              </a:lnSpc>
            </a:pPr>
            <a:r>
              <a:rPr lang="es-CL" sz="3200" dirty="0">
                <a:solidFill>
                  <a:schemeClr val="accent6"/>
                </a:solidFill>
                <a:latin typeface="+mn-lt"/>
              </a:rPr>
              <a:t>General</a:t>
            </a:r>
          </a:p>
          <a:p>
            <a:pPr marL="457200" indent="-457200" algn="just">
              <a:lnSpc>
                <a:spcPct val="120000"/>
              </a:lnSpc>
              <a:buFont typeface="Arial" panose="020B0604020202020204" pitchFamily="34" charset="0"/>
              <a:buChar char="•"/>
            </a:pPr>
            <a:r>
              <a:rPr lang="es-CL" sz="2800" dirty="0">
                <a:solidFill>
                  <a:schemeClr val="accent6"/>
                </a:solidFill>
                <a:latin typeface="+mn-lt"/>
              </a:rPr>
              <a:t>Compiladores</a:t>
            </a:r>
          </a:p>
          <a:p>
            <a:pPr marL="457200" indent="-457200" algn="just">
              <a:lnSpc>
                <a:spcPct val="120000"/>
              </a:lnSpc>
              <a:buFont typeface="Arial" panose="020B0604020202020204" pitchFamily="34" charset="0"/>
              <a:buChar char="•"/>
            </a:pPr>
            <a:r>
              <a:rPr lang="es-CL" sz="2800" dirty="0">
                <a:solidFill>
                  <a:schemeClr val="accent6"/>
                </a:solidFill>
                <a:latin typeface="+mn-lt"/>
              </a:rPr>
              <a:t>Interpretes</a:t>
            </a:r>
          </a:p>
          <a:p>
            <a:pPr marL="457200" indent="-457200" algn="just">
              <a:lnSpc>
                <a:spcPct val="120000"/>
              </a:lnSpc>
              <a:buFont typeface="Arial" panose="020B0604020202020204" pitchFamily="34" charset="0"/>
              <a:buChar char="•"/>
            </a:pPr>
            <a:r>
              <a:rPr lang="es-CL" sz="2800" dirty="0">
                <a:solidFill>
                  <a:schemeClr val="accent6"/>
                </a:solidFill>
                <a:latin typeface="+mn-lt"/>
              </a:rPr>
              <a:t>Emuladores</a:t>
            </a:r>
          </a:p>
          <a:p>
            <a:pPr marL="457200" indent="-457200" algn="just">
              <a:lnSpc>
                <a:spcPct val="120000"/>
              </a:lnSpc>
              <a:buFont typeface="Arial" panose="020B0604020202020204" pitchFamily="34" charset="0"/>
              <a:buChar char="•"/>
            </a:pPr>
            <a:r>
              <a:rPr lang="es-CL" sz="2800" dirty="0">
                <a:solidFill>
                  <a:schemeClr val="accent6"/>
                </a:solidFill>
                <a:latin typeface="+mn-lt"/>
              </a:rPr>
              <a:t>Maquinas Virtuales</a:t>
            </a:r>
          </a:p>
          <a:p>
            <a:pPr marL="457200" indent="-457200" algn="just">
              <a:lnSpc>
                <a:spcPct val="120000"/>
              </a:lnSpc>
              <a:buFont typeface="Arial" panose="020B0604020202020204" pitchFamily="34" charset="0"/>
              <a:buChar char="•"/>
            </a:pPr>
            <a:r>
              <a:rPr lang="es-CL" sz="2800" dirty="0">
                <a:solidFill>
                  <a:schemeClr val="accent6"/>
                </a:solidFill>
                <a:latin typeface="+mn-lt"/>
              </a:rPr>
              <a:t>Etc</a:t>
            </a:r>
          </a:p>
        </p:txBody>
      </p:sp>
      <p:sp>
        <p:nvSpPr>
          <p:cNvPr id="21" name="Título 1">
            <a:extLst>
              <a:ext uri="{FF2B5EF4-FFF2-40B4-BE49-F238E27FC236}">
                <a16:creationId xmlns:a16="http://schemas.microsoft.com/office/drawing/2014/main" id="{1A16320E-16CC-864D-8106-ECDCA26C05F2}"/>
              </a:ext>
            </a:extLst>
          </p:cNvPr>
          <p:cNvSpPr txBox="1">
            <a:spLocks/>
          </p:cNvSpPr>
          <p:nvPr/>
        </p:nvSpPr>
        <p:spPr>
          <a:xfrm>
            <a:off x="4572000" y="2560819"/>
            <a:ext cx="3456384" cy="233319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just">
              <a:lnSpc>
                <a:spcPct val="120000"/>
              </a:lnSpc>
            </a:pPr>
            <a:r>
              <a:rPr lang="es-CL" sz="2800" dirty="0">
                <a:solidFill>
                  <a:schemeClr val="accent6"/>
                </a:solidFill>
                <a:latin typeface="+mn-lt"/>
              </a:rPr>
              <a:t>Análisis Dinámico</a:t>
            </a:r>
          </a:p>
          <a:p>
            <a:pPr marL="457200" indent="-457200" algn="just">
              <a:lnSpc>
                <a:spcPct val="120000"/>
              </a:lnSpc>
              <a:buFont typeface="Arial" panose="020B0604020202020204" pitchFamily="34" charset="0"/>
              <a:buChar char="•"/>
            </a:pPr>
            <a:r>
              <a:rPr lang="es-CL" sz="2800" dirty="0">
                <a:solidFill>
                  <a:schemeClr val="accent6"/>
                </a:solidFill>
                <a:latin typeface="+mn-lt"/>
              </a:rPr>
              <a:t>OllyDbg</a:t>
            </a:r>
          </a:p>
          <a:p>
            <a:pPr marL="457200" indent="-457200" algn="just">
              <a:lnSpc>
                <a:spcPct val="120000"/>
              </a:lnSpc>
              <a:buFont typeface="Arial" panose="020B0604020202020204" pitchFamily="34" charset="0"/>
              <a:buChar char="•"/>
            </a:pPr>
            <a:r>
              <a:rPr lang="es-CL" sz="2800" dirty="0">
                <a:solidFill>
                  <a:schemeClr val="accent6"/>
                </a:solidFill>
                <a:latin typeface="+mn-lt"/>
              </a:rPr>
              <a:t>IDAFreeware</a:t>
            </a:r>
          </a:p>
          <a:p>
            <a:pPr marL="457200" indent="-457200" algn="just">
              <a:lnSpc>
                <a:spcPct val="120000"/>
              </a:lnSpc>
              <a:buFont typeface="Arial" panose="020B0604020202020204" pitchFamily="34" charset="0"/>
              <a:buChar char="•"/>
            </a:pPr>
            <a:r>
              <a:rPr lang="es-CL" sz="2800" dirty="0">
                <a:solidFill>
                  <a:schemeClr val="accent6"/>
                </a:solidFill>
                <a:latin typeface="+mn-lt"/>
              </a:rPr>
              <a:t>GNU debuger</a:t>
            </a:r>
          </a:p>
          <a:p>
            <a:pPr algn="just">
              <a:lnSpc>
                <a:spcPct val="120000"/>
              </a:lnSpc>
            </a:pPr>
            <a:endParaRPr lang="es-CL" sz="2800" dirty="0">
              <a:solidFill>
                <a:schemeClr val="accent6"/>
              </a:solidFill>
              <a:latin typeface="+mn-lt"/>
            </a:endParaRPr>
          </a:p>
        </p:txBody>
      </p:sp>
      <p:sp>
        <p:nvSpPr>
          <p:cNvPr id="22" name="Título 1">
            <a:extLst>
              <a:ext uri="{FF2B5EF4-FFF2-40B4-BE49-F238E27FC236}">
                <a16:creationId xmlns:a16="http://schemas.microsoft.com/office/drawing/2014/main" id="{B91749AD-08C0-3947-8D42-73DB60C1B6B8}"/>
              </a:ext>
            </a:extLst>
          </p:cNvPr>
          <p:cNvSpPr txBox="1">
            <a:spLocks/>
          </p:cNvSpPr>
          <p:nvPr/>
        </p:nvSpPr>
        <p:spPr>
          <a:xfrm>
            <a:off x="8760296" y="3933056"/>
            <a:ext cx="2808312" cy="13125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just">
              <a:lnSpc>
                <a:spcPct val="120000"/>
              </a:lnSpc>
            </a:pPr>
            <a:r>
              <a:rPr lang="es-CL" sz="2800" dirty="0">
                <a:solidFill>
                  <a:schemeClr val="accent6"/>
                </a:solidFill>
                <a:latin typeface="+mn-lt"/>
              </a:rPr>
              <a:t>Análisis Estático</a:t>
            </a:r>
          </a:p>
          <a:p>
            <a:pPr marL="457200" indent="-457200" algn="just">
              <a:lnSpc>
                <a:spcPct val="120000"/>
              </a:lnSpc>
              <a:buFont typeface="Arial" panose="020B0604020202020204" pitchFamily="34" charset="0"/>
              <a:buChar char="•"/>
            </a:pPr>
            <a:r>
              <a:rPr lang="es-CL" sz="2800" dirty="0">
                <a:solidFill>
                  <a:schemeClr val="accent6"/>
                </a:solidFill>
                <a:latin typeface="+mn-lt"/>
              </a:rPr>
              <a:t>Radare2</a:t>
            </a:r>
          </a:p>
          <a:p>
            <a:pPr algn="just">
              <a:lnSpc>
                <a:spcPct val="120000"/>
              </a:lnSpc>
            </a:pPr>
            <a:endParaRPr lang="es-CL" sz="2800" dirty="0">
              <a:solidFill>
                <a:schemeClr val="accent6"/>
              </a:solidFill>
              <a:latin typeface="+mn-lt"/>
            </a:endParaRPr>
          </a:p>
        </p:txBody>
      </p:sp>
      <p:pic>
        <p:nvPicPr>
          <p:cNvPr id="23" name="Imagen 22">
            <a:extLst>
              <a:ext uri="{FF2B5EF4-FFF2-40B4-BE49-F238E27FC236}">
                <a16:creationId xmlns:a16="http://schemas.microsoft.com/office/drawing/2014/main" id="{FA3EE420-4D0B-DF40-AA06-B15A479AF4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0252" y="4968110"/>
            <a:ext cx="451826" cy="455896"/>
          </a:xfrm>
          <a:prstGeom prst="rect">
            <a:avLst/>
          </a:prstGeom>
        </p:spPr>
      </p:pic>
      <p:sp>
        <p:nvSpPr>
          <p:cNvPr id="25" name="Título 1">
            <a:extLst>
              <a:ext uri="{FF2B5EF4-FFF2-40B4-BE49-F238E27FC236}">
                <a16:creationId xmlns:a16="http://schemas.microsoft.com/office/drawing/2014/main" id="{25ECA7F0-22DC-8E4A-BCAB-787E02E35C36}"/>
              </a:ext>
            </a:extLst>
          </p:cNvPr>
          <p:cNvSpPr txBox="1">
            <a:spLocks/>
          </p:cNvSpPr>
          <p:nvPr/>
        </p:nvSpPr>
        <p:spPr>
          <a:xfrm>
            <a:off x="4572000" y="4578320"/>
            <a:ext cx="1925451" cy="6177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marL="457200" indent="-457200" algn="just">
              <a:lnSpc>
                <a:spcPct val="120000"/>
              </a:lnSpc>
              <a:buFont typeface="Arial" panose="020B0604020202020204" pitchFamily="34" charset="0"/>
              <a:buChar char="•"/>
            </a:pPr>
            <a:r>
              <a:rPr lang="es-CL" sz="2800" dirty="0">
                <a:solidFill>
                  <a:schemeClr val="accent6"/>
                </a:solidFill>
                <a:latin typeface="+mn-lt"/>
              </a:rPr>
              <a:t>x64dbg</a:t>
            </a:r>
          </a:p>
        </p:txBody>
      </p:sp>
      <p:sp>
        <p:nvSpPr>
          <p:cNvPr id="28" name="Título 1">
            <a:extLst>
              <a:ext uri="{FF2B5EF4-FFF2-40B4-BE49-F238E27FC236}">
                <a16:creationId xmlns:a16="http://schemas.microsoft.com/office/drawing/2014/main" id="{94E3EC59-83FD-FF47-ACE5-D026E4F665BD}"/>
              </a:ext>
            </a:extLst>
          </p:cNvPr>
          <p:cNvSpPr txBox="1">
            <a:spLocks/>
          </p:cNvSpPr>
          <p:nvPr/>
        </p:nvSpPr>
        <p:spPr>
          <a:xfrm>
            <a:off x="8766234" y="4903705"/>
            <a:ext cx="2464018" cy="831270"/>
          </a:xfrm>
          <a:prstGeom prst="rect">
            <a:avLst/>
          </a:prstGeom>
        </p:spPr>
        <p:txBody>
          <a:bodyPr vert="horz" lIns="91440" tIns="45720" rIns="91440" bIns="45720" rtlCol="0" anchor="t">
            <a:normAutofit fontScale="92500"/>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marL="457200" indent="-457200" algn="just">
              <a:lnSpc>
                <a:spcPct val="120000"/>
              </a:lnSpc>
              <a:buFont typeface="Arial" panose="020B0604020202020204" pitchFamily="34" charset="0"/>
              <a:buChar char="•"/>
            </a:pPr>
            <a:r>
              <a:rPr lang="es-CL" sz="2800" dirty="0">
                <a:solidFill>
                  <a:schemeClr val="accent6"/>
                </a:solidFill>
                <a:latin typeface="+mn-lt"/>
              </a:rPr>
              <a:t>IDAFreeware</a:t>
            </a:r>
          </a:p>
        </p:txBody>
      </p:sp>
      <p:sp>
        <p:nvSpPr>
          <p:cNvPr id="30" name="Título 1">
            <a:extLst>
              <a:ext uri="{FF2B5EF4-FFF2-40B4-BE49-F238E27FC236}">
                <a16:creationId xmlns:a16="http://schemas.microsoft.com/office/drawing/2014/main" id="{DD0EF346-AEA4-5D49-AA72-9B590C297794}"/>
              </a:ext>
            </a:extLst>
          </p:cNvPr>
          <p:cNvSpPr txBox="1">
            <a:spLocks/>
          </p:cNvSpPr>
          <p:nvPr/>
        </p:nvSpPr>
        <p:spPr>
          <a:xfrm>
            <a:off x="407368" y="1541112"/>
            <a:ext cx="3528392" cy="347206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just">
              <a:lnSpc>
                <a:spcPct val="120000"/>
              </a:lnSpc>
            </a:pPr>
            <a:r>
              <a:rPr lang="es-CL" sz="3200" dirty="0">
                <a:solidFill>
                  <a:srgbClr val="92D050"/>
                </a:solidFill>
                <a:latin typeface="+mn-lt"/>
              </a:rPr>
              <a:t>General</a:t>
            </a:r>
          </a:p>
          <a:p>
            <a:pPr marL="457200" indent="-457200" algn="just">
              <a:lnSpc>
                <a:spcPct val="120000"/>
              </a:lnSpc>
              <a:buFont typeface="Arial" panose="020B0604020202020204" pitchFamily="34" charset="0"/>
              <a:buChar char="•"/>
            </a:pPr>
            <a:r>
              <a:rPr lang="es-CL" sz="2800" dirty="0">
                <a:solidFill>
                  <a:schemeClr val="tx1">
                    <a:lumMod val="75000"/>
                    <a:lumOff val="25000"/>
                  </a:schemeClr>
                </a:solidFill>
                <a:latin typeface="+mn-lt"/>
              </a:rPr>
              <a:t>Compiladores</a:t>
            </a:r>
          </a:p>
          <a:p>
            <a:pPr marL="457200" indent="-457200" algn="just">
              <a:lnSpc>
                <a:spcPct val="120000"/>
              </a:lnSpc>
              <a:buFont typeface="Arial" panose="020B0604020202020204" pitchFamily="34" charset="0"/>
              <a:buChar char="•"/>
            </a:pPr>
            <a:r>
              <a:rPr lang="es-CL" sz="2800" dirty="0">
                <a:solidFill>
                  <a:schemeClr val="tx1">
                    <a:lumMod val="75000"/>
                    <a:lumOff val="25000"/>
                  </a:schemeClr>
                </a:solidFill>
                <a:latin typeface="+mn-lt"/>
              </a:rPr>
              <a:t>Interpretes</a:t>
            </a:r>
          </a:p>
          <a:p>
            <a:pPr marL="457200" indent="-457200" algn="just">
              <a:lnSpc>
                <a:spcPct val="120000"/>
              </a:lnSpc>
              <a:buFont typeface="Arial" panose="020B0604020202020204" pitchFamily="34" charset="0"/>
              <a:buChar char="•"/>
            </a:pPr>
            <a:r>
              <a:rPr lang="es-CL" sz="2800" dirty="0">
                <a:solidFill>
                  <a:schemeClr val="tx1">
                    <a:lumMod val="75000"/>
                    <a:lumOff val="25000"/>
                  </a:schemeClr>
                </a:solidFill>
                <a:latin typeface="+mn-lt"/>
              </a:rPr>
              <a:t>Emuladores</a:t>
            </a:r>
          </a:p>
          <a:p>
            <a:pPr marL="457200" indent="-457200" algn="just">
              <a:lnSpc>
                <a:spcPct val="120000"/>
              </a:lnSpc>
              <a:buFont typeface="Arial" panose="020B0604020202020204" pitchFamily="34" charset="0"/>
              <a:buChar char="•"/>
            </a:pPr>
            <a:r>
              <a:rPr lang="es-CL" sz="2800" dirty="0">
                <a:solidFill>
                  <a:schemeClr val="tx1">
                    <a:lumMod val="75000"/>
                    <a:lumOff val="25000"/>
                  </a:schemeClr>
                </a:solidFill>
                <a:latin typeface="+mn-lt"/>
              </a:rPr>
              <a:t>Maquinas Virtuales</a:t>
            </a:r>
          </a:p>
          <a:p>
            <a:pPr marL="457200" indent="-457200" algn="just">
              <a:lnSpc>
                <a:spcPct val="120000"/>
              </a:lnSpc>
              <a:buFont typeface="Arial" panose="020B0604020202020204" pitchFamily="34" charset="0"/>
              <a:buChar char="•"/>
            </a:pPr>
            <a:r>
              <a:rPr lang="es-CL" sz="2800" dirty="0">
                <a:solidFill>
                  <a:schemeClr val="tx1">
                    <a:lumMod val="75000"/>
                    <a:lumOff val="25000"/>
                  </a:schemeClr>
                </a:solidFill>
                <a:latin typeface="+mn-lt"/>
              </a:rPr>
              <a:t>Etc</a:t>
            </a:r>
          </a:p>
        </p:txBody>
      </p:sp>
      <p:sp>
        <p:nvSpPr>
          <p:cNvPr id="32" name="Título 1">
            <a:extLst>
              <a:ext uri="{FF2B5EF4-FFF2-40B4-BE49-F238E27FC236}">
                <a16:creationId xmlns:a16="http://schemas.microsoft.com/office/drawing/2014/main" id="{EA1D0D07-1222-314A-87FF-6C34F03E5743}"/>
              </a:ext>
            </a:extLst>
          </p:cNvPr>
          <p:cNvSpPr txBox="1">
            <a:spLocks/>
          </p:cNvSpPr>
          <p:nvPr/>
        </p:nvSpPr>
        <p:spPr>
          <a:xfrm>
            <a:off x="4572000" y="2560819"/>
            <a:ext cx="3552054" cy="308756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just">
              <a:lnSpc>
                <a:spcPct val="120000"/>
              </a:lnSpc>
            </a:pPr>
            <a:r>
              <a:rPr lang="es-CL" sz="2800" dirty="0">
                <a:solidFill>
                  <a:srgbClr val="92D050"/>
                </a:solidFill>
                <a:latin typeface="+mn-lt"/>
              </a:rPr>
              <a:t>Análisis Dinámico</a:t>
            </a:r>
          </a:p>
          <a:p>
            <a:pPr marL="457200" indent="-457200" algn="just">
              <a:lnSpc>
                <a:spcPct val="120000"/>
              </a:lnSpc>
              <a:buFont typeface="Arial" panose="020B0604020202020204" pitchFamily="34" charset="0"/>
              <a:buChar char="•"/>
            </a:pPr>
            <a:r>
              <a:rPr lang="es-CL" sz="2800" dirty="0">
                <a:solidFill>
                  <a:schemeClr val="tx1">
                    <a:lumMod val="75000"/>
                    <a:lumOff val="25000"/>
                  </a:schemeClr>
                </a:solidFill>
                <a:latin typeface="+mn-lt"/>
              </a:rPr>
              <a:t>OllyDbg</a:t>
            </a:r>
          </a:p>
          <a:p>
            <a:pPr marL="457200" indent="-457200" algn="just">
              <a:lnSpc>
                <a:spcPct val="120000"/>
              </a:lnSpc>
              <a:buFont typeface="Arial" panose="020B0604020202020204" pitchFamily="34" charset="0"/>
              <a:buChar char="•"/>
            </a:pPr>
            <a:r>
              <a:rPr lang="es-CL" sz="2800" dirty="0">
                <a:solidFill>
                  <a:schemeClr val="tx1">
                    <a:lumMod val="75000"/>
                    <a:lumOff val="25000"/>
                  </a:schemeClr>
                </a:solidFill>
                <a:latin typeface="+mn-lt"/>
              </a:rPr>
              <a:t>IDAFreeware</a:t>
            </a:r>
          </a:p>
          <a:p>
            <a:pPr marL="457200" indent="-457200" algn="just">
              <a:lnSpc>
                <a:spcPct val="120000"/>
              </a:lnSpc>
              <a:buFont typeface="Arial" panose="020B0604020202020204" pitchFamily="34" charset="0"/>
              <a:buChar char="•"/>
            </a:pPr>
            <a:r>
              <a:rPr lang="es-CL" sz="2800" dirty="0">
                <a:solidFill>
                  <a:schemeClr val="tx1">
                    <a:lumMod val="75000"/>
                    <a:lumOff val="25000"/>
                  </a:schemeClr>
                </a:solidFill>
                <a:latin typeface="+mn-lt"/>
              </a:rPr>
              <a:t>GNU debuger</a:t>
            </a:r>
          </a:p>
          <a:p>
            <a:pPr algn="just">
              <a:lnSpc>
                <a:spcPct val="120000"/>
              </a:lnSpc>
            </a:pPr>
            <a:endParaRPr lang="es-CL" sz="2800" dirty="0">
              <a:solidFill>
                <a:schemeClr val="accent6"/>
              </a:solidFill>
              <a:latin typeface="+mn-lt"/>
            </a:endParaRPr>
          </a:p>
        </p:txBody>
      </p:sp>
      <p:sp>
        <p:nvSpPr>
          <p:cNvPr id="33" name="Título 1">
            <a:extLst>
              <a:ext uri="{FF2B5EF4-FFF2-40B4-BE49-F238E27FC236}">
                <a16:creationId xmlns:a16="http://schemas.microsoft.com/office/drawing/2014/main" id="{9237A071-7484-E34E-9226-2BF59861DE7E}"/>
              </a:ext>
            </a:extLst>
          </p:cNvPr>
          <p:cNvSpPr txBox="1">
            <a:spLocks/>
          </p:cNvSpPr>
          <p:nvPr/>
        </p:nvSpPr>
        <p:spPr>
          <a:xfrm>
            <a:off x="8760200" y="3933056"/>
            <a:ext cx="3648626" cy="18871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just">
              <a:lnSpc>
                <a:spcPct val="120000"/>
              </a:lnSpc>
            </a:pPr>
            <a:r>
              <a:rPr lang="es-CL" sz="2800" dirty="0">
                <a:solidFill>
                  <a:srgbClr val="92D050"/>
                </a:solidFill>
                <a:latin typeface="+mn-lt"/>
              </a:rPr>
              <a:t>Análisis Estático</a:t>
            </a:r>
          </a:p>
          <a:p>
            <a:pPr marL="457200" indent="-457200" algn="just">
              <a:lnSpc>
                <a:spcPct val="120000"/>
              </a:lnSpc>
              <a:buFont typeface="Arial" panose="020B0604020202020204" pitchFamily="34" charset="0"/>
              <a:buChar char="•"/>
            </a:pPr>
            <a:r>
              <a:rPr lang="es-CL" sz="2800" dirty="0">
                <a:solidFill>
                  <a:schemeClr val="tx1">
                    <a:lumMod val="75000"/>
                    <a:lumOff val="25000"/>
                  </a:schemeClr>
                </a:solidFill>
                <a:latin typeface="+mn-lt"/>
              </a:rPr>
              <a:t>Radare2</a:t>
            </a:r>
          </a:p>
          <a:p>
            <a:pPr algn="just">
              <a:lnSpc>
                <a:spcPct val="120000"/>
              </a:lnSpc>
            </a:pPr>
            <a:endParaRPr lang="es-CL" sz="2800" dirty="0">
              <a:solidFill>
                <a:schemeClr val="accent6"/>
              </a:solidFill>
              <a:latin typeface="+mn-lt"/>
            </a:endParaRPr>
          </a:p>
        </p:txBody>
      </p:sp>
      <p:pic>
        <p:nvPicPr>
          <p:cNvPr id="7" name="Imagen 6">
            <a:extLst>
              <a:ext uri="{FF2B5EF4-FFF2-40B4-BE49-F238E27FC236}">
                <a16:creationId xmlns:a16="http://schemas.microsoft.com/office/drawing/2014/main" id="{416F8301-1DE4-814B-9B2C-A1EEFBDE4FEC}"/>
              </a:ext>
            </a:extLst>
          </p:cNvPr>
          <p:cNvPicPr>
            <a:picLocks noChangeAspect="1"/>
          </p:cNvPicPr>
          <p:nvPr/>
        </p:nvPicPr>
        <p:blipFill>
          <a:blip r:embed="rId4"/>
          <a:stretch>
            <a:fillRect/>
          </a:stretch>
        </p:blipFill>
        <p:spPr>
          <a:xfrm>
            <a:off x="6438705" y="4704818"/>
            <a:ext cx="454790" cy="454790"/>
          </a:xfrm>
          <a:prstGeom prst="rect">
            <a:avLst/>
          </a:prstGeom>
        </p:spPr>
      </p:pic>
      <p:pic>
        <p:nvPicPr>
          <p:cNvPr id="15" name="Imagen 14">
            <a:extLst>
              <a:ext uri="{FF2B5EF4-FFF2-40B4-BE49-F238E27FC236}">
                <a16:creationId xmlns:a16="http://schemas.microsoft.com/office/drawing/2014/main" id="{42AE8CB1-196E-994B-A276-C3BCA525DB2D}"/>
              </a:ext>
            </a:extLst>
          </p:cNvPr>
          <p:cNvPicPr>
            <a:picLocks noChangeAspect="1"/>
          </p:cNvPicPr>
          <p:nvPr/>
        </p:nvPicPr>
        <p:blipFill>
          <a:blip r:embed="rId5"/>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4007947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500" fill="hold"/>
                                        <p:tgtEl>
                                          <p:spTgt spid="21"/>
                                        </p:tgtEl>
                                        <p:attrNameLst>
                                          <p:attrName>ppt_w</p:attrName>
                                        </p:attrNameLst>
                                      </p:cBhvr>
                                      <p:tavLst>
                                        <p:tav tm="0">
                                          <p:val>
                                            <p:fltVal val="0"/>
                                          </p:val>
                                        </p:tav>
                                        <p:tav tm="100000">
                                          <p:val>
                                            <p:strVal val="#ppt_w"/>
                                          </p:val>
                                        </p:tav>
                                      </p:tavLst>
                                    </p:anim>
                                    <p:anim calcmode="lin" valueType="num">
                                      <p:cBhvr>
                                        <p:cTn id="14" dur="500" fill="hold"/>
                                        <p:tgtEl>
                                          <p:spTgt spid="21"/>
                                        </p:tgtEl>
                                        <p:attrNameLst>
                                          <p:attrName>ppt_h</p:attrName>
                                        </p:attrNameLst>
                                      </p:cBhvr>
                                      <p:tavLst>
                                        <p:tav tm="0">
                                          <p:val>
                                            <p:strVal val="#ppt_h"/>
                                          </p:val>
                                        </p:tav>
                                        <p:tav tm="100000">
                                          <p:val>
                                            <p:strVal val="#ppt_h"/>
                                          </p:val>
                                        </p:tav>
                                      </p:tavLst>
                                    </p:anim>
                                  </p:childTnLst>
                                </p:cTn>
                              </p:par>
                              <p:par>
                                <p:cTn id="15" presetID="17" presetClass="entr" presetSubtype="1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1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p:cTn id="23" dur="500" fill="hold"/>
                                        <p:tgtEl>
                                          <p:spTgt spid="22"/>
                                        </p:tgtEl>
                                        <p:attrNameLst>
                                          <p:attrName>ppt_w</p:attrName>
                                        </p:attrNameLst>
                                      </p:cBhvr>
                                      <p:tavLst>
                                        <p:tav tm="0">
                                          <p:val>
                                            <p:fltVal val="0"/>
                                          </p:val>
                                        </p:tav>
                                        <p:tav tm="100000">
                                          <p:val>
                                            <p:strVal val="#ppt_w"/>
                                          </p:val>
                                        </p:tav>
                                      </p:tavLst>
                                    </p:anim>
                                    <p:anim calcmode="lin" valueType="num">
                                      <p:cBhvr>
                                        <p:cTn id="24" dur="500" fill="hold"/>
                                        <p:tgtEl>
                                          <p:spTgt spid="22"/>
                                        </p:tgtEl>
                                        <p:attrNameLst>
                                          <p:attrName>ppt_h</p:attrName>
                                        </p:attrNameLst>
                                      </p:cBhvr>
                                      <p:tavLst>
                                        <p:tav tm="0">
                                          <p:val>
                                            <p:strVal val="#ppt_h"/>
                                          </p:val>
                                        </p:tav>
                                        <p:tav tm="100000">
                                          <p:val>
                                            <p:strVal val="#ppt_h"/>
                                          </p:val>
                                        </p:tav>
                                      </p:tavLst>
                                    </p:anim>
                                  </p:childTnLst>
                                </p:cTn>
                              </p:par>
                              <p:par>
                                <p:cTn id="25" presetID="17" presetClass="entr" presetSubtype="1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p:cTn id="27" dur="500" fill="hold"/>
                                        <p:tgtEl>
                                          <p:spTgt spid="28"/>
                                        </p:tgtEl>
                                        <p:attrNameLst>
                                          <p:attrName>ppt_w</p:attrName>
                                        </p:attrNameLst>
                                      </p:cBhvr>
                                      <p:tavLst>
                                        <p:tav tm="0">
                                          <p:val>
                                            <p:fltVal val="0"/>
                                          </p:val>
                                        </p:tav>
                                        <p:tav tm="100000">
                                          <p:val>
                                            <p:strVal val="#ppt_w"/>
                                          </p:val>
                                        </p:tav>
                                      </p:tavLst>
                                    </p:anim>
                                    <p:anim calcmode="lin" valueType="num">
                                      <p:cBhvr>
                                        <p:cTn id="28" dur="5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18" presetClass="entr" presetSubtype="12"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strips(downLeft)">
                                      <p:cBhvr>
                                        <p:cTn id="33" dur="500"/>
                                        <p:tgtEl>
                                          <p:spTgt spid="30"/>
                                        </p:tgtEl>
                                      </p:cBhvr>
                                    </p:animEffect>
                                  </p:childTnLst>
                                </p:cTn>
                              </p:par>
                              <p:par>
                                <p:cTn id="34" presetID="18" presetClass="entr" presetSubtype="12"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strips(downLeft)">
                                      <p:cBhvr>
                                        <p:cTn id="36" dur="500"/>
                                        <p:tgtEl>
                                          <p:spTgt spid="32"/>
                                        </p:tgtEl>
                                      </p:cBhvr>
                                    </p:animEffect>
                                  </p:childTnLst>
                                </p:cTn>
                              </p:par>
                              <p:par>
                                <p:cTn id="37" presetID="18" presetClass="entr" presetSubtype="12"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strips(downLeft)">
                                      <p:cBhvr>
                                        <p:cTn id="39" dur="500"/>
                                        <p:tgtEl>
                                          <p:spTgt spid="33"/>
                                        </p:tgtEl>
                                      </p:cBhvr>
                                    </p:animEffect>
                                  </p:childTnLst>
                                </p:cTn>
                              </p:par>
                              <p:par>
                                <p:cTn id="40" presetID="17" presetClass="entr" presetSubtype="1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p:cTn id="42" dur="500" fill="hold"/>
                                        <p:tgtEl>
                                          <p:spTgt spid="7"/>
                                        </p:tgtEl>
                                        <p:attrNameLst>
                                          <p:attrName>ppt_w</p:attrName>
                                        </p:attrNameLst>
                                      </p:cBhvr>
                                      <p:tavLst>
                                        <p:tav tm="0">
                                          <p:val>
                                            <p:fltVal val="0"/>
                                          </p:val>
                                        </p:tav>
                                        <p:tav tm="100000">
                                          <p:val>
                                            <p:strVal val="#ppt_w"/>
                                          </p:val>
                                        </p:tav>
                                      </p:tavLst>
                                    </p:anim>
                                    <p:anim calcmode="lin" valueType="num">
                                      <p:cBhvr>
                                        <p:cTn id="43" dur="500" fill="hold"/>
                                        <p:tgtEl>
                                          <p:spTgt spid="7"/>
                                        </p:tgtEl>
                                        <p:attrNameLst>
                                          <p:attrName>ppt_h</p:attrName>
                                        </p:attrNameLst>
                                      </p:cBhvr>
                                      <p:tavLst>
                                        <p:tav tm="0">
                                          <p:val>
                                            <p:strVal val="#ppt_h"/>
                                          </p:val>
                                        </p:tav>
                                        <p:tav tm="100000">
                                          <p:val>
                                            <p:strVal val="#ppt_h"/>
                                          </p:val>
                                        </p:tav>
                                      </p:tavLst>
                                    </p:anim>
                                  </p:childTnLst>
                                </p:cTn>
                              </p:par>
                              <p:par>
                                <p:cTn id="44" presetID="17" presetClass="entr" presetSubtype="1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 calcmode="lin" valueType="num">
                                      <p:cBhvr>
                                        <p:cTn id="46" dur="500" fill="hold"/>
                                        <p:tgtEl>
                                          <p:spTgt spid="23"/>
                                        </p:tgtEl>
                                        <p:attrNameLst>
                                          <p:attrName>ppt_w</p:attrName>
                                        </p:attrNameLst>
                                      </p:cBhvr>
                                      <p:tavLst>
                                        <p:tav tm="0">
                                          <p:val>
                                            <p:fltVal val="0"/>
                                          </p:val>
                                        </p:tav>
                                        <p:tav tm="100000">
                                          <p:val>
                                            <p:strVal val="#ppt_w"/>
                                          </p:val>
                                        </p:tav>
                                      </p:tavLst>
                                    </p:anim>
                                    <p:anim calcmode="lin" valueType="num">
                                      <p:cBhvr>
                                        <p:cTn id="47" dur="500" fill="hold"/>
                                        <p:tgtEl>
                                          <p:spTgt spid="2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2" grpId="0"/>
      <p:bldP spid="25" grpId="0"/>
      <p:bldP spid="28" grpId="0"/>
      <p:bldP spid="30" grpId="0"/>
      <p:bldP spid="32" grpId="0"/>
      <p:bldP spid="33"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Estructurado de punteros /&gt;</a:t>
            </a:r>
            <a:endParaRPr lang="es-ES" sz="4600" b="1" dirty="0">
              <a:solidFill>
                <a:srgbClr val="92D050"/>
              </a:solidFill>
            </a:endParaRPr>
          </a:p>
        </p:txBody>
      </p:sp>
      <p:sp>
        <p:nvSpPr>
          <p:cNvPr id="15" name="CuadroTexto 14">
            <a:extLst>
              <a:ext uri="{FF2B5EF4-FFF2-40B4-BE49-F238E27FC236}">
                <a16:creationId xmlns:a16="http://schemas.microsoft.com/office/drawing/2014/main" id="{5C59FD06-BFCF-F54F-8F1C-ADE2E1B0EF97}"/>
              </a:ext>
            </a:extLst>
          </p:cNvPr>
          <p:cNvSpPr txBox="1"/>
          <p:nvPr/>
        </p:nvSpPr>
        <p:spPr>
          <a:xfrm>
            <a:off x="3846786" y="6232634"/>
            <a:ext cx="184731" cy="369332"/>
          </a:xfrm>
          <a:prstGeom prst="rect">
            <a:avLst/>
          </a:prstGeom>
          <a:noFill/>
        </p:spPr>
        <p:txBody>
          <a:bodyPr wrap="none" rtlCol="0">
            <a:spAutoFit/>
          </a:bodyPr>
          <a:lstStyle/>
          <a:p>
            <a:endParaRPr lang="es-CL" dirty="0"/>
          </a:p>
        </p:txBody>
      </p:sp>
      <p:sp>
        <p:nvSpPr>
          <p:cNvPr id="12" name="Rectángulo redondeado 11">
            <a:extLst>
              <a:ext uri="{FF2B5EF4-FFF2-40B4-BE49-F238E27FC236}">
                <a16:creationId xmlns:a16="http://schemas.microsoft.com/office/drawing/2014/main" id="{A29EB6E4-66B0-C54B-B432-F1FE597D0309}"/>
              </a:ext>
            </a:extLst>
          </p:cNvPr>
          <p:cNvSpPr/>
          <p:nvPr/>
        </p:nvSpPr>
        <p:spPr>
          <a:xfrm>
            <a:off x="4287520" y="1770797"/>
            <a:ext cx="1984131" cy="8785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TEB</a:t>
            </a:r>
          </a:p>
          <a:p>
            <a:pPr algn="ctr"/>
            <a:r>
              <a:rPr lang="es-CL" sz="1200" dirty="0"/>
              <a:t>FS[0]:0028FB40</a:t>
            </a:r>
          </a:p>
        </p:txBody>
      </p:sp>
      <p:sp>
        <p:nvSpPr>
          <p:cNvPr id="14" name="Rectángulo redondeado 13">
            <a:extLst>
              <a:ext uri="{FF2B5EF4-FFF2-40B4-BE49-F238E27FC236}">
                <a16:creationId xmlns:a16="http://schemas.microsoft.com/office/drawing/2014/main" id="{7D24C0BF-6F79-7C43-A368-FD722FDA358A}"/>
              </a:ext>
            </a:extLst>
          </p:cNvPr>
          <p:cNvSpPr/>
          <p:nvPr/>
        </p:nvSpPr>
        <p:spPr>
          <a:xfrm>
            <a:off x="6604000" y="1681758"/>
            <a:ext cx="2519680" cy="39875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solidFill>
                  <a:srgbClr val="92D050"/>
                </a:solidFill>
              </a:rPr>
              <a:t>STACK</a:t>
            </a:r>
          </a:p>
          <a:p>
            <a:pPr algn="ctr"/>
            <a:endParaRPr lang="es-CL" dirty="0"/>
          </a:p>
          <a:p>
            <a:pPr algn="ctr"/>
            <a:endParaRPr lang="es-CL" dirty="0"/>
          </a:p>
          <a:p>
            <a:pPr algn="ctr"/>
            <a:r>
              <a:rPr lang="es-CL" dirty="0"/>
              <a:t>0028FB40 : 0028FB20</a:t>
            </a:r>
          </a:p>
          <a:p>
            <a:pPr algn="ctr"/>
            <a:r>
              <a:rPr lang="es-CL" dirty="0"/>
              <a:t>0028FB44 : 8C20FFC8</a:t>
            </a:r>
          </a:p>
          <a:p>
            <a:pPr algn="ctr"/>
            <a:endParaRPr lang="es-CL" dirty="0"/>
          </a:p>
          <a:p>
            <a:pPr algn="ctr"/>
            <a:endParaRPr lang="es-CL" dirty="0"/>
          </a:p>
          <a:p>
            <a:pPr algn="ctr"/>
            <a:endParaRPr lang="es-CL" dirty="0"/>
          </a:p>
          <a:p>
            <a:pPr algn="ctr"/>
            <a:r>
              <a:rPr lang="es-CL" dirty="0"/>
              <a:t>0028FB20 : 0099FFC4</a:t>
            </a:r>
          </a:p>
          <a:p>
            <a:pPr algn="ctr"/>
            <a:r>
              <a:rPr lang="es-CL" dirty="0"/>
              <a:t>0028FB24 : 77341ECD</a:t>
            </a:r>
          </a:p>
          <a:p>
            <a:pPr algn="ctr"/>
            <a:endParaRPr lang="es-CL" dirty="0"/>
          </a:p>
          <a:p>
            <a:pPr algn="ctr"/>
            <a:endParaRPr lang="es-CL" dirty="0"/>
          </a:p>
          <a:p>
            <a:pPr algn="ctr"/>
            <a:endParaRPr lang="es-CL" dirty="0"/>
          </a:p>
          <a:p>
            <a:pPr algn="ctr"/>
            <a:r>
              <a:rPr lang="es-CL" dirty="0"/>
              <a:t>0099FFC4 : FFFFFFFF</a:t>
            </a:r>
          </a:p>
          <a:p>
            <a:pPr algn="ctr"/>
            <a:r>
              <a:rPr lang="es-CL" dirty="0"/>
              <a:t>0099FFC8 : 77341ECD</a:t>
            </a:r>
          </a:p>
          <a:p>
            <a:pPr algn="ctr"/>
            <a:endParaRPr lang="es-CL" dirty="0"/>
          </a:p>
          <a:p>
            <a:pPr algn="ctr"/>
            <a:endParaRPr lang="es-CL" dirty="0"/>
          </a:p>
          <a:p>
            <a:pPr algn="ctr"/>
            <a:endParaRPr lang="es-CL" dirty="0"/>
          </a:p>
        </p:txBody>
      </p:sp>
      <p:sp>
        <p:nvSpPr>
          <p:cNvPr id="19" name="Rectángulo redondeado 18">
            <a:extLst>
              <a:ext uri="{FF2B5EF4-FFF2-40B4-BE49-F238E27FC236}">
                <a16:creationId xmlns:a16="http://schemas.microsoft.com/office/drawing/2014/main" id="{E51D7CF5-E15C-584E-9A5E-CCDF77E9331F}"/>
              </a:ext>
            </a:extLst>
          </p:cNvPr>
          <p:cNvSpPr/>
          <p:nvPr/>
        </p:nvSpPr>
        <p:spPr>
          <a:xfrm>
            <a:off x="9456029" y="1770797"/>
            <a:ext cx="1854346" cy="8785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L" dirty="0"/>
              <a:t>Next SEH record</a:t>
            </a:r>
          </a:p>
          <a:p>
            <a:r>
              <a:rPr lang="es-CL" dirty="0"/>
              <a:t>SE Handler</a:t>
            </a:r>
          </a:p>
        </p:txBody>
      </p:sp>
      <p:sp>
        <p:nvSpPr>
          <p:cNvPr id="20" name="Rectángulo redondeado 19">
            <a:extLst>
              <a:ext uri="{FF2B5EF4-FFF2-40B4-BE49-F238E27FC236}">
                <a16:creationId xmlns:a16="http://schemas.microsoft.com/office/drawing/2014/main" id="{3490141A-F86D-8547-AC89-492525AE46E2}"/>
              </a:ext>
            </a:extLst>
          </p:cNvPr>
          <p:cNvSpPr/>
          <p:nvPr/>
        </p:nvSpPr>
        <p:spPr>
          <a:xfrm>
            <a:off x="9456029" y="3168324"/>
            <a:ext cx="1854346" cy="8785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L" dirty="0"/>
              <a:t>Next SEH record</a:t>
            </a:r>
          </a:p>
          <a:p>
            <a:r>
              <a:rPr lang="es-CL" dirty="0"/>
              <a:t>SE Handler</a:t>
            </a:r>
          </a:p>
        </p:txBody>
      </p:sp>
      <p:sp>
        <p:nvSpPr>
          <p:cNvPr id="21" name="Rectángulo redondeado 20">
            <a:extLst>
              <a:ext uri="{FF2B5EF4-FFF2-40B4-BE49-F238E27FC236}">
                <a16:creationId xmlns:a16="http://schemas.microsoft.com/office/drawing/2014/main" id="{44876547-80D5-F24E-9632-73B6C2381C7F}"/>
              </a:ext>
            </a:extLst>
          </p:cNvPr>
          <p:cNvSpPr/>
          <p:nvPr/>
        </p:nvSpPr>
        <p:spPr>
          <a:xfrm>
            <a:off x="9456029" y="4574956"/>
            <a:ext cx="2197492" cy="8785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L" dirty="0"/>
              <a:t>Next SEH record End</a:t>
            </a:r>
          </a:p>
          <a:p>
            <a:r>
              <a:rPr lang="es-CL" dirty="0"/>
              <a:t>SE Handler</a:t>
            </a:r>
          </a:p>
        </p:txBody>
      </p:sp>
      <p:cxnSp>
        <p:nvCxnSpPr>
          <p:cNvPr id="23" name="Conector recto de flecha 22">
            <a:extLst>
              <a:ext uri="{FF2B5EF4-FFF2-40B4-BE49-F238E27FC236}">
                <a16:creationId xmlns:a16="http://schemas.microsoft.com/office/drawing/2014/main" id="{3C3C15D0-C4D1-F144-A90F-787164BB6932}"/>
              </a:ext>
            </a:extLst>
          </p:cNvPr>
          <p:cNvCxnSpPr>
            <a:cxnSpLocks/>
            <a:stCxn id="12" idx="3"/>
          </p:cNvCxnSpPr>
          <p:nvPr/>
        </p:nvCxnSpPr>
        <p:spPr>
          <a:xfrm>
            <a:off x="6271651" y="2210078"/>
            <a:ext cx="33234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 name="Conector recto de flecha 25">
            <a:extLst>
              <a:ext uri="{FF2B5EF4-FFF2-40B4-BE49-F238E27FC236}">
                <a16:creationId xmlns:a16="http://schemas.microsoft.com/office/drawing/2014/main" id="{86F2E7D2-0242-3D4C-9CEA-7EC23A4BF83B}"/>
              </a:ext>
            </a:extLst>
          </p:cNvPr>
          <p:cNvCxnSpPr>
            <a:cxnSpLocks/>
          </p:cNvCxnSpPr>
          <p:nvPr/>
        </p:nvCxnSpPr>
        <p:spPr>
          <a:xfrm>
            <a:off x="9123680" y="2138958"/>
            <a:ext cx="33234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Conector recto de flecha 26">
            <a:extLst>
              <a:ext uri="{FF2B5EF4-FFF2-40B4-BE49-F238E27FC236}">
                <a16:creationId xmlns:a16="http://schemas.microsoft.com/office/drawing/2014/main" id="{C222FE23-9805-5548-AB60-CD3A0E864CE8}"/>
              </a:ext>
            </a:extLst>
          </p:cNvPr>
          <p:cNvCxnSpPr>
            <a:cxnSpLocks/>
          </p:cNvCxnSpPr>
          <p:nvPr/>
        </p:nvCxnSpPr>
        <p:spPr>
          <a:xfrm>
            <a:off x="9123679" y="2362478"/>
            <a:ext cx="33234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0" name="Conector recto 39">
            <a:extLst>
              <a:ext uri="{FF2B5EF4-FFF2-40B4-BE49-F238E27FC236}">
                <a16:creationId xmlns:a16="http://schemas.microsoft.com/office/drawing/2014/main" id="{F9E5DB67-122C-A04B-9E02-9D2D0E99A0AC}"/>
              </a:ext>
            </a:extLst>
          </p:cNvPr>
          <p:cNvCxnSpPr>
            <a:cxnSpLocks/>
          </p:cNvCxnSpPr>
          <p:nvPr/>
        </p:nvCxnSpPr>
        <p:spPr>
          <a:xfrm>
            <a:off x="11121670" y="2047519"/>
            <a:ext cx="37741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3" name="Conector recto 42">
            <a:extLst>
              <a:ext uri="{FF2B5EF4-FFF2-40B4-BE49-F238E27FC236}">
                <a16:creationId xmlns:a16="http://schemas.microsoft.com/office/drawing/2014/main" id="{9101BC92-0F3A-9242-8B0E-B049C4212062}"/>
              </a:ext>
            </a:extLst>
          </p:cNvPr>
          <p:cNvCxnSpPr>
            <a:cxnSpLocks/>
          </p:cNvCxnSpPr>
          <p:nvPr/>
        </p:nvCxnSpPr>
        <p:spPr>
          <a:xfrm flipH="1">
            <a:off x="5862320" y="2885996"/>
            <a:ext cx="563676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4" name="Conector recto 43">
            <a:extLst>
              <a:ext uri="{FF2B5EF4-FFF2-40B4-BE49-F238E27FC236}">
                <a16:creationId xmlns:a16="http://schemas.microsoft.com/office/drawing/2014/main" id="{7BF88685-2D89-A243-9B29-1ABF2DFAC10D}"/>
              </a:ext>
            </a:extLst>
          </p:cNvPr>
          <p:cNvCxnSpPr>
            <a:cxnSpLocks/>
          </p:cNvCxnSpPr>
          <p:nvPr/>
        </p:nvCxnSpPr>
        <p:spPr>
          <a:xfrm flipV="1">
            <a:off x="11499080" y="2042717"/>
            <a:ext cx="0" cy="843279"/>
          </a:xfrm>
          <a:prstGeom prst="line">
            <a:avLst/>
          </a:prstGeom>
        </p:spPr>
        <p:style>
          <a:lnRef idx="3">
            <a:schemeClr val="accent2"/>
          </a:lnRef>
          <a:fillRef idx="0">
            <a:schemeClr val="accent2"/>
          </a:fillRef>
          <a:effectRef idx="2">
            <a:schemeClr val="accent2"/>
          </a:effectRef>
          <a:fontRef idx="minor">
            <a:schemeClr val="tx1"/>
          </a:fontRef>
        </p:style>
      </p:cxnSp>
      <p:cxnSp>
        <p:nvCxnSpPr>
          <p:cNvPr id="49" name="Conector recto 48">
            <a:extLst>
              <a:ext uri="{FF2B5EF4-FFF2-40B4-BE49-F238E27FC236}">
                <a16:creationId xmlns:a16="http://schemas.microsoft.com/office/drawing/2014/main" id="{F11E4D07-9431-B540-81D4-D29B9359745C}"/>
              </a:ext>
            </a:extLst>
          </p:cNvPr>
          <p:cNvCxnSpPr>
            <a:cxnSpLocks/>
          </p:cNvCxnSpPr>
          <p:nvPr/>
        </p:nvCxnSpPr>
        <p:spPr>
          <a:xfrm flipV="1">
            <a:off x="5850120" y="2885998"/>
            <a:ext cx="0" cy="675916"/>
          </a:xfrm>
          <a:prstGeom prst="line">
            <a:avLst/>
          </a:prstGeom>
        </p:spPr>
        <p:style>
          <a:lnRef idx="3">
            <a:schemeClr val="accent2"/>
          </a:lnRef>
          <a:fillRef idx="0">
            <a:schemeClr val="accent2"/>
          </a:fillRef>
          <a:effectRef idx="2">
            <a:schemeClr val="accent2"/>
          </a:effectRef>
          <a:fontRef idx="minor">
            <a:schemeClr val="tx1"/>
          </a:fontRef>
        </p:style>
      </p:cxnSp>
      <p:cxnSp>
        <p:nvCxnSpPr>
          <p:cNvPr id="55" name="Conector recto de flecha 54">
            <a:extLst>
              <a:ext uri="{FF2B5EF4-FFF2-40B4-BE49-F238E27FC236}">
                <a16:creationId xmlns:a16="http://schemas.microsoft.com/office/drawing/2014/main" id="{0C9CE644-7CA4-5D44-975E-805A161BD93C}"/>
              </a:ext>
            </a:extLst>
          </p:cNvPr>
          <p:cNvCxnSpPr>
            <a:cxnSpLocks/>
          </p:cNvCxnSpPr>
          <p:nvPr/>
        </p:nvCxnSpPr>
        <p:spPr>
          <a:xfrm>
            <a:off x="5850120" y="3561914"/>
            <a:ext cx="91644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7" name="Conector recto 56">
            <a:extLst>
              <a:ext uri="{FF2B5EF4-FFF2-40B4-BE49-F238E27FC236}">
                <a16:creationId xmlns:a16="http://schemas.microsoft.com/office/drawing/2014/main" id="{1A7D68F6-4D2C-3C4E-BD75-482A809D9066}"/>
              </a:ext>
            </a:extLst>
          </p:cNvPr>
          <p:cNvCxnSpPr>
            <a:cxnSpLocks/>
          </p:cNvCxnSpPr>
          <p:nvPr/>
        </p:nvCxnSpPr>
        <p:spPr>
          <a:xfrm>
            <a:off x="11107450" y="3449599"/>
            <a:ext cx="37741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58" name="Conector recto 57">
            <a:extLst>
              <a:ext uri="{FF2B5EF4-FFF2-40B4-BE49-F238E27FC236}">
                <a16:creationId xmlns:a16="http://schemas.microsoft.com/office/drawing/2014/main" id="{0D321EE7-00BC-4D48-8C28-CF563898CD08}"/>
              </a:ext>
            </a:extLst>
          </p:cNvPr>
          <p:cNvCxnSpPr>
            <a:cxnSpLocks/>
          </p:cNvCxnSpPr>
          <p:nvPr/>
        </p:nvCxnSpPr>
        <p:spPr>
          <a:xfrm flipH="1">
            <a:off x="5848100" y="4288076"/>
            <a:ext cx="563676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59" name="Conector recto 58">
            <a:extLst>
              <a:ext uri="{FF2B5EF4-FFF2-40B4-BE49-F238E27FC236}">
                <a16:creationId xmlns:a16="http://schemas.microsoft.com/office/drawing/2014/main" id="{A1ECC30E-A1CC-F44F-A974-18D9D38CCCD5}"/>
              </a:ext>
            </a:extLst>
          </p:cNvPr>
          <p:cNvCxnSpPr>
            <a:cxnSpLocks/>
          </p:cNvCxnSpPr>
          <p:nvPr/>
        </p:nvCxnSpPr>
        <p:spPr>
          <a:xfrm flipV="1">
            <a:off x="11484860" y="3444797"/>
            <a:ext cx="0" cy="843279"/>
          </a:xfrm>
          <a:prstGeom prst="line">
            <a:avLst/>
          </a:prstGeom>
        </p:spPr>
        <p:style>
          <a:lnRef idx="3">
            <a:schemeClr val="accent2"/>
          </a:lnRef>
          <a:fillRef idx="0">
            <a:schemeClr val="accent2"/>
          </a:fillRef>
          <a:effectRef idx="2">
            <a:schemeClr val="accent2"/>
          </a:effectRef>
          <a:fontRef idx="minor">
            <a:schemeClr val="tx1"/>
          </a:fontRef>
        </p:style>
      </p:cxnSp>
      <p:cxnSp>
        <p:nvCxnSpPr>
          <p:cNvPr id="60" name="Conector recto 59">
            <a:extLst>
              <a:ext uri="{FF2B5EF4-FFF2-40B4-BE49-F238E27FC236}">
                <a16:creationId xmlns:a16="http://schemas.microsoft.com/office/drawing/2014/main" id="{4850ECAA-064A-0C44-81D7-1D0E40D966EF}"/>
              </a:ext>
            </a:extLst>
          </p:cNvPr>
          <p:cNvCxnSpPr>
            <a:cxnSpLocks/>
          </p:cNvCxnSpPr>
          <p:nvPr/>
        </p:nvCxnSpPr>
        <p:spPr>
          <a:xfrm flipV="1">
            <a:off x="5835900" y="4288078"/>
            <a:ext cx="0" cy="675916"/>
          </a:xfrm>
          <a:prstGeom prst="line">
            <a:avLst/>
          </a:prstGeom>
        </p:spPr>
        <p:style>
          <a:lnRef idx="3">
            <a:schemeClr val="accent2"/>
          </a:lnRef>
          <a:fillRef idx="0">
            <a:schemeClr val="accent2"/>
          </a:fillRef>
          <a:effectRef idx="2">
            <a:schemeClr val="accent2"/>
          </a:effectRef>
          <a:fontRef idx="minor">
            <a:schemeClr val="tx1"/>
          </a:fontRef>
        </p:style>
      </p:cxnSp>
      <p:cxnSp>
        <p:nvCxnSpPr>
          <p:cNvPr id="61" name="Conector recto de flecha 60">
            <a:extLst>
              <a:ext uri="{FF2B5EF4-FFF2-40B4-BE49-F238E27FC236}">
                <a16:creationId xmlns:a16="http://schemas.microsoft.com/office/drawing/2014/main" id="{DB6B386E-890B-1D4F-B314-5C5F9C134050}"/>
              </a:ext>
            </a:extLst>
          </p:cNvPr>
          <p:cNvCxnSpPr>
            <a:cxnSpLocks/>
          </p:cNvCxnSpPr>
          <p:nvPr/>
        </p:nvCxnSpPr>
        <p:spPr>
          <a:xfrm>
            <a:off x="5835900" y="4963994"/>
            <a:ext cx="91644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2" name="Conector recto de flecha 61">
            <a:extLst>
              <a:ext uri="{FF2B5EF4-FFF2-40B4-BE49-F238E27FC236}">
                <a16:creationId xmlns:a16="http://schemas.microsoft.com/office/drawing/2014/main" id="{89FD3A7E-0108-804C-990B-7CBB8EDFFA0E}"/>
              </a:ext>
            </a:extLst>
          </p:cNvPr>
          <p:cNvCxnSpPr>
            <a:cxnSpLocks/>
          </p:cNvCxnSpPr>
          <p:nvPr/>
        </p:nvCxnSpPr>
        <p:spPr>
          <a:xfrm>
            <a:off x="9123679" y="3561914"/>
            <a:ext cx="33234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3" name="Conector recto de flecha 62">
            <a:extLst>
              <a:ext uri="{FF2B5EF4-FFF2-40B4-BE49-F238E27FC236}">
                <a16:creationId xmlns:a16="http://schemas.microsoft.com/office/drawing/2014/main" id="{823BAEE6-0AFA-4746-A58F-1A39D649284B}"/>
              </a:ext>
            </a:extLst>
          </p:cNvPr>
          <p:cNvCxnSpPr>
            <a:cxnSpLocks/>
          </p:cNvCxnSpPr>
          <p:nvPr/>
        </p:nvCxnSpPr>
        <p:spPr>
          <a:xfrm>
            <a:off x="9123679" y="3784878"/>
            <a:ext cx="33234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4" name="Conector recto de flecha 63">
            <a:extLst>
              <a:ext uri="{FF2B5EF4-FFF2-40B4-BE49-F238E27FC236}">
                <a16:creationId xmlns:a16="http://schemas.microsoft.com/office/drawing/2014/main" id="{46E47E0D-4CC9-5F4C-91F8-E89D2467AE52}"/>
              </a:ext>
            </a:extLst>
          </p:cNvPr>
          <p:cNvCxnSpPr>
            <a:cxnSpLocks/>
          </p:cNvCxnSpPr>
          <p:nvPr/>
        </p:nvCxnSpPr>
        <p:spPr>
          <a:xfrm>
            <a:off x="9123679" y="4959192"/>
            <a:ext cx="33234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5" name="Conector recto de flecha 64">
            <a:extLst>
              <a:ext uri="{FF2B5EF4-FFF2-40B4-BE49-F238E27FC236}">
                <a16:creationId xmlns:a16="http://schemas.microsoft.com/office/drawing/2014/main" id="{6B113498-F603-FF4B-9B8C-61BAB9661396}"/>
              </a:ext>
            </a:extLst>
          </p:cNvPr>
          <p:cNvCxnSpPr>
            <a:cxnSpLocks/>
          </p:cNvCxnSpPr>
          <p:nvPr/>
        </p:nvCxnSpPr>
        <p:spPr>
          <a:xfrm>
            <a:off x="9134477" y="5203032"/>
            <a:ext cx="33234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67" name="Imagen 66">
            <a:extLst>
              <a:ext uri="{FF2B5EF4-FFF2-40B4-BE49-F238E27FC236}">
                <a16:creationId xmlns:a16="http://schemas.microsoft.com/office/drawing/2014/main" id="{1D3065B3-67A8-7048-9EB3-26FC6CA2A3EC}"/>
              </a:ext>
            </a:extLst>
          </p:cNvPr>
          <p:cNvPicPr>
            <a:picLocks noChangeAspect="1"/>
          </p:cNvPicPr>
          <p:nvPr/>
        </p:nvPicPr>
        <p:blipFill>
          <a:blip r:embed="rId3"/>
          <a:stretch>
            <a:fillRect/>
          </a:stretch>
        </p:blipFill>
        <p:spPr>
          <a:xfrm>
            <a:off x="252110" y="3688080"/>
            <a:ext cx="5199740" cy="25445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3" name="Conector recto 72">
            <a:extLst>
              <a:ext uri="{FF2B5EF4-FFF2-40B4-BE49-F238E27FC236}">
                <a16:creationId xmlns:a16="http://schemas.microsoft.com/office/drawing/2014/main" id="{06AC7197-0D6A-C248-ABEC-69FE0BDF15CF}"/>
              </a:ext>
            </a:extLst>
          </p:cNvPr>
          <p:cNvCxnSpPr>
            <a:cxnSpLocks/>
          </p:cNvCxnSpPr>
          <p:nvPr/>
        </p:nvCxnSpPr>
        <p:spPr>
          <a:xfrm>
            <a:off x="1361440" y="3784878"/>
            <a:ext cx="0" cy="2280642"/>
          </a:xfrm>
          <a:prstGeom prst="line">
            <a:avLst/>
          </a:prstGeom>
          <a:effectLst>
            <a:glow rad="63500">
              <a:schemeClr val="accent6">
                <a:satMod val="175000"/>
                <a:alpha val="40000"/>
              </a:schemeClr>
            </a:glow>
          </a:effectLst>
        </p:spPr>
        <p:style>
          <a:lnRef idx="3">
            <a:schemeClr val="accent6"/>
          </a:lnRef>
          <a:fillRef idx="0">
            <a:schemeClr val="accent6"/>
          </a:fillRef>
          <a:effectRef idx="2">
            <a:schemeClr val="accent6"/>
          </a:effectRef>
          <a:fontRef idx="minor">
            <a:schemeClr val="tx1"/>
          </a:fontRef>
        </p:style>
      </p:cxnSp>
      <p:cxnSp>
        <p:nvCxnSpPr>
          <p:cNvPr id="75" name="Conector recto de flecha 74">
            <a:extLst>
              <a:ext uri="{FF2B5EF4-FFF2-40B4-BE49-F238E27FC236}">
                <a16:creationId xmlns:a16="http://schemas.microsoft.com/office/drawing/2014/main" id="{7F4817DE-7A45-B849-B62A-36685EF9C850}"/>
              </a:ext>
            </a:extLst>
          </p:cNvPr>
          <p:cNvCxnSpPr/>
          <p:nvPr/>
        </p:nvCxnSpPr>
        <p:spPr>
          <a:xfrm>
            <a:off x="1361440" y="3784878"/>
            <a:ext cx="701040" cy="0"/>
          </a:xfrm>
          <a:prstGeom prst="straightConnector1">
            <a:avLst/>
          </a:prstGeom>
          <a:ln>
            <a:tailEnd type="triangle"/>
          </a:ln>
          <a:effectLst>
            <a:glow rad="63500">
              <a:schemeClr val="accent6">
                <a:satMod val="175000"/>
                <a:alpha val="40000"/>
              </a:schemeClr>
            </a:glow>
          </a:effectLst>
        </p:spPr>
        <p:style>
          <a:lnRef idx="3">
            <a:schemeClr val="accent6"/>
          </a:lnRef>
          <a:fillRef idx="0">
            <a:schemeClr val="accent6"/>
          </a:fillRef>
          <a:effectRef idx="2">
            <a:schemeClr val="accent6"/>
          </a:effectRef>
          <a:fontRef idx="minor">
            <a:schemeClr val="tx1"/>
          </a:fontRef>
        </p:style>
      </p:cxnSp>
      <p:cxnSp>
        <p:nvCxnSpPr>
          <p:cNvPr id="76" name="Conector recto de flecha 75">
            <a:extLst>
              <a:ext uri="{FF2B5EF4-FFF2-40B4-BE49-F238E27FC236}">
                <a16:creationId xmlns:a16="http://schemas.microsoft.com/office/drawing/2014/main" id="{E39B3525-72F7-C647-8F66-A4400B5212D4}"/>
              </a:ext>
            </a:extLst>
          </p:cNvPr>
          <p:cNvCxnSpPr/>
          <p:nvPr/>
        </p:nvCxnSpPr>
        <p:spPr>
          <a:xfrm>
            <a:off x="1361440" y="6065520"/>
            <a:ext cx="701040" cy="0"/>
          </a:xfrm>
          <a:prstGeom prst="straightConnector1">
            <a:avLst/>
          </a:prstGeom>
          <a:ln>
            <a:tailEnd type="triangle"/>
          </a:ln>
          <a:effectLst>
            <a:glow rad="63500">
              <a:schemeClr val="accent6">
                <a:satMod val="175000"/>
                <a:alpha val="40000"/>
              </a:schemeClr>
            </a:glow>
          </a:effectLst>
        </p:spPr>
        <p:style>
          <a:lnRef idx="3">
            <a:schemeClr val="accent6"/>
          </a:lnRef>
          <a:fillRef idx="0">
            <a:schemeClr val="accent6"/>
          </a:fillRef>
          <a:effectRef idx="2">
            <a:schemeClr val="accent6"/>
          </a:effectRef>
          <a:fontRef idx="minor">
            <a:schemeClr val="tx1"/>
          </a:fontRef>
        </p:style>
      </p:cxnSp>
      <p:pic>
        <p:nvPicPr>
          <p:cNvPr id="31" name="Imagen 30">
            <a:extLst>
              <a:ext uri="{FF2B5EF4-FFF2-40B4-BE49-F238E27FC236}">
                <a16:creationId xmlns:a16="http://schemas.microsoft.com/office/drawing/2014/main" id="{6902694B-2DBC-A746-8BB7-E44F7F595796}"/>
              </a:ext>
            </a:extLst>
          </p:cNvPr>
          <p:cNvPicPr>
            <a:picLocks noChangeAspect="1"/>
          </p:cNvPicPr>
          <p:nvPr/>
        </p:nvPicPr>
        <p:blipFill>
          <a:blip r:embed="rId4"/>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963511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strips(downLeft)">
                                      <p:cBhvr>
                                        <p:cTn id="7" dur="500"/>
                                        <p:tgtEl>
                                          <p:spTgt spid="67"/>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strips(downLeft)">
                                      <p:cBhvr>
                                        <p:cTn id="10" dur="500"/>
                                        <p:tgtEl>
                                          <p:spTgt spid="12"/>
                                        </p:tgtEl>
                                      </p:cBhvr>
                                    </p:animEffect>
                                  </p:childTnLst>
                                </p:cTn>
                              </p:par>
                              <p:par>
                                <p:cTn id="11" presetID="18" presetClass="entr" presetSubtype="12"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strips(downLeft)">
                                      <p:cBhvr>
                                        <p:cTn id="13" dur="500"/>
                                        <p:tgtEl>
                                          <p:spTgt spid="23"/>
                                        </p:tgtEl>
                                      </p:cBhvr>
                                    </p:animEffect>
                                  </p:childTnLst>
                                </p:cTn>
                              </p:par>
                              <p:par>
                                <p:cTn id="14" presetID="18" presetClass="entr" presetSubtype="12"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strips(downLeft)">
                                      <p:cBhvr>
                                        <p:cTn id="16" dur="500"/>
                                        <p:tgtEl>
                                          <p:spTgt spid="14"/>
                                        </p:tgtEl>
                                      </p:cBhvr>
                                    </p:animEffect>
                                  </p:childTnLst>
                                </p:cTn>
                              </p:par>
                              <p:par>
                                <p:cTn id="17" presetID="18" presetClass="entr" presetSubtype="12"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strips(downLeft)">
                                      <p:cBhvr>
                                        <p:cTn id="19" dur="500"/>
                                        <p:tgtEl>
                                          <p:spTgt spid="26"/>
                                        </p:tgtEl>
                                      </p:cBhvr>
                                    </p:animEffect>
                                  </p:childTnLst>
                                </p:cTn>
                              </p:par>
                              <p:par>
                                <p:cTn id="20" presetID="18" presetClass="entr" presetSubtype="12"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strips(downLeft)">
                                      <p:cBhvr>
                                        <p:cTn id="22" dur="500"/>
                                        <p:tgtEl>
                                          <p:spTgt spid="27"/>
                                        </p:tgtEl>
                                      </p:cBhvr>
                                    </p:animEffect>
                                  </p:childTnLst>
                                </p:cTn>
                              </p:par>
                              <p:par>
                                <p:cTn id="23" presetID="18" presetClass="entr" presetSubtype="12"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strips(downLeft)">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12" fill="hold"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strips(downLeft)">
                                      <p:cBhvr>
                                        <p:cTn id="30" dur="500"/>
                                        <p:tgtEl>
                                          <p:spTgt spid="40"/>
                                        </p:tgtEl>
                                      </p:cBhvr>
                                    </p:animEffect>
                                  </p:childTnLst>
                                </p:cTn>
                              </p:par>
                              <p:par>
                                <p:cTn id="31" presetID="18" presetClass="entr" presetSubtype="12"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strips(downLeft)">
                                      <p:cBhvr>
                                        <p:cTn id="33" dur="500"/>
                                        <p:tgtEl>
                                          <p:spTgt spid="44"/>
                                        </p:tgtEl>
                                      </p:cBhvr>
                                    </p:animEffect>
                                  </p:childTnLst>
                                </p:cTn>
                              </p:par>
                              <p:par>
                                <p:cTn id="34" presetID="18" presetClass="entr" presetSubtype="12" fill="hold" nodeType="with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strips(downLeft)">
                                      <p:cBhvr>
                                        <p:cTn id="36" dur="500"/>
                                        <p:tgtEl>
                                          <p:spTgt spid="43"/>
                                        </p:tgtEl>
                                      </p:cBhvr>
                                    </p:animEffect>
                                  </p:childTnLst>
                                </p:cTn>
                              </p:par>
                              <p:par>
                                <p:cTn id="37" presetID="18" presetClass="entr" presetSubtype="12" fill="hold" nodeType="with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strips(downLeft)">
                                      <p:cBhvr>
                                        <p:cTn id="39" dur="500"/>
                                        <p:tgtEl>
                                          <p:spTgt spid="49"/>
                                        </p:tgtEl>
                                      </p:cBhvr>
                                    </p:animEffect>
                                  </p:childTnLst>
                                </p:cTn>
                              </p:par>
                              <p:par>
                                <p:cTn id="40" presetID="18" presetClass="entr" presetSubtype="12" fill="hold" nodeType="with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strips(downLeft)">
                                      <p:cBhvr>
                                        <p:cTn id="42" dur="500"/>
                                        <p:tgtEl>
                                          <p:spTgt spid="55"/>
                                        </p:tgtEl>
                                      </p:cBhvr>
                                    </p:animEffect>
                                  </p:childTnLst>
                                </p:cTn>
                              </p:par>
                              <p:par>
                                <p:cTn id="43" presetID="18" presetClass="entr" presetSubtype="12" fill="hold" nodeType="withEffect">
                                  <p:stCondLst>
                                    <p:cond delay="0"/>
                                  </p:stCondLst>
                                  <p:childTnLst>
                                    <p:set>
                                      <p:cBhvr>
                                        <p:cTn id="44" dur="1" fill="hold">
                                          <p:stCondLst>
                                            <p:cond delay="0"/>
                                          </p:stCondLst>
                                        </p:cTn>
                                        <p:tgtEl>
                                          <p:spTgt spid="62"/>
                                        </p:tgtEl>
                                        <p:attrNameLst>
                                          <p:attrName>style.visibility</p:attrName>
                                        </p:attrNameLst>
                                      </p:cBhvr>
                                      <p:to>
                                        <p:strVal val="visible"/>
                                      </p:to>
                                    </p:set>
                                    <p:animEffect transition="in" filter="strips(downLeft)">
                                      <p:cBhvr>
                                        <p:cTn id="45" dur="500"/>
                                        <p:tgtEl>
                                          <p:spTgt spid="62"/>
                                        </p:tgtEl>
                                      </p:cBhvr>
                                    </p:animEffect>
                                  </p:childTnLst>
                                </p:cTn>
                              </p:par>
                              <p:par>
                                <p:cTn id="46" presetID="18" presetClass="entr" presetSubtype="12" fill="hold" nodeType="with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strips(downLeft)">
                                      <p:cBhvr>
                                        <p:cTn id="48" dur="500"/>
                                        <p:tgtEl>
                                          <p:spTgt spid="63"/>
                                        </p:tgtEl>
                                      </p:cBhvr>
                                    </p:animEffect>
                                  </p:childTnLst>
                                </p:cTn>
                              </p:par>
                              <p:par>
                                <p:cTn id="49" presetID="18" presetClass="entr" presetSubtype="12"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strips(downLeft)">
                                      <p:cBhvr>
                                        <p:cTn id="51" dur="500"/>
                                        <p:tgtEl>
                                          <p:spTgt spid="20"/>
                                        </p:tgtEl>
                                      </p:cBhvr>
                                    </p:animEffect>
                                  </p:childTnLst>
                                </p:cTn>
                              </p:par>
                            </p:childTnLst>
                          </p:cTn>
                        </p:par>
                      </p:childTnLst>
                    </p:cTn>
                  </p:par>
                  <p:par>
                    <p:cTn id="52" fill="hold">
                      <p:stCondLst>
                        <p:cond delay="indefinite"/>
                      </p:stCondLst>
                      <p:childTnLst>
                        <p:par>
                          <p:cTn id="53" fill="hold">
                            <p:stCondLst>
                              <p:cond delay="0"/>
                            </p:stCondLst>
                            <p:childTnLst>
                              <p:par>
                                <p:cTn id="54" presetID="18" presetClass="entr" presetSubtype="12" fill="hold" nodeType="clickEffect">
                                  <p:stCondLst>
                                    <p:cond delay="0"/>
                                  </p:stCondLst>
                                  <p:childTnLst>
                                    <p:set>
                                      <p:cBhvr>
                                        <p:cTn id="55" dur="1" fill="hold">
                                          <p:stCondLst>
                                            <p:cond delay="0"/>
                                          </p:stCondLst>
                                        </p:cTn>
                                        <p:tgtEl>
                                          <p:spTgt spid="57"/>
                                        </p:tgtEl>
                                        <p:attrNameLst>
                                          <p:attrName>style.visibility</p:attrName>
                                        </p:attrNameLst>
                                      </p:cBhvr>
                                      <p:to>
                                        <p:strVal val="visible"/>
                                      </p:to>
                                    </p:set>
                                    <p:animEffect transition="in" filter="strips(downLeft)">
                                      <p:cBhvr>
                                        <p:cTn id="56" dur="500"/>
                                        <p:tgtEl>
                                          <p:spTgt spid="57"/>
                                        </p:tgtEl>
                                      </p:cBhvr>
                                    </p:animEffect>
                                  </p:childTnLst>
                                </p:cTn>
                              </p:par>
                              <p:par>
                                <p:cTn id="57" presetID="18" presetClass="entr" presetSubtype="12"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strips(downLeft)">
                                      <p:cBhvr>
                                        <p:cTn id="59" dur="500"/>
                                        <p:tgtEl>
                                          <p:spTgt spid="59"/>
                                        </p:tgtEl>
                                      </p:cBhvr>
                                    </p:animEffect>
                                  </p:childTnLst>
                                </p:cTn>
                              </p:par>
                              <p:par>
                                <p:cTn id="60" presetID="18" presetClass="entr" presetSubtype="12" fill="hold" nodeType="withEffect">
                                  <p:stCondLst>
                                    <p:cond delay="0"/>
                                  </p:stCondLst>
                                  <p:childTnLst>
                                    <p:set>
                                      <p:cBhvr>
                                        <p:cTn id="61" dur="1" fill="hold">
                                          <p:stCondLst>
                                            <p:cond delay="0"/>
                                          </p:stCondLst>
                                        </p:cTn>
                                        <p:tgtEl>
                                          <p:spTgt spid="58"/>
                                        </p:tgtEl>
                                        <p:attrNameLst>
                                          <p:attrName>style.visibility</p:attrName>
                                        </p:attrNameLst>
                                      </p:cBhvr>
                                      <p:to>
                                        <p:strVal val="visible"/>
                                      </p:to>
                                    </p:set>
                                    <p:animEffect transition="in" filter="strips(downLeft)">
                                      <p:cBhvr>
                                        <p:cTn id="62" dur="500"/>
                                        <p:tgtEl>
                                          <p:spTgt spid="58"/>
                                        </p:tgtEl>
                                      </p:cBhvr>
                                    </p:animEffect>
                                  </p:childTnLst>
                                </p:cTn>
                              </p:par>
                              <p:par>
                                <p:cTn id="63" presetID="18" presetClass="entr" presetSubtype="12" fill="hold" nodeType="withEffect">
                                  <p:stCondLst>
                                    <p:cond delay="0"/>
                                  </p:stCondLst>
                                  <p:childTnLst>
                                    <p:set>
                                      <p:cBhvr>
                                        <p:cTn id="64" dur="1" fill="hold">
                                          <p:stCondLst>
                                            <p:cond delay="0"/>
                                          </p:stCondLst>
                                        </p:cTn>
                                        <p:tgtEl>
                                          <p:spTgt spid="60"/>
                                        </p:tgtEl>
                                        <p:attrNameLst>
                                          <p:attrName>style.visibility</p:attrName>
                                        </p:attrNameLst>
                                      </p:cBhvr>
                                      <p:to>
                                        <p:strVal val="visible"/>
                                      </p:to>
                                    </p:set>
                                    <p:animEffect transition="in" filter="strips(downLeft)">
                                      <p:cBhvr>
                                        <p:cTn id="65" dur="500"/>
                                        <p:tgtEl>
                                          <p:spTgt spid="60"/>
                                        </p:tgtEl>
                                      </p:cBhvr>
                                    </p:animEffect>
                                  </p:childTnLst>
                                </p:cTn>
                              </p:par>
                              <p:par>
                                <p:cTn id="66" presetID="18" presetClass="entr" presetSubtype="12" fill="hold" nodeType="withEffect">
                                  <p:stCondLst>
                                    <p:cond delay="0"/>
                                  </p:stCondLst>
                                  <p:childTnLst>
                                    <p:set>
                                      <p:cBhvr>
                                        <p:cTn id="67" dur="1" fill="hold">
                                          <p:stCondLst>
                                            <p:cond delay="0"/>
                                          </p:stCondLst>
                                        </p:cTn>
                                        <p:tgtEl>
                                          <p:spTgt spid="61"/>
                                        </p:tgtEl>
                                        <p:attrNameLst>
                                          <p:attrName>style.visibility</p:attrName>
                                        </p:attrNameLst>
                                      </p:cBhvr>
                                      <p:to>
                                        <p:strVal val="visible"/>
                                      </p:to>
                                    </p:set>
                                    <p:animEffect transition="in" filter="strips(downLeft)">
                                      <p:cBhvr>
                                        <p:cTn id="68" dur="500"/>
                                        <p:tgtEl>
                                          <p:spTgt spid="61"/>
                                        </p:tgtEl>
                                      </p:cBhvr>
                                    </p:animEffect>
                                  </p:childTnLst>
                                </p:cTn>
                              </p:par>
                              <p:par>
                                <p:cTn id="69" presetID="18" presetClass="entr" presetSubtype="12" fill="hold" nodeType="withEffect">
                                  <p:stCondLst>
                                    <p:cond delay="0"/>
                                  </p:stCondLst>
                                  <p:childTnLst>
                                    <p:set>
                                      <p:cBhvr>
                                        <p:cTn id="70" dur="1" fill="hold">
                                          <p:stCondLst>
                                            <p:cond delay="0"/>
                                          </p:stCondLst>
                                        </p:cTn>
                                        <p:tgtEl>
                                          <p:spTgt spid="64"/>
                                        </p:tgtEl>
                                        <p:attrNameLst>
                                          <p:attrName>style.visibility</p:attrName>
                                        </p:attrNameLst>
                                      </p:cBhvr>
                                      <p:to>
                                        <p:strVal val="visible"/>
                                      </p:to>
                                    </p:set>
                                    <p:animEffect transition="in" filter="strips(downLeft)">
                                      <p:cBhvr>
                                        <p:cTn id="71" dur="500"/>
                                        <p:tgtEl>
                                          <p:spTgt spid="64"/>
                                        </p:tgtEl>
                                      </p:cBhvr>
                                    </p:animEffect>
                                  </p:childTnLst>
                                </p:cTn>
                              </p:par>
                              <p:par>
                                <p:cTn id="72" presetID="18" presetClass="entr" presetSubtype="12" fill="hold"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strips(downLeft)">
                                      <p:cBhvr>
                                        <p:cTn id="74" dur="500"/>
                                        <p:tgtEl>
                                          <p:spTgt spid="65"/>
                                        </p:tgtEl>
                                      </p:cBhvr>
                                    </p:animEffect>
                                  </p:childTnLst>
                                </p:cTn>
                              </p:par>
                              <p:par>
                                <p:cTn id="75" presetID="18" presetClass="entr" presetSubtype="12"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strips(downLeft)">
                                      <p:cBhvr>
                                        <p:cTn id="77" dur="500"/>
                                        <p:tgtEl>
                                          <p:spTgt spid="21"/>
                                        </p:tgtEl>
                                      </p:cBhvr>
                                    </p:animEffect>
                                  </p:childTnLst>
                                </p:cTn>
                              </p:par>
                            </p:childTnLst>
                          </p:cTn>
                        </p:par>
                        <p:par>
                          <p:cTn id="78" fill="hold">
                            <p:stCondLst>
                              <p:cond delay="500"/>
                            </p:stCondLst>
                            <p:childTnLst>
                              <p:par>
                                <p:cTn id="79" presetID="18" presetClass="entr" presetSubtype="12" fill="hold" nodeType="afterEffect">
                                  <p:stCondLst>
                                    <p:cond delay="0"/>
                                  </p:stCondLst>
                                  <p:childTnLst>
                                    <p:set>
                                      <p:cBhvr>
                                        <p:cTn id="80" dur="1" fill="hold">
                                          <p:stCondLst>
                                            <p:cond delay="0"/>
                                          </p:stCondLst>
                                        </p:cTn>
                                        <p:tgtEl>
                                          <p:spTgt spid="75"/>
                                        </p:tgtEl>
                                        <p:attrNameLst>
                                          <p:attrName>style.visibility</p:attrName>
                                        </p:attrNameLst>
                                      </p:cBhvr>
                                      <p:to>
                                        <p:strVal val="visible"/>
                                      </p:to>
                                    </p:set>
                                    <p:animEffect transition="in" filter="strips(downLeft)">
                                      <p:cBhvr>
                                        <p:cTn id="81" dur="500"/>
                                        <p:tgtEl>
                                          <p:spTgt spid="75"/>
                                        </p:tgtEl>
                                      </p:cBhvr>
                                    </p:animEffect>
                                  </p:childTnLst>
                                </p:cTn>
                              </p:par>
                              <p:par>
                                <p:cTn id="82" presetID="18" presetClass="entr" presetSubtype="12" fill="hold" nodeType="withEffect">
                                  <p:stCondLst>
                                    <p:cond delay="0"/>
                                  </p:stCondLst>
                                  <p:childTnLst>
                                    <p:set>
                                      <p:cBhvr>
                                        <p:cTn id="83" dur="1" fill="hold">
                                          <p:stCondLst>
                                            <p:cond delay="0"/>
                                          </p:stCondLst>
                                        </p:cTn>
                                        <p:tgtEl>
                                          <p:spTgt spid="73"/>
                                        </p:tgtEl>
                                        <p:attrNameLst>
                                          <p:attrName>style.visibility</p:attrName>
                                        </p:attrNameLst>
                                      </p:cBhvr>
                                      <p:to>
                                        <p:strVal val="visible"/>
                                      </p:to>
                                    </p:set>
                                    <p:animEffect transition="in" filter="strips(downLeft)">
                                      <p:cBhvr>
                                        <p:cTn id="84" dur="500"/>
                                        <p:tgtEl>
                                          <p:spTgt spid="73"/>
                                        </p:tgtEl>
                                      </p:cBhvr>
                                    </p:animEffect>
                                  </p:childTnLst>
                                </p:cTn>
                              </p:par>
                              <p:par>
                                <p:cTn id="85" presetID="18" presetClass="entr" presetSubtype="12" fill="hold" nodeType="withEffect">
                                  <p:stCondLst>
                                    <p:cond delay="0"/>
                                  </p:stCondLst>
                                  <p:childTnLst>
                                    <p:set>
                                      <p:cBhvr>
                                        <p:cTn id="86" dur="1" fill="hold">
                                          <p:stCondLst>
                                            <p:cond delay="0"/>
                                          </p:stCondLst>
                                        </p:cTn>
                                        <p:tgtEl>
                                          <p:spTgt spid="76"/>
                                        </p:tgtEl>
                                        <p:attrNameLst>
                                          <p:attrName>style.visibility</p:attrName>
                                        </p:attrNameLst>
                                      </p:cBhvr>
                                      <p:to>
                                        <p:strVal val="visible"/>
                                      </p:to>
                                    </p:set>
                                    <p:animEffect transition="in" filter="strips(downLeft)">
                                      <p:cBhvr>
                                        <p:cTn id="8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9" grpId="0" animBg="1"/>
      <p:bldP spid="20" grpId="0" animBg="1"/>
      <p:bldP spid="2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Abusando de SEH /&gt;</a:t>
            </a:r>
            <a:endParaRPr lang="es-ES" sz="4600" b="1" dirty="0">
              <a:solidFill>
                <a:srgbClr val="92D050"/>
              </a:solidFill>
            </a:endParaRPr>
          </a:p>
        </p:txBody>
      </p:sp>
      <p:sp>
        <p:nvSpPr>
          <p:cNvPr id="15" name="CuadroTexto 14">
            <a:extLst>
              <a:ext uri="{FF2B5EF4-FFF2-40B4-BE49-F238E27FC236}">
                <a16:creationId xmlns:a16="http://schemas.microsoft.com/office/drawing/2014/main" id="{5C59FD06-BFCF-F54F-8F1C-ADE2E1B0EF97}"/>
              </a:ext>
            </a:extLst>
          </p:cNvPr>
          <p:cNvSpPr txBox="1"/>
          <p:nvPr/>
        </p:nvSpPr>
        <p:spPr>
          <a:xfrm>
            <a:off x="3846786" y="6232634"/>
            <a:ext cx="184731" cy="369332"/>
          </a:xfrm>
          <a:prstGeom prst="rect">
            <a:avLst/>
          </a:prstGeom>
          <a:noFill/>
        </p:spPr>
        <p:txBody>
          <a:bodyPr wrap="none" rtlCol="0">
            <a:spAutoFit/>
          </a:bodyPr>
          <a:lstStyle/>
          <a:p>
            <a:endParaRPr lang="es-CL" dirty="0"/>
          </a:p>
        </p:txBody>
      </p:sp>
      <p:sp>
        <p:nvSpPr>
          <p:cNvPr id="7" name="CuadroTexto 6">
            <a:extLst>
              <a:ext uri="{FF2B5EF4-FFF2-40B4-BE49-F238E27FC236}">
                <a16:creationId xmlns:a16="http://schemas.microsoft.com/office/drawing/2014/main" id="{46CDCA29-0015-D64A-946C-FBACB3F196A4}"/>
              </a:ext>
            </a:extLst>
          </p:cNvPr>
          <p:cNvSpPr txBox="1"/>
          <p:nvPr/>
        </p:nvSpPr>
        <p:spPr>
          <a:xfrm>
            <a:off x="398045" y="1159615"/>
            <a:ext cx="11184355" cy="5324535"/>
          </a:xfrm>
          <a:prstGeom prst="rect">
            <a:avLst/>
          </a:prstGeom>
          <a:noFill/>
        </p:spPr>
        <p:txBody>
          <a:bodyPr wrap="square" rtlCol="0">
            <a:spAutoFit/>
          </a:bodyPr>
          <a:lstStyle/>
          <a:p>
            <a:pPr marL="285750" indent="-285750" algn="just">
              <a:buFont typeface="Wingdings" pitchFamily="2" charset="2"/>
              <a:buChar char="ü"/>
            </a:pPr>
            <a:r>
              <a:rPr lang="es-ES" sz="2000" dirty="0">
                <a:solidFill>
                  <a:srgbClr val="92D050"/>
                </a:solidFill>
              </a:rPr>
              <a:t>Al explotar una </a:t>
            </a:r>
            <a:r>
              <a:rPr lang="es-ES" sz="2000" dirty="0" err="1">
                <a:solidFill>
                  <a:srgbClr val="92D050"/>
                </a:solidFill>
              </a:rPr>
              <a:t>sobrescritura</a:t>
            </a:r>
            <a:r>
              <a:rPr lang="es-ES" sz="2000" dirty="0">
                <a:solidFill>
                  <a:srgbClr val="92D050"/>
                </a:solidFill>
              </a:rPr>
              <a:t> de SEH, se puede tomar el control del atributo EXCEPTION_REGISTRATION_RECORD con una dirección que contenga la secuencia de </a:t>
            </a:r>
            <a:r>
              <a:rPr lang="es-ES" sz="2000" dirty="0" err="1">
                <a:solidFill>
                  <a:srgbClr val="92D050"/>
                </a:solidFill>
              </a:rPr>
              <a:t>opcode</a:t>
            </a:r>
            <a:r>
              <a:rPr lang="es-ES" sz="2000" dirty="0">
                <a:solidFill>
                  <a:srgbClr val="92D050"/>
                </a:solidFill>
              </a:rPr>
              <a:t> similar a POP POP RET.</a:t>
            </a:r>
          </a:p>
          <a:p>
            <a:pPr algn="just"/>
            <a:endParaRPr lang="es-ES" sz="2000" dirty="0">
              <a:solidFill>
                <a:srgbClr val="92D050"/>
              </a:solidFill>
            </a:endParaRPr>
          </a:p>
          <a:p>
            <a:pPr marL="285750" indent="-285750" algn="just">
              <a:buFont typeface="Wingdings" pitchFamily="2" charset="2"/>
              <a:buChar char="ü"/>
            </a:pPr>
            <a:r>
              <a:rPr lang="es-ES" sz="2000" dirty="0">
                <a:solidFill>
                  <a:srgbClr val="92D050"/>
                </a:solidFill>
              </a:rPr>
              <a:t>Cuando se produce la excepción, esto hace que Windows pase la ejecución a esta dirección, que posteriormente vuelve a la ubicación en la pila del atributo siguiente EXCEPTION_REGISTRATION_RECORD.</a:t>
            </a:r>
          </a:p>
          <a:p>
            <a:pPr algn="just"/>
            <a:endParaRPr lang="es-ES" sz="2000" dirty="0">
              <a:solidFill>
                <a:srgbClr val="92D050"/>
              </a:solidFill>
            </a:endParaRPr>
          </a:p>
          <a:p>
            <a:pPr marL="285750" indent="-285750" algn="just">
              <a:buFont typeface="Wingdings" pitchFamily="2" charset="2"/>
              <a:buChar char="ü"/>
            </a:pPr>
            <a:r>
              <a:rPr lang="es-ES" sz="2000" dirty="0">
                <a:solidFill>
                  <a:srgbClr val="92D050"/>
                </a:solidFill>
              </a:rPr>
              <a:t>El atributo Siguiente también es controlado por el atacante, pero si recordamos el diseño de la pila Siguiente atributo desde antes, el atributo Siguiente está debajo del atributo </a:t>
            </a:r>
            <a:r>
              <a:rPr lang="es-ES" sz="2000" dirty="0" err="1">
                <a:solidFill>
                  <a:srgbClr val="92D050"/>
                </a:solidFill>
              </a:rPr>
              <a:t>Handler</a:t>
            </a:r>
            <a:r>
              <a:rPr lang="es-ES" sz="2000" dirty="0">
                <a:solidFill>
                  <a:srgbClr val="92D050"/>
                </a:solidFill>
              </a:rPr>
              <a:t>.</a:t>
            </a:r>
          </a:p>
          <a:p>
            <a:pPr algn="just"/>
            <a:endParaRPr lang="es-ES" sz="2000" dirty="0">
              <a:solidFill>
                <a:srgbClr val="92D050"/>
              </a:solidFill>
            </a:endParaRPr>
          </a:p>
          <a:p>
            <a:pPr marL="285750" indent="-285750" algn="just">
              <a:buFont typeface="Wingdings" pitchFamily="2" charset="2"/>
              <a:buChar char="ü"/>
            </a:pPr>
            <a:r>
              <a:rPr lang="es-ES" sz="2000" dirty="0">
                <a:solidFill>
                  <a:srgbClr val="92D050"/>
                </a:solidFill>
              </a:rPr>
              <a:t>Esto limita al atacante a 4 bytes antes de ejecutarse en la dirección del Controlador que suministró anteriormente para obtener originalmente la ejecución del código.</a:t>
            </a:r>
          </a:p>
          <a:p>
            <a:pPr algn="just"/>
            <a:endParaRPr lang="es-ES" sz="2000" dirty="0">
              <a:solidFill>
                <a:srgbClr val="92D050"/>
              </a:solidFill>
            </a:endParaRPr>
          </a:p>
          <a:p>
            <a:pPr marL="285750" indent="-285750" algn="just">
              <a:buFont typeface="Wingdings" pitchFamily="2" charset="2"/>
              <a:buChar char="ü"/>
            </a:pPr>
            <a:r>
              <a:rPr lang="es-ES" sz="2000" dirty="0">
                <a:solidFill>
                  <a:srgbClr val="92D050"/>
                </a:solidFill>
              </a:rPr>
              <a:t>Sin embargo, al sobrescribir el atributo </a:t>
            </a:r>
            <a:r>
              <a:rPr lang="es-ES" sz="2000" dirty="0" err="1">
                <a:solidFill>
                  <a:srgbClr val="92D050"/>
                </a:solidFill>
              </a:rPr>
              <a:t>Next</a:t>
            </a:r>
            <a:r>
              <a:rPr lang="es-ES" sz="2000" dirty="0">
                <a:solidFill>
                  <a:srgbClr val="92D050"/>
                </a:solidFill>
              </a:rPr>
              <a:t> con las instrucciones que saltan el atributo </a:t>
            </a:r>
            <a:r>
              <a:rPr lang="es-ES" sz="2000" dirty="0" err="1">
                <a:solidFill>
                  <a:srgbClr val="92D050"/>
                </a:solidFill>
              </a:rPr>
              <a:t>Handler</a:t>
            </a:r>
            <a:r>
              <a:rPr lang="es-ES" sz="2000" dirty="0">
                <a:solidFill>
                  <a:srgbClr val="92D050"/>
                </a:solidFill>
              </a:rPr>
              <a:t> </a:t>
            </a:r>
            <a:r>
              <a:rPr lang="es-ES" sz="2000" dirty="0" err="1">
                <a:solidFill>
                  <a:srgbClr val="92D050"/>
                </a:solidFill>
              </a:rPr>
              <a:t>Next</a:t>
            </a:r>
            <a:br>
              <a:rPr lang="es-ES" sz="2000" dirty="0">
                <a:solidFill>
                  <a:srgbClr val="92D050"/>
                </a:solidFill>
              </a:rPr>
            </a:br>
            <a:r>
              <a:rPr lang="es-ES" sz="2000" dirty="0">
                <a:solidFill>
                  <a:srgbClr val="92D050"/>
                </a:solidFill>
              </a:rPr>
              <a:t>atributo, el atacante normalmente tiene suficiente espacio para </a:t>
            </a:r>
            <a:r>
              <a:rPr lang="es-ES" sz="2000" dirty="0" err="1">
                <a:solidFill>
                  <a:srgbClr val="92D050"/>
                </a:solidFill>
              </a:rPr>
              <a:t>shellcode</a:t>
            </a:r>
            <a:r>
              <a:rPr lang="es-ES" sz="2000" dirty="0">
                <a:solidFill>
                  <a:srgbClr val="92D050"/>
                </a:solidFill>
              </a:rPr>
              <a:t> arbitrario, y esto es exactamente lo que sucede.</a:t>
            </a:r>
          </a:p>
        </p:txBody>
      </p:sp>
      <p:pic>
        <p:nvPicPr>
          <p:cNvPr id="6" name="Imagen 5">
            <a:extLst>
              <a:ext uri="{FF2B5EF4-FFF2-40B4-BE49-F238E27FC236}">
                <a16:creationId xmlns:a16="http://schemas.microsoft.com/office/drawing/2014/main" id="{44922B31-3045-1147-9955-2946415C5ECC}"/>
              </a:ext>
            </a:extLst>
          </p:cNvPr>
          <p:cNvPicPr>
            <a:picLocks noChangeAspect="1"/>
          </p:cNvPicPr>
          <p:nvPr/>
        </p:nvPicPr>
        <p:blipFill>
          <a:blip r:embed="rId3"/>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2857052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strips(downLef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strips(downLeft)">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strips(downLeft)">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strips(downLeft)">
                                      <p:cBhvr>
                                        <p:cTn id="22" dur="500"/>
                                        <p:tgtEl>
                                          <p:spTgt spid="7">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nodeType="click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animEffect transition="in" filter="strips(downLeft)">
                                      <p:cBhvr>
                                        <p:cTn id="27"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0" name="Imagen 29">
            <a:extLst>
              <a:ext uri="{FF2B5EF4-FFF2-40B4-BE49-F238E27FC236}">
                <a16:creationId xmlns:a16="http://schemas.microsoft.com/office/drawing/2014/main" id="{2F896BAF-CA87-1E42-8CF2-608B3F8EDCEB}"/>
              </a:ext>
            </a:extLst>
          </p:cNvPr>
          <p:cNvPicPr>
            <a:picLocks noChangeAspect="1"/>
          </p:cNvPicPr>
          <p:nvPr/>
        </p:nvPicPr>
        <p:blipFill>
          <a:blip r:embed="rId3"/>
          <a:stretch>
            <a:fillRect/>
          </a:stretch>
        </p:blipFill>
        <p:spPr>
          <a:xfrm>
            <a:off x="482637" y="3755172"/>
            <a:ext cx="11231727" cy="1763394"/>
          </a:xfrm>
          <a:prstGeom prst="rect">
            <a:avLst/>
          </a:prstGeom>
        </p:spPr>
      </p:pic>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Abusando de SEH /&gt;</a:t>
            </a:r>
            <a:endParaRPr lang="es-ES" sz="4600" b="1" dirty="0">
              <a:solidFill>
                <a:srgbClr val="92D050"/>
              </a:solidFill>
            </a:endParaRPr>
          </a:p>
        </p:txBody>
      </p:sp>
      <p:sp>
        <p:nvSpPr>
          <p:cNvPr id="15" name="CuadroTexto 14">
            <a:extLst>
              <a:ext uri="{FF2B5EF4-FFF2-40B4-BE49-F238E27FC236}">
                <a16:creationId xmlns:a16="http://schemas.microsoft.com/office/drawing/2014/main" id="{5C59FD06-BFCF-F54F-8F1C-ADE2E1B0EF97}"/>
              </a:ext>
            </a:extLst>
          </p:cNvPr>
          <p:cNvSpPr txBox="1"/>
          <p:nvPr/>
        </p:nvSpPr>
        <p:spPr>
          <a:xfrm>
            <a:off x="3846786" y="6232634"/>
            <a:ext cx="184731" cy="369332"/>
          </a:xfrm>
          <a:prstGeom prst="rect">
            <a:avLst/>
          </a:prstGeom>
          <a:noFill/>
        </p:spPr>
        <p:txBody>
          <a:bodyPr wrap="none" rtlCol="0">
            <a:spAutoFit/>
          </a:bodyPr>
          <a:lstStyle/>
          <a:p>
            <a:endParaRPr lang="es-CL" dirty="0"/>
          </a:p>
        </p:txBody>
      </p:sp>
      <p:sp>
        <p:nvSpPr>
          <p:cNvPr id="6" name="CuadroTexto 5">
            <a:extLst>
              <a:ext uri="{FF2B5EF4-FFF2-40B4-BE49-F238E27FC236}">
                <a16:creationId xmlns:a16="http://schemas.microsoft.com/office/drawing/2014/main" id="{A0EDF65D-8ABE-DB41-9257-27DFFC027D29}"/>
              </a:ext>
            </a:extLst>
          </p:cNvPr>
          <p:cNvSpPr txBox="1"/>
          <p:nvPr/>
        </p:nvSpPr>
        <p:spPr>
          <a:xfrm>
            <a:off x="4516967" y="1735385"/>
            <a:ext cx="1278466" cy="923330"/>
          </a:xfrm>
          <a:prstGeom prst="rect">
            <a:avLst/>
          </a:prstGeom>
          <a:noFill/>
        </p:spPr>
        <p:txBody>
          <a:bodyPr wrap="square" rtlCol="0">
            <a:spAutoFit/>
          </a:bodyPr>
          <a:lstStyle/>
          <a:p>
            <a:r>
              <a:rPr lang="es-CL" dirty="0">
                <a:solidFill>
                  <a:srgbClr val="92D050"/>
                </a:solidFill>
              </a:rPr>
              <a:t>POP r32 </a:t>
            </a:r>
          </a:p>
          <a:p>
            <a:r>
              <a:rPr lang="es-CL" dirty="0">
                <a:solidFill>
                  <a:srgbClr val="92D050"/>
                </a:solidFill>
              </a:rPr>
              <a:t>POP r32</a:t>
            </a:r>
          </a:p>
          <a:p>
            <a:r>
              <a:rPr lang="es-CL" dirty="0">
                <a:solidFill>
                  <a:srgbClr val="92D050"/>
                </a:solidFill>
              </a:rPr>
              <a:t>RET</a:t>
            </a:r>
          </a:p>
        </p:txBody>
      </p:sp>
      <p:cxnSp>
        <p:nvCxnSpPr>
          <p:cNvPr id="9" name="Conector recto 8">
            <a:extLst>
              <a:ext uri="{FF2B5EF4-FFF2-40B4-BE49-F238E27FC236}">
                <a16:creationId xmlns:a16="http://schemas.microsoft.com/office/drawing/2014/main" id="{D3726567-A229-D843-AE20-109EFCAB1224}"/>
              </a:ext>
            </a:extLst>
          </p:cNvPr>
          <p:cNvCxnSpPr>
            <a:cxnSpLocks/>
          </p:cNvCxnSpPr>
          <p:nvPr/>
        </p:nvCxnSpPr>
        <p:spPr>
          <a:xfrm>
            <a:off x="5427517" y="1951566"/>
            <a:ext cx="3378200" cy="0"/>
          </a:xfrm>
          <a:prstGeom prst="line">
            <a:avLst/>
          </a:prstGeom>
          <a:effectLst>
            <a:glow rad="63500">
              <a:schemeClr val="accent6">
                <a:satMod val="175000"/>
                <a:alpha val="40000"/>
              </a:schemeClr>
            </a:glow>
          </a:effectLst>
        </p:spPr>
        <p:style>
          <a:lnRef idx="3">
            <a:schemeClr val="accent6"/>
          </a:lnRef>
          <a:fillRef idx="0">
            <a:schemeClr val="accent6"/>
          </a:fillRef>
          <a:effectRef idx="2">
            <a:schemeClr val="accent6"/>
          </a:effectRef>
          <a:fontRef idx="minor">
            <a:schemeClr val="tx1"/>
          </a:fontRef>
        </p:style>
      </p:cxnSp>
      <p:cxnSp>
        <p:nvCxnSpPr>
          <p:cNvPr id="11" name="Conector recto 10">
            <a:extLst>
              <a:ext uri="{FF2B5EF4-FFF2-40B4-BE49-F238E27FC236}">
                <a16:creationId xmlns:a16="http://schemas.microsoft.com/office/drawing/2014/main" id="{555DB480-32D9-AA47-85A2-680E28D02583}"/>
              </a:ext>
            </a:extLst>
          </p:cNvPr>
          <p:cNvCxnSpPr>
            <a:cxnSpLocks/>
          </p:cNvCxnSpPr>
          <p:nvPr/>
        </p:nvCxnSpPr>
        <p:spPr>
          <a:xfrm>
            <a:off x="5445221" y="2197050"/>
            <a:ext cx="1930016" cy="0"/>
          </a:xfrm>
          <a:prstGeom prst="line">
            <a:avLst/>
          </a:prstGeom>
          <a:effectLst>
            <a:glow rad="63500">
              <a:schemeClr val="accent6">
                <a:satMod val="175000"/>
                <a:alpha val="40000"/>
              </a:schemeClr>
            </a:glow>
          </a:effectLst>
        </p:spPr>
        <p:style>
          <a:lnRef idx="3">
            <a:schemeClr val="accent6"/>
          </a:lnRef>
          <a:fillRef idx="0">
            <a:schemeClr val="accent6"/>
          </a:fillRef>
          <a:effectRef idx="2">
            <a:schemeClr val="accent6"/>
          </a:effectRef>
          <a:fontRef idx="minor">
            <a:schemeClr val="tx1"/>
          </a:fontRef>
        </p:style>
      </p:cxnSp>
      <p:cxnSp>
        <p:nvCxnSpPr>
          <p:cNvPr id="13" name="Conector recto 12">
            <a:extLst>
              <a:ext uri="{FF2B5EF4-FFF2-40B4-BE49-F238E27FC236}">
                <a16:creationId xmlns:a16="http://schemas.microsoft.com/office/drawing/2014/main" id="{593D8785-2FEB-6440-840F-93B201090BE2}"/>
              </a:ext>
            </a:extLst>
          </p:cNvPr>
          <p:cNvCxnSpPr>
            <a:cxnSpLocks/>
          </p:cNvCxnSpPr>
          <p:nvPr/>
        </p:nvCxnSpPr>
        <p:spPr>
          <a:xfrm>
            <a:off x="8810335" y="1951566"/>
            <a:ext cx="0" cy="1849486"/>
          </a:xfrm>
          <a:prstGeom prst="line">
            <a:avLst/>
          </a:prstGeom>
          <a:effectLst>
            <a:glow rad="63500">
              <a:schemeClr val="accent6">
                <a:satMod val="175000"/>
                <a:alpha val="40000"/>
              </a:schemeClr>
            </a:glow>
          </a:effectLst>
        </p:spPr>
        <p:style>
          <a:lnRef idx="3">
            <a:schemeClr val="accent6"/>
          </a:lnRef>
          <a:fillRef idx="0">
            <a:schemeClr val="accent6"/>
          </a:fillRef>
          <a:effectRef idx="2">
            <a:schemeClr val="accent6"/>
          </a:effectRef>
          <a:fontRef idx="minor">
            <a:schemeClr val="tx1"/>
          </a:fontRef>
        </p:style>
      </p:cxnSp>
      <p:cxnSp>
        <p:nvCxnSpPr>
          <p:cNvPr id="18" name="Conector recto 17">
            <a:extLst>
              <a:ext uri="{FF2B5EF4-FFF2-40B4-BE49-F238E27FC236}">
                <a16:creationId xmlns:a16="http://schemas.microsoft.com/office/drawing/2014/main" id="{FE34E424-821F-6842-ABE4-4442E2AD0B8C}"/>
              </a:ext>
            </a:extLst>
          </p:cNvPr>
          <p:cNvCxnSpPr>
            <a:cxnSpLocks/>
          </p:cNvCxnSpPr>
          <p:nvPr/>
        </p:nvCxnSpPr>
        <p:spPr>
          <a:xfrm>
            <a:off x="7375237" y="2197050"/>
            <a:ext cx="0" cy="1807683"/>
          </a:xfrm>
          <a:prstGeom prst="line">
            <a:avLst/>
          </a:prstGeom>
          <a:effectLst>
            <a:glow rad="63500">
              <a:schemeClr val="accent6">
                <a:satMod val="175000"/>
                <a:alpha val="40000"/>
              </a:schemeClr>
            </a:glow>
          </a:effectLst>
        </p:spPr>
        <p:style>
          <a:lnRef idx="3">
            <a:schemeClr val="accent6"/>
          </a:lnRef>
          <a:fillRef idx="0">
            <a:schemeClr val="accent6"/>
          </a:fillRef>
          <a:effectRef idx="2">
            <a:schemeClr val="accent6"/>
          </a:effectRef>
          <a:fontRef idx="minor">
            <a:schemeClr val="tx1"/>
          </a:fontRef>
        </p:style>
      </p:cxnSp>
      <p:cxnSp>
        <p:nvCxnSpPr>
          <p:cNvPr id="24" name="Conector recto de flecha 23">
            <a:extLst>
              <a:ext uri="{FF2B5EF4-FFF2-40B4-BE49-F238E27FC236}">
                <a16:creationId xmlns:a16="http://schemas.microsoft.com/office/drawing/2014/main" id="{FBC898CB-741A-9841-B768-2C6A6EC05E56}"/>
              </a:ext>
            </a:extLst>
          </p:cNvPr>
          <p:cNvCxnSpPr>
            <a:cxnSpLocks/>
          </p:cNvCxnSpPr>
          <p:nvPr/>
        </p:nvCxnSpPr>
        <p:spPr>
          <a:xfrm>
            <a:off x="7375622" y="4004733"/>
            <a:ext cx="330200" cy="0"/>
          </a:xfrm>
          <a:prstGeom prst="straightConnector1">
            <a:avLst/>
          </a:prstGeom>
          <a:ln>
            <a:tailEnd type="triangle"/>
          </a:ln>
          <a:effectLst>
            <a:glow rad="63500">
              <a:schemeClr val="accent6">
                <a:satMod val="175000"/>
                <a:alpha val="40000"/>
              </a:schemeClr>
            </a:glow>
          </a:effectLst>
        </p:spPr>
        <p:style>
          <a:lnRef idx="3">
            <a:schemeClr val="accent6"/>
          </a:lnRef>
          <a:fillRef idx="0">
            <a:schemeClr val="accent6"/>
          </a:fillRef>
          <a:effectRef idx="2">
            <a:schemeClr val="accent6"/>
          </a:effectRef>
          <a:fontRef idx="minor">
            <a:schemeClr val="tx1"/>
          </a:fontRef>
        </p:style>
      </p:cxnSp>
      <p:cxnSp>
        <p:nvCxnSpPr>
          <p:cNvPr id="28" name="Conector recto de flecha 27">
            <a:extLst>
              <a:ext uri="{FF2B5EF4-FFF2-40B4-BE49-F238E27FC236}">
                <a16:creationId xmlns:a16="http://schemas.microsoft.com/office/drawing/2014/main" id="{10268256-C311-E647-81CF-02868DA2A4FB}"/>
              </a:ext>
            </a:extLst>
          </p:cNvPr>
          <p:cNvCxnSpPr>
            <a:cxnSpLocks/>
          </p:cNvCxnSpPr>
          <p:nvPr/>
        </p:nvCxnSpPr>
        <p:spPr>
          <a:xfrm flipH="1">
            <a:off x="8288867" y="3791466"/>
            <a:ext cx="516850" cy="1"/>
          </a:xfrm>
          <a:prstGeom prst="straightConnector1">
            <a:avLst/>
          </a:prstGeom>
          <a:ln>
            <a:tailEnd type="triangle"/>
          </a:ln>
          <a:effectLst>
            <a:glow rad="63500">
              <a:schemeClr val="accent6">
                <a:satMod val="175000"/>
                <a:alpha val="40000"/>
              </a:schemeClr>
            </a:glow>
          </a:effectLst>
        </p:spPr>
        <p:style>
          <a:lnRef idx="3">
            <a:schemeClr val="accent6"/>
          </a:lnRef>
          <a:fillRef idx="0">
            <a:schemeClr val="accent6"/>
          </a:fillRef>
          <a:effectRef idx="2">
            <a:schemeClr val="accent6"/>
          </a:effectRef>
          <a:fontRef idx="minor">
            <a:schemeClr val="tx1"/>
          </a:fontRef>
        </p:style>
      </p:cxnSp>
      <p:cxnSp>
        <p:nvCxnSpPr>
          <p:cNvPr id="31" name="Conector recto 30">
            <a:extLst>
              <a:ext uri="{FF2B5EF4-FFF2-40B4-BE49-F238E27FC236}">
                <a16:creationId xmlns:a16="http://schemas.microsoft.com/office/drawing/2014/main" id="{058518F0-44E4-C646-9B10-626644B7DADE}"/>
              </a:ext>
            </a:extLst>
          </p:cNvPr>
          <p:cNvCxnSpPr>
            <a:cxnSpLocks/>
          </p:cNvCxnSpPr>
          <p:nvPr/>
        </p:nvCxnSpPr>
        <p:spPr>
          <a:xfrm>
            <a:off x="5064222" y="2474794"/>
            <a:ext cx="1888067" cy="0"/>
          </a:xfrm>
          <a:prstGeom prst="line">
            <a:avLst/>
          </a:prstGeom>
          <a:effectLst>
            <a:glow rad="63500">
              <a:schemeClr val="accent2">
                <a:satMod val="175000"/>
                <a:alpha val="40000"/>
              </a:schemeClr>
            </a:glow>
          </a:effectLst>
        </p:spPr>
        <p:style>
          <a:lnRef idx="3">
            <a:schemeClr val="accent2"/>
          </a:lnRef>
          <a:fillRef idx="0">
            <a:schemeClr val="accent2"/>
          </a:fillRef>
          <a:effectRef idx="2">
            <a:schemeClr val="accent2"/>
          </a:effectRef>
          <a:fontRef idx="minor">
            <a:schemeClr val="tx1"/>
          </a:fontRef>
        </p:style>
      </p:cxnSp>
      <p:cxnSp>
        <p:nvCxnSpPr>
          <p:cNvPr id="32" name="Conector recto 31">
            <a:extLst>
              <a:ext uri="{FF2B5EF4-FFF2-40B4-BE49-F238E27FC236}">
                <a16:creationId xmlns:a16="http://schemas.microsoft.com/office/drawing/2014/main" id="{F505A495-0298-3946-AA1E-73B8D19FAA26}"/>
              </a:ext>
            </a:extLst>
          </p:cNvPr>
          <p:cNvCxnSpPr>
            <a:cxnSpLocks/>
          </p:cNvCxnSpPr>
          <p:nvPr/>
        </p:nvCxnSpPr>
        <p:spPr>
          <a:xfrm>
            <a:off x="6952289" y="2474794"/>
            <a:ext cx="16930" cy="1686957"/>
          </a:xfrm>
          <a:prstGeom prst="line">
            <a:avLst/>
          </a:prstGeom>
          <a:effectLst>
            <a:glow rad="63500">
              <a:schemeClr val="accent2">
                <a:satMod val="175000"/>
                <a:alpha val="40000"/>
              </a:schemeClr>
            </a:glow>
          </a:effectLst>
        </p:spPr>
        <p:style>
          <a:lnRef idx="3">
            <a:schemeClr val="accent2"/>
          </a:lnRef>
          <a:fillRef idx="0">
            <a:schemeClr val="accent2"/>
          </a:fillRef>
          <a:effectRef idx="2">
            <a:schemeClr val="accent2"/>
          </a:effectRef>
          <a:fontRef idx="minor">
            <a:schemeClr val="tx1"/>
          </a:fontRef>
        </p:style>
      </p:cxnSp>
      <p:cxnSp>
        <p:nvCxnSpPr>
          <p:cNvPr id="37" name="Conector recto de flecha 36">
            <a:extLst>
              <a:ext uri="{FF2B5EF4-FFF2-40B4-BE49-F238E27FC236}">
                <a16:creationId xmlns:a16="http://schemas.microsoft.com/office/drawing/2014/main" id="{3E17A681-4610-C542-9C99-D7B934974F9E}"/>
              </a:ext>
            </a:extLst>
          </p:cNvPr>
          <p:cNvCxnSpPr>
            <a:cxnSpLocks/>
          </p:cNvCxnSpPr>
          <p:nvPr/>
        </p:nvCxnSpPr>
        <p:spPr>
          <a:xfrm>
            <a:off x="6960755" y="4161751"/>
            <a:ext cx="745067" cy="0"/>
          </a:xfrm>
          <a:prstGeom prst="straightConnector1">
            <a:avLst/>
          </a:prstGeom>
          <a:ln>
            <a:tailEnd type="triangle"/>
          </a:ln>
          <a:effectLst>
            <a:glow rad="63500">
              <a:schemeClr val="accent2">
                <a:satMod val="175000"/>
                <a:alpha val="40000"/>
              </a:schemeClr>
            </a:glow>
          </a:effectLst>
        </p:spPr>
        <p:style>
          <a:lnRef idx="3">
            <a:schemeClr val="accent2"/>
          </a:lnRef>
          <a:fillRef idx="0">
            <a:schemeClr val="accent2"/>
          </a:fillRef>
          <a:effectRef idx="2">
            <a:schemeClr val="accent2"/>
          </a:effectRef>
          <a:fontRef idx="minor">
            <a:schemeClr val="tx1"/>
          </a:fontRef>
        </p:style>
      </p:cxnSp>
      <p:cxnSp>
        <p:nvCxnSpPr>
          <p:cNvPr id="43" name="Conector recto de flecha 42">
            <a:extLst>
              <a:ext uri="{FF2B5EF4-FFF2-40B4-BE49-F238E27FC236}">
                <a16:creationId xmlns:a16="http://schemas.microsoft.com/office/drawing/2014/main" id="{267B8E54-3D82-C742-A9D6-64F43DB87146}"/>
              </a:ext>
            </a:extLst>
          </p:cNvPr>
          <p:cNvCxnSpPr>
            <a:cxnSpLocks/>
          </p:cNvCxnSpPr>
          <p:nvPr/>
        </p:nvCxnSpPr>
        <p:spPr>
          <a:xfrm flipH="1">
            <a:off x="1049675" y="4169484"/>
            <a:ext cx="6534687" cy="657280"/>
          </a:xfrm>
          <a:prstGeom prst="straightConnector1">
            <a:avLst/>
          </a:prstGeom>
          <a:ln>
            <a:tailEnd type="triangle"/>
          </a:ln>
          <a:effectLst>
            <a:glow rad="63500">
              <a:schemeClr val="accent2">
                <a:satMod val="175000"/>
                <a:alpha val="40000"/>
              </a:schemeClr>
            </a:glow>
          </a:effectLst>
        </p:spPr>
        <p:style>
          <a:lnRef idx="3">
            <a:schemeClr val="accent2"/>
          </a:lnRef>
          <a:fillRef idx="0">
            <a:schemeClr val="accent2"/>
          </a:fillRef>
          <a:effectRef idx="2">
            <a:schemeClr val="accent2"/>
          </a:effectRef>
          <a:fontRef idx="minor">
            <a:schemeClr val="tx1"/>
          </a:fontRef>
        </p:style>
      </p:cxnSp>
      <p:cxnSp>
        <p:nvCxnSpPr>
          <p:cNvPr id="49" name="Conector recto de flecha 48">
            <a:extLst>
              <a:ext uri="{FF2B5EF4-FFF2-40B4-BE49-F238E27FC236}">
                <a16:creationId xmlns:a16="http://schemas.microsoft.com/office/drawing/2014/main" id="{C1A68FFC-B4C2-5F4F-9F26-F7AE7B3871C9}"/>
              </a:ext>
            </a:extLst>
          </p:cNvPr>
          <p:cNvCxnSpPr>
            <a:cxnSpLocks/>
          </p:cNvCxnSpPr>
          <p:nvPr/>
        </p:nvCxnSpPr>
        <p:spPr>
          <a:xfrm flipV="1">
            <a:off x="850243" y="2401368"/>
            <a:ext cx="0" cy="2433128"/>
          </a:xfrm>
          <a:prstGeom prst="straightConnector1">
            <a:avLst/>
          </a:prstGeom>
          <a:ln>
            <a:tailEnd type="triangle"/>
          </a:ln>
          <a:effectLst>
            <a:glow rad="63500">
              <a:schemeClr val="accent2">
                <a:satMod val="175000"/>
                <a:alpha val="40000"/>
              </a:schemeClr>
            </a:glow>
          </a:effectLst>
        </p:spPr>
        <p:style>
          <a:lnRef idx="3">
            <a:schemeClr val="accent2"/>
          </a:lnRef>
          <a:fillRef idx="0">
            <a:schemeClr val="accent2"/>
          </a:fillRef>
          <a:effectRef idx="2">
            <a:schemeClr val="accent2"/>
          </a:effectRef>
          <a:fontRef idx="minor">
            <a:schemeClr val="tx1"/>
          </a:fontRef>
        </p:style>
      </p:cxnSp>
      <p:pic>
        <p:nvPicPr>
          <p:cNvPr id="19" name="Imagen 18">
            <a:extLst>
              <a:ext uri="{FF2B5EF4-FFF2-40B4-BE49-F238E27FC236}">
                <a16:creationId xmlns:a16="http://schemas.microsoft.com/office/drawing/2014/main" id="{D2413B62-0954-224E-877F-56093EBC499E}"/>
              </a:ext>
            </a:extLst>
          </p:cNvPr>
          <p:cNvPicPr>
            <a:picLocks noChangeAspect="1"/>
          </p:cNvPicPr>
          <p:nvPr/>
        </p:nvPicPr>
        <p:blipFill>
          <a:blip r:embed="rId4"/>
          <a:stretch>
            <a:fillRect/>
          </a:stretch>
        </p:blipFill>
        <p:spPr>
          <a:xfrm>
            <a:off x="10316895" y="6313714"/>
            <a:ext cx="1695773" cy="416993"/>
          </a:xfrm>
          <a:prstGeom prst="rect">
            <a:avLst/>
          </a:prstGeom>
        </p:spPr>
      </p:pic>
      <p:pic>
        <p:nvPicPr>
          <p:cNvPr id="25" name="Imagen 24">
            <a:extLst>
              <a:ext uri="{FF2B5EF4-FFF2-40B4-BE49-F238E27FC236}">
                <a16:creationId xmlns:a16="http://schemas.microsoft.com/office/drawing/2014/main" id="{A5F6BBED-2773-1747-AC09-A702A437BDB2}"/>
              </a:ext>
            </a:extLst>
          </p:cNvPr>
          <p:cNvPicPr>
            <a:picLocks noChangeAspect="1"/>
          </p:cNvPicPr>
          <p:nvPr/>
        </p:nvPicPr>
        <p:blipFill>
          <a:blip r:embed="rId5"/>
          <a:stretch>
            <a:fillRect/>
          </a:stretch>
        </p:blipFill>
        <p:spPr>
          <a:xfrm>
            <a:off x="407931" y="1828981"/>
            <a:ext cx="2847543" cy="483545"/>
          </a:xfrm>
          <a:prstGeom prst="rect">
            <a:avLst/>
          </a:prstGeom>
        </p:spPr>
      </p:pic>
    </p:spTree>
    <p:extLst>
      <p:ext uri="{BB962C8B-B14F-4D97-AF65-F5344CB8AC3E}">
        <p14:creationId xmlns:p14="http://schemas.microsoft.com/office/powerpoint/2010/main" val="3163550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
                                            <p:txEl>
                                              <p:pRg st="0" end="0"/>
                                            </p:txEl>
                                          </p:spTgt>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strVal val="#ppt_h"/>
                                          </p:val>
                                        </p:tav>
                                        <p:tav tm="100000">
                                          <p:val>
                                            <p:strVal val="#ppt_h"/>
                                          </p:val>
                                        </p:tav>
                                      </p:tavLst>
                                    </p:anim>
                                  </p:childTnLst>
                                </p:cTn>
                              </p:par>
                              <p:par>
                                <p:cTn id="13" presetID="17" presetClass="entr" presetSubtype="1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p:val>
                                            <p:fltVal val="0"/>
                                          </p:val>
                                        </p:tav>
                                        <p:tav tm="100000">
                                          <p:val>
                                            <p:strVal val="#ppt_w"/>
                                          </p:val>
                                        </p:tav>
                                      </p:tavLst>
                                    </p:anim>
                                    <p:anim calcmode="lin" valueType="num">
                                      <p:cBhvr>
                                        <p:cTn id="16" dur="500" fill="hold"/>
                                        <p:tgtEl>
                                          <p:spTgt spid="13"/>
                                        </p:tgtEl>
                                        <p:attrNameLst>
                                          <p:attrName>ppt_h</p:attrName>
                                        </p:attrNameLst>
                                      </p:cBhvr>
                                      <p:tavLst>
                                        <p:tav tm="0">
                                          <p:val>
                                            <p:strVal val="#ppt_h"/>
                                          </p:val>
                                        </p:tav>
                                        <p:tav tm="100000">
                                          <p:val>
                                            <p:strVal val="#ppt_h"/>
                                          </p:val>
                                        </p:tav>
                                      </p:tavLst>
                                    </p:anim>
                                  </p:childTnLst>
                                </p:cTn>
                              </p:par>
                              <p:par>
                                <p:cTn id="17" presetID="17" presetClass="entr" presetSubtype="1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p:cTn id="19" dur="500" fill="hold"/>
                                        <p:tgtEl>
                                          <p:spTgt spid="28"/>
                                        </p:tgtEl>
                                        <p:attrNameLst>
                                          <p:attrName>ppt_w</p:attrName>
                                        </p:attrNameLst>
                                      </p:cBhvr>
                                      <p:tavLst>
                                        <p:tav tm="0">
                                          <p:val>
                                            <p:fltVal val="0"/>
                                          </p:val>
                                        </p:tav>
                                        <p:tav tm="100000">
                                          <p:val>
                                            <p:strVal val="#ppt_w"/>
                                          </p:val>
                                        </p:tav>
                                      </p:tavLst>
                                    </p:anim>
                                    <p:anim calcmode="lin" valueType="num">
                                      <p:cBhvr>
                                        <p:cTn id="20" dur="5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7" presetClass="entr" presetSubtype="10" fill="hold" nodeType="click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anim calcmode="lin" valueType="num">
                                      <p:cBhvr>
                                        <p:cTn id="25"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26" dur="500" fill="hold"/>
                                        <p:tgtEl>
                                          <p:spTgt spid="6">
                                            <p:txEl>
                                              <p:pRg st="1" end="1"/>
                                            </p:txEl>
                                          </p:spTgt>
                                        </p:tgtEl>
                                        <p:attrNameLst>
                                          <p:attrName>ppt_h</p:attrName>
                                        </p:attrNameLst>
                                      </p:cBhvr>
                                      <p:tavLst>
                                        <p:tav tm="0">
                                          <p:val>
                                            <p:strVal val="#ppt_h"/>
                                          </p:val>
                                        </p:tav>
                                        <p:tav tm="100000">
                                          <p:val>
                                            <p:strVal val="#ppt_h"/>
                                          </p:val>
                                        </p:tav>
                                      </p:tavLst>
                                    </p:anim>
                                  </p:childTnLst>
                                </p:cTn>
                              </p:par>
                              <p:par>
                                <p:cTn id="27" presetID="17" presetClass="entr" presetSubtype="1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p:cTn id="29" dur="500" fill="hold"/>
                                        <p:tgtEl>
                                          <p:spTgt spid="11"/>
                                        </p:tgtEl>
                                        <p:attrNameLst>
                                          <p:attrName>ppt_w</p:attrName>
                                        </p:attrNameLst>
                                      </p:cBhvr>
                                      <p:tavLst>
                                        <p:tav tm="0">
                                          <p:val>
                                            <p:fltVal val="0"/>
                                          </p:val>
                                        </p:tav>
                                        <p:tav tm="100000">
                                          <p:val>
                                            <p:strVal val="#ppt_w"/>
                                          </p:val>
                                        </p:tav>
                                      </p:tavLst>
                                    </p:anim>
                                    <p:anim calcmode="lin" valueType="num">
                                      <p:cBhvr>
                                        <p:cTn id="30" dur="500" fill="hold"/>
                                        <p:tgtEl>
                                          <p:spTgt spid="11"/>
                                        </p:tgtEl>
                                        <p:attrNameLst>
                                          <p:attrName>ppt_h</p:attrName>
                                        </p:attrNameLst>
                                      </p:cBhvr>
                                      <p:tavLst>
                                        <p:tav tm="0">
                                          <p:val>
                                            <p:strVal val="#ppt_h"/>
                                          </p:val>
                                        </p:tav>
                                        <p:tav tm="100000">
                                          <p:val>
                                            <p:strVal val="#ppt_h"/>
                                          </p:val>
                                        </p:tav>
                                      </p:tavLst>
                                    </p:anim>
                                  </p:childTnLst>
                                </p:cTn>
                              </p:par>
                              <p:par>
                                <p:cTn id="31" presetID="17" presetClass="entr" presetSubtype="1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p:cTn id="33" dur="500" fill="hold"/>
                                        <p:tgtEl>
                                          <p:spTgt spid="18"/>
                                        </p:tgtEl>
                                        <p:attrNameLst>
                                          <p:attrName>ppt_w</p:attrName>
                                        </p:attrNameLst>
                                      </p:cBhvr>
                                      <p:tavLst>
                                        <p:tav tm="0">
                                          <p:val>
                                            <p:fltVal val="0"/>
                                          </p:val>
                                        </p:tav>
                                        <p:tav tm="100000">
                                          <p:val>
                                            <p:strVal val="#ppt_w"/>
                                          </p:val>
                                        </p:tav>
                                      </p:tavLst>
                                    </p:anim>
                                    <p:anim calcmode="lin" valueType="num">
                                      <p:cBhvr>
                                        <p:cTn id="34" dur="500" fill="hold"/>
                                        <p:tgtEl>
                                          <p:spTgt spid="18"/>
                                        </p:tgtEl>
                                        <p:attrNameLst>
                                          <p:attrName>ppt_h</p:attrName>
                                        </p:attrNameLst>
                                      </p:cBhvr>
                                      <p:tavLst>
                                        <p:tav tm="0">
                                          <p:val>
                                            <p:strVal val="#ppt_h"/>
                                          </p:val>
                                        </p:tav>
                                        <p:tav tm="100000">
                                          <p:val>
                                            <p:strVal val="#ppt_h"/>
                                          </p:val>
                                        </p:tav>
                                      </p:tavLst>
                                    </p:anim>
                                  </p:childTnLst>
                                </p:cTn>
                              </p:par>
                              <p:par>
                                <p:cTn id="35" presetID="17" presetClass="entr" presetSubtype="1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p:cTn id="37" dur="500" fill="hold"/>
                                        <p:tgtEl>
                                          <p:spTgt spid="24"/>
                                        </p:tgtEl>
                                        <p:attrNameLst>
                                          <p:attrName>ppt_w</p:attrName>
                                        </p:attrNameLst>
                                      </p:cBhvr>
                                      <p:tavLst>
                                        <p:tav tm="0">
                                          <p:val>
                                            <p:fltVal val="0"/>
                                          </p:val>
                                        </p:tav>
                                        <p:tav tm="100000">
                                          <p:val>
                                            <p:strVal val="#ppt_w"/>
                                          </p:val>
                                        </p:tav>
                                      </p:tavLst>
                                    </p:anim>
                                    <p:anim calcmode="lin" valueType="num">
                                      <p:cBhvr>
                                        <p:cTn id="38" dur="5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7" presetClass="entr" presetSubtype="10" fill="hold" nodeType="click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anim calcmode="lin" valueType="num">
                                      <p:cBhvr>
                                        <p:cTn id="43"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44" dur="500" fill="hold"/>
                                        <p:tgtEl>
                                          <p:spTgt spid="6">
                                            <p:txEl>
                                              <p:pRg st="2" end="2"/>
                                            </p:txEl>
                                          </p:spTgt>
                                        </p:tgtEl>
                                        <p:attrNameLst>
                                          <p:attrName>ppt_h</p:attrName>
                                        </p:attrNameLst>
                                      </p:cBhvr>
                                      <p:tavLst>
                                        <p:tav tm="0">
                                          <p:val>
                                            <p:strVal val="#ppt_h"/>
                                          </p:val>
                                        </p:tav>
                                        <p:tav tm="100000">
                                          <p:val>
                                            <p:strVal val="#ppt_h"/>
                                          </p:val>
                                        </p:tav>
                                      </p:tavLst>
                                    </p:anim>
                                  </p:childTnLst>
                                </p:cTn>
                              </p:par>
                              <p:par>
                                <p:cTn id="45" presetID="17" presetClass="entr" presetSubtype="1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p:cTn id="47" dur="500" fill="hold"/>
                                        <p:tgtEl>
                                          <p:spTgt spid="31"/>
                                        </p:tgtEl>
                                        <p:attrNameLst>
                                          <p:attrName>ppt_w</p:attrName>
                                        </p:attrNameLst>
                                      </p:cBhvr>
                                      <p:tavLst>
                                        <p:tav tm="0">
                                          <p:val>
                                            <p:fltVal val="0"/>
                                          </p:val>
                                        </p:tav>
                                        <p:tav tm="100000">
                                          <p:val>
                                            <p:strVal val="#ppt_w"/>
                                          </p:val>
                                        </p:tav>
                                      </p:tavLst>
                                    </p:anim>
                                    <p:anim calcmode="lin" valueType="num">
                                      <p:cBhvr>
                                        <p:cTn id="48" dur="500" fill="hold"/>
                                        <p:tgtEl>
                                          <p:spTgt spid="31"/>
                                        </p:tgtEl>
                                        <p:attrNameLst>
                                          <p:attrName>ppt_h</p:attrName>
                                        </p:attrNameLst>
                                      </p:cBhvr>
                                      <p:tavLst>
                                        <p:tav tm="0">
                                          <p:val>
                                            <p:strVal val="#ppt_h"/>
                                          </p:val>
                                        </p:tav>
                                        <p:tav tm="100000">
                                          <p:val>
                                            <p:strVal val="#ppt_h"/>
                                          </p:val>
                                        </p:tav>
                                      </p:tavLst>
                                    </p:anim>
                                  </p:childTnLst>
                                </p:cTn>
                              </p:par>
                              <p:par>
                                <p:cTn id="49" presetID="17" presetClass="entr" presetSubtype="1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p:cTn id="51" dur="500" fill="hold"/>
                                        <p:tgtEl>
                                          <p:spTgt spid="32"/>
                                        </p:tgtEl>
                                        <p:attrNameLst>
                                          <p:attrName>ppt_w</p:attrName>
                                        </p:attrNameLst>
                                      </p:cBhvr>
                                      <p:tavLst>
                                        <p:tav tm="0">
                                          <p:val>
                                            <p:fltVal val="0"/>
                                          </p:val>
                                        </p:tav>
                                        <p:tav tm="100000">
                                          <p:val>
                                            <p:strVal val="#ppt_w"/>
                                          </p:val>
                                        </p:tav>
                                      </p:tavLst>
                                    </p:anim>
                                    <p:anim calcmode="lin" valueType="num">
                                      <p:cBhvr>
                                        <p:cTn id="52" dur="500" fill="hold"/>
                                        <p:tgtEl>
                                          <p:spTgt spid="32"/>
                                        </p:tgtEl>
                                        <p:attrNameLst>
                                          <p:attrName>ppt_h</p:attrName>
                                        </p:attrNameLst>
                                      </p:cBhvr>
                                      <p:tavLst>
                                        <p:tav tm="0">
                                          <p:val>
                                            <p:strVal val="#ppt_h"/>
                                          </p:val>
                                        </p:tav>
                                        <p:tav tm="100000">
                                          <p:val>
                                            <p:strVal val="#ppt_h"/>
                                          </p:val>
                                        </p:tav>
                                      </p:tavLst>
                                    </p:anim>
                                  </p:childTnLst>
                                </p:cTn>
                              </p:par>
                              <p:par>
                                <p:cTn id="53" presetID="17" presetClass="entr" presetSubtype="10"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anim calcmode="lin" valueType="num">
                                      <p:cBhvr>
                                        <p:cTn id="55" dur="500" fill="hold"/>
                                        <p:tgtEl>
                                          <p:spTgt spid="37"/>
                                        </p:tgtEl>
                                        <p:attrNameLst>
                                          <p:attrName>ppt_w</p:attrName>
                                        </p:attrNameLst>
                                      </p:cBhvr>
                                      <p:tavLst>
                                        <p:tav tm="0">
                                          <p:val>
                                            <p:fltVal val="0"/>
                                          </p:val>
                                        </p:tav>
                                        <p:tav tm="100000">
                                          <p:val>
                                            <p:strVal val="#ppt_w"/>
                                          </p:val>
                                        </p:tav>
                                      </p:tavLst>
                                    </p:anim>
                                    <p:anim calcmode="lin" valueType="num">
                                      <p:cBhvr>
                                        <p:cTn id="56" dur="500" fill="hold"/>
                                        <p:tgtEl>
                                          <p:spTgt spid="37"/>
                                        </p:tgtEl>
                                        <p:attrNameLst>
                                          <p:attrName>ppt_h</p:attrName>
                                        </p:attrNameLst>
                                      </p:cBhvr>
                                      <p:tavLst>
                                        <p:tav tm="0">
                                          <p:val>
                                            <p:strVal val="#ppt_h"/>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ID="17" presetClass="entr" presetSubtype="10" fill="hold" nodeType="clickEffect">
                                  <p:stCondLst>
                                    <p:cond delay="0"/>
                                  </p:stCondLst>
                                  <p:childTnLst>
                                    <p:set>
                                      <p:cBhvr>
                                        <p:cTn id="60" dur="1" fill="hold">
                                          <p:stCondLst>
                                            <p:cond delay="0"/>
                                          </p:stCondLst>
                                        </p:cTn>
                                        <p:tgtEl>
                                          <p:spTgt spid="43"/>
                                        </p:tgtEl>
                                        <p:attrNameLst>
                                          <p:attrName>style.visibility</p:attrName>
                                        </p:attrNameLst>
                                      </p:cBhvr>
                                      <p:to>
                                        <p:strVal val="visible"/>
                                      </p:to>
                                    </p:set>
                                    <p:anim calcmode="lin" valueType="num">
                                      <p:cBhvr>
                                        <p:cTn id="61" dur="500" fill="hold"/>
                                        <p:tgtEl>
                                          <p:spTgt spid="43"/>
                                        </p:tgtEl>
                                        <p:attrNameLst>
                                          <p:attrName>ppt_w</p:attrName>
                                        </p:attrNameLst>
                                      </p:cBhvr>
                                      <p:tavLst>
                                        <p:tav tm="0">
                                          <p:val>
                                            <p:fltVal val="0"/>
                                          </p:val>
                                        </p:tav>
                                        <p:tav tm="100000">
                                          <p:val>
                                            <p:strVal val="#ppt_w"/>
                                          </p:val>
                                        </p:tav>
                                      </p:tavLst>
                                    </p:anim>
                                    <p:anim calcmode="lin" valueType="num">
                                      <p:cBhvr>
                                        <p:cTn id="62" dur="500" fill="hold"/>
                                        <p:tgtEl>
                                          <p:spTgt spid="43"/>
                                        </p:tgtEl>
                                        <p:attrNameLst>
                                          <p:attrName>ppt_h</p:attrName>
                                        </p:attrNameLst>
                                      </p:cBhvr>
                                      <p:tavLst>
                                        <p:tav tm="0">
                                          <p:val>
                                            <p:strVal val="#ppt_h"/>
                                          </p:val>
                                        </p:tav>
                                        <p:tav tm="100000">
                                          <p:val>
                                            <p:strVal val="#ppt_h"/>
                                          </p:val>
                                        </p:tav>
                                      </p:tavLst>
                                    </p:anim>
                                  </p:childTnLst>
                                </p:cTn>
                              </p:par>
                            </p:childTnLst>
                          </p:cTn>
                        </p:par>
                        <p:par>
                          <p:cTn id="63" fill="hold">
                            <p:stCondLst>
                              <p:cond delay="500"/>
                            </p:stCondLst>
                            <p:childTnLst>
                              <p:par>
                                <p:cTn id="64" presetID="17" presetClass="entr" presetSubtype="10" fill="hold" nodeType="afterEffect">
                                  <p:stCondLst>
                                    <p:cond delay="0"/>
                                  </p:stCondLst>
                                  <p:childTnLst>
                                    <p:set>
                                      <p:cBhvr>
                                        <p:cTn id="65" dur="1" fill="hold">
                                          <p:stCondLst>
                                            <p:cond delay="0"/>
                                          </p:stCondLst>
                                        </p:cTn>
                                        <p:tgtEl>
                                          <p:spTgt spid="49"/>
                                        </p:tgtEl>
                                        <p:attrNameLst>
                                          <p:attrName>style.visibility</p:attrName>
                                        </p:attrNameLst>
                                      </p:cBhvr>
                                      <p:to>
                                        <p:strVal val="visible"/>
                                      </p:to>
                                    </p:set>
                                    <p:anim calcmode="lin" valueType="num">
                                      <p:cBhvr>
                                        <p:cTn id="66" dur="500" fill="hold"/>
                                        <p:tgtEl>
                                          <p:spTgt spid="49"/>
                                        </p:tgtEl>
                                        <p:attrNameLst>
                                          <p:attrName>ppt_w</p:attrName>
                                        </p:attrNameLst>
                                      </p:cBhvr>
                                      <p:tavLst>
                                        <p:tav tm="0">
                                          <p:val>
                                            <p:fltVal val="0"/>
                                          </p:val>
                                        </p:tav>
                                        <p:tav tm="100000">
                                          <p:val>
                                            <p:strVal val="#ppt_w"/>
                                          </p:val>
                                        </p:tav>
                                      </p:tavLst>
                                    </p:anim>
                                    <p:anim calcmode="lin" valueType="num">
                                      <p:cBhvr>
                                        <p:cTn id="67" dur="500" fill="hold"/>
                                        <p:tgtEl>
                                          <p:spTgt spid="49"/>
                                        </p:tgtEl>
                                        <p:attrNameLst>
                                          <p:attrName>ppt_h</p:attrName>
                                        </p:attrNameLst>
                                      </p:cBhvr>
                                      <p:tavLst>
                                        <p:tav tm="0">
                                          <p:val>
                                            <p:strVal val="#ppt_h"/>
                                          </p:val>
                                        </p:tav>
                                        <p:tav tm="100000">
                                          <p:val>
                                            <p:strVal val="#ppt_h"/>
                                          </p:val>
                                        </p:tav>
                                      </p:tavLst>
                                    </p:anim>
                                  </p:childTnLst>
                                </p:cTn>
                              </p:par>
                            </p:childTnLst>
                          </p:cTn>
                        </p:par>
                        <p:par>
                          <p:cTn id="68" fill="hold">
                            <p:stCondLst>
                              <p:cond delay="1000"/>
                            </p:stCondLst>
                            <p:childTnLst>
                              <p:par>
                                <p:cTn id="69" presetID="17" presetClass="entr" presetSubtype="10" fill="hold" nodeType="afterEffect">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cBhvr>
                                        <p:cTn id="71" dur="500" fill="hold"/>
                                        <p:tgtEl>
                                          <p:spTgt spid="25"/>
                                        </p:tgtEl>
                                        <p:attrNameLst>
                                          <p:attrName>ppt_w</p:attrName>
                                        </p:attrNameLst>
                                      </p:cBhvr>
                                      <p:tavLst>
                                        <p:tav tm="0">
                                          <p:val>
                                            <p:fltVal val="0"/>
                                          </p:val>
                                        </p:tav>
                                        <p:tav tm="100000">
                                          <p:val>
                                            <p:strVal val="#ppt_w"/>
                                          </p:val>
                                        </p:tav>
                                      </p:tavLst>
                                    </p:anim>
                                    <p:anim calcmode="lin" valueType="num">
                                      <p:cBhvr>
                                        <p:cTn id="72" dur="500" fill="hold"/>
                                        <p:tgtEl>
                                          <p:spTgt spid="2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Demo Seh /&gt;</a:t>
            </a:r>
            <a:endParaRPr lang="es-ES" sz="4600" b="1" dirty="0">
              <a:solidFill>
                <a:srgbClr val="92D050"/>
              </a:solidFill>
            </a:endParaRPr>
          </a:p>
        </p:txBody>
      </p:sp>
      <p:sp>
        <p:nvSpPr>
          <p:cNvPr id="15" name="CuadroTexto 14">
            <a:extLst>
              <a:ext uri="{FF2B5EF4-FFF2-40B4-BE49-F238E27FC236}">
                <a16:creationId xmlns:a16="http://schemas.microsoft.com/office/drawing/2014/main" id="{5C59FD06-BFCF-F54F-8F1C-ADE2E1B0EF97}"/>
              </a:ext>
            </a:extLst>
          </p:cNvPr>
          <p:cNvSpPr txBox="1"/>
          <p:nvPr/>
        </p:nvSpPr>
        <p:spPr>
          <a:xfrm>
            <a:off x="3846786" y="6232634"/>
            <a:ext cx="184731" cy="369332"/>
          </a:xfrm>
          <a:prstGeom prst="rect">
            <a:avLst/>
          </a:prstGeom>
          <a:noFill/>
        </p:spPr>
        <p:txBody>
          <a:bodyPr wrap="none" rtlCol="0">
            <a:spAutoFit/>
          </a:bodyPr>
          <a:lstStyle/>
          <a:p>
            <a:endParaRPr lang="es-CL" dirty="0"/>
          </a:p>
        </p:txBody>
      </p:sp>
      <p:sp>
        <p:nvSpPr>
          <p:cNvPr id="3" name="CuadroTexto 2">
            <a:extLst>
              <a:ext uri="{FF2B5EF4-FFF2-40B4-BE49-F238E27FC236}">
                <a16:creationId xmlns:a16="http://schemas.microsoft.com/office/drawing/2014/main" id="{101DB190-8181-AB40-828D-8905EC28F93F}"/>
              </a:ext>
            </a:extLst>
          </p:cNvPr>
          <p:cNvSpPr txBox="1"/>
          <p:nvPr/>
        </p:nvSpPr>
        <p:spPr>
          <a:xfrm>
            <a:off x="3846786" y="2125133"/>
            <a:ext cx="5190067" cy="1938992"/>
          </a:xfrm>
          <a:prstGeom prst="rect">
            <a:avLst/>
          </a:prstGeom>
          <a:noFill/>
        </p:spPr>
        <p:txBody>
          <a:bodyPr wrap="square" rtlCol="0">
            <a:spAutoFit/>
          </a:bodyPr>
          <a:lstStyle/>
          <a:p>
            <a:pPr marL="285750" indent="-285750">
              <a:buFont typeface="Wingdings" pitchFamily="2" charset="2"/>
              <a:buChar char="ü"/>
            </a:pPr>
            <a:r>
              <a:rPr lang="es-CL" sz="2400" dirty="0">
                <a:solidFill>
                  <a:srgbClr val="92D050"/>
                </a:solidFill>
              </a:rPr>
              <a:t>Replicando el Crash</a:t>
            </a:r>
          </a:p>
          <a:p>
            <a:endParaRPr lang="es-CL" sz="2400" dirty="0">
              <a:solidFill>
                <a:srgbClr val="92D050"/>
              </a:solidFill>
            </a:endParaRPr>
          </a:p>
          <a:p>
            <a:pPr marL="285750" indent="-285750">
              <a:buFont typeface="Wingdings" pitchFamily="2" charset="2"/>
              <a:buChar char="ü"/>
            </a:pPr>
            <a:r>
              <a:rPr lang="es-CL" sz="2400" dirty="0">
                <a:solidFill>
                  <a:srgbClr val="92D050"/>
                </a:solidFill>
              </a:rPr>
              <a:t>Desarrollando nuestro exploit</a:t>
            </a:r>
          </a:p>
          <a:p>
            <a:endParaRPr lang="es-CL" sz="2400" dirty="0">
              <a:solidFill>
                <a:srgbClr val="92D050"/>
              </a:solidFill>
            </a:endParaRPr>
          </a:p>
          <a:p>
            <a:pPr marL="285750" indent="-285750">
              <a:buFont typeface="Wingdings" pitchFamily="2" charset="2"/>
              <a:buChar char="ü"/>
            </a:pPr>
            <a:r>
              <a:rPr lang="es-CL" sz="2400" dirty="0">
                <a:solidFill>
                  <a:srgbClr val="92D050"/>
                </a:solidFill>
              </a:rPr>
              <a:t>Localizando nuestra shellcode</a:t>
            </a:r>
          </a:p>
        </p:txBody>
      </p:sp>
      <p:pic>
        <p:nvPicPr>
          <p:cNvPr id="6" name="Imagen 5">
            <a:extLst>
              <a:ext uri="{FF2B5EF4-FFF2-40B4-BE49-F238E27FC236}">
                <a16:creationId xmlns:a16="http://schemas.microsoft.com/office/drawing/2014/main" id="{F4D244ED-718F-C447-9B63-AF2049BB5283}"/>
              </a:ext>
            </a:extLst>
          </p:cNvPr>
          <p:cNvPicPr>
            <a:picLocks noChangeAspect="1"/>
          </p:cNvPicPr>
          <p:nvPr/>
        </p:nvPicPr>
        <p:blipFill>
          <a:blip r:embed="rId3"/>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3343047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D6EFA3DB-6ACB-AE4A-8C2B-4085285EC9DE}"/>
              </a:ext>
            </a:extLst>
          </p:cNvPr>
          <p:cNvSpPr txBox="1">
            <a:spLocks/>
          </p:cNvSpPr>
          <p:nvPr/>
        </p:nvSpPr>
        <p:spPr>
          <a:xfrm>
            <a:off x="3239756" y="2496682"/>
            <a:ext cx="5650244" cy="167746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just"/>
            <a:r>
              <a:rPr lang="es-CL" sz="3600" dirty="0">
                <a:solidFill>
                  <a:srgbClr val="92D050"/>
                </a:solidFill>
                <a:latin typeface="+mn-lt"/>
              </a:rPr>
              <a:t> Stack Buffer Overflow - SEH</a:t>
            </a:r>
          </a:p>
          <a:p>
            <a:pPr algn="just"/>
            <a:r>
              <a:rPr lang="es-CL" sz="3600" dirty="0">
                <a:solidFill>
                  <a:srgbClr val="92D050"/>
                </a:solidFill>
                <a:latin typeface="+mn-lt"/>
              </a:rPr>
              <a:t>      Desarrollar Ejercicios…</a:t>
            </a:r>
          </a:p>
        </p:txBody>
      </p:sp>
      <p:pic>
        <p:nvPicPr>
          <p:cNvPr id="5" name="Imagen 4">
            <a:extLst>
              <a:ext uri="{FF2B5EF4-FFF2-40B4-BE49-F238E27FC236}">
                <a16:creationId xmlns:a16="http://schemas.microsoft.com/office/drawing/2014/main" id="{9A8479A0-1360-4B4C-96E6-23FF49111CE5}"/>
              </a:ext>
            </a:extLst>
          </p:cNvPr>
          <p:cNvPicPr>
            <a:picLocks noChangeAspect="1"/>
          </p:cNvPicPr>
          <p:nvPr/>
        </p:nvPicPr>
        <p:blipFill>
          <a:blip r:embed="rId3"/>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4274183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D6EFA3DB-6ACB-AE4A-8C2B-4085285EC9DE}"/>
              </a:ext>
            </a:extLst>
          </p:cNvPr>
          <p:cNvSpPr txBox="1">
            <a:spLocks/>
          </p:cNvSpPr>
          <p:nvPr/>
        </p:nvSpPr>
        <p:spPr>
          <a:xfrm>
            <a:off x="2774089" y="2471282"/>
            <a:ext cx="6767845" cy="167746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just"/>
            <a:r>
              <a:rPr lang="es-CL" sz="3600" dirty="0">
                <a:solidFill>
                  <a:srgbClr val="92D050"/>
                </a:solidFill>
                <a:latin typeface="+mn-lt"/>
              </a:rPr>
              <a:t> Stack Buffer Overflow – Off By One</a:t>
            </a:r>
          </a:p>
          <a:p>
            <a:pPr algn="just"/>
            <a:r>
              <a:rPr lang="es-CL" sz="3600" dirty="0">
                <a:solidFill>
                  <a:srgbClr val="92D050"/>
                </a:solidFill>
                <a:latin typeface="+mn-lt"/>
              </a:rPr>
              <a:t>                       Módulo 5</a:t>
            </a:r>
          </a:p>
        </p:txBody>
      </p:sp>
      <p:pic>
        <p:nvPicPr>
          <p:cNvPr id="5" name="Imagen 4">
            <a:extLst>
              <a:ext uri="{FF2B5EF4-FFF2-40B4-BE49-F238E27FC236}">
                <a16:creationId xmlns:a16="http://schemas.microsoft.com/office/drawing/2014/main" id="{224AC6D7-1B77-1449-981B-28F5D03B0A2C}"/>
              </a:ext>
            </a:extLst>
          </p:cNvPr>
          <p:cNvPicPr>
            <a:picLocks noChangeAspect="1"/>
          </p:cNvPicPr>
          <p:nvPr/>
        </p:nvPicPr>
        <p:blipFill>
          <a:blip r:embed="rId3"/>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2148873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Error Off By One /&gt;</a:t>
            </a:r>
            <a:endParaRPr lang="es-ES" sz="4600" b="1" dirty="0">
              <a:solidFill>
                <a:srgbClr val="92D050"/>
              </a:solidFill>
            </a:endParaRPr>
          </a:p>
        </p:txBody>
      </p:sp>
      <p:sp>
        <p:nvSpPr>
          <p:cNvPr id="15" name="CuadroTexto 14">
            <a:extLst>
              <a:ext uri="{FF2B5EF4-FFF2-40B4-BE49-F238E27FC236}">
                <a16:creationId xmlns:a16="http://schemas.microsoft.com/office/drawing/2014/main" id="{5C59FD06-BFCF-F54F-8F1C-ADE2E1B0EF97}"/>
              </a:ext>
            </a:extLst>
          </p:cNvPr>
          <p:cNvSpPr txBox="1"/>
          <p:nvPr/>
        </p:nvSpPr>
        <p:spPr>
          <a:xfrm>
            <a:off x="3846786" y="6232634"/>
            <a:ext cx="184731" cy="369332"/>
          </a:xfrm>
          <a:prstGeom prst="rect">
            <a:avLst/>
          </a:prstGeom>
          <a:noFill/>
        </p:spPr>
        <p:txBody>
          <a:bodyPr wrap="none" rtlCol="0">
            <a:spAutoFit/>
          </a:bodyPr>
          <a:lstStyle/>
          <a:p>
            <a:endParaRPr lang="es-CL" dirty="0"/>
          </a:p>
        </p:txBody>
      </p:sp>
      <p:sp>
        <p:nvSpPr>
          <p:cNvPr id="6" name="CuadroTexto 5">
            <a:extLst>
              <a:ext uri="{FF2B5EF4-FFF2-40B4-BE49-F238E27FC236}">
                <a16:creationId xmlns:a16="http://schemas.microsoft.com/office/drawing/2014/main" id="{45600F03-CB43-6A44-A700-F89C70275298}"/>
              </a:ext>
            </a:extLst>
          </p:cNvPr>
          <p:cNvSpPr txBox="1"/>
          <p:nvPr/>
        </p:nvSpPr>
        <p:spPr>
          <a:xfrm>
            <a:off x="299241" y="1161148"/>
            <a:ext cx="3732276" cy="2677656"/>
          </a:xfrm>
          <a:prstGeom prst="rect">
            <a:avLst/>
          </a:prstGeom>
          <a:noFill/>
        </p:spPr>
        <p:txBody>
          <a:bodyPr wrap="square" rtlCol="0">
            <a:spAutoFit/>
          </a:bodyPr>
          <a:lstStyle/>
          <a:p>
            <a:pPr algn="just"/>
            <a:r>
              <a:rPr lang="es-CL" sz="2400" dirty="0">
                <a:solidFill>
                  <a:srgbClr val="92D050"/>
                </a:solidFill>
              </a:rPr>
              <a:t>Este es un tipo de desbordamiento de buffer que permite modificar solo un byte, teniendo como resultado un error el cual es ocacionado por un mal cálculo de logitud del buffer.</a:t>
            </a:r>
          </a:p>
        </p:txBody>
      </p:sp>
      <p:sp>
        <p:nvSpPr>
          <p:cNvPr id="9" name="Rectángulo redondeado 8">
            <a:extLst>
              <a:ext uri="{FF2B5EF4-FFF2-40B4-BE49-F238E27FC236}">
                <a16:creationId xmlns:a16="http://schemas.microsoft.com/office/drawing/2014/main" id="{C46708DA-800E-9F49-BE56-03AC366CDAD5}"/>
              </a:ext>
            </a:extLst>
          </p:cNvPr>
          <p:cNvSpPr/>
          <p:nvPr/>
        </p:nvSpPr>
        <p:spPr>
          <a:xfrm>
            <a:off x="299241" y="4031924"/>
            <a:ext cx="3547545" cy="2224454"/>
          </a:xfrm>
          <a:prstGeom prst="roundRect">
            <a:avLst/>
          </a:prstGeom>
          <a:noFill/>
          <a:effectLst>
            <a:glow rad="63500">
              <a:schemeClr val="accent3">
                <a:satMod val="175000"/>
                <a:alpha val="40000"/>
              </a:schemeClr>
            </a:glo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L" b="1">
              <a:ln w="22225">
                <a:solidFill>
                  <a:schemeClr val="accent2"/>
                </a:solidFill>
                <a:prstDash val="solid"/>
              </a:ln>
              <a:solidFill>
                <a:schemeClr val="accent2">
                  <a:lumMod val="40000"/>
                  <a:lumOff val="60000"/>
                </a:schemeClr>
              </a:solidFill>
            </a:endParaRPr>
          </a:p>
        </p:txBody>
      </p:sp>
      <p:sp>
        <p:nvSpPr>
          <p:cNvPr id="12" name="Rectángulo redondeado 11">
            <a:extLst>
              <a:ext uri="{FF2B5EF4-FFF2-40B4-BE49-F238E27FC236}">
                <a16:creationId xmlns:a16="http://schemas.microsoft.com/office/drawing/2014/main" id="{6D5935C1-D5B2-0F4C-8417-A89702D083D4}"/>
              </a:ext>
            </a:extLst>
          </p:cNvPr>
          <p:cNvSpPr/>
          <p:nvPr/>
        </p:nvSpPr>
        <p:spPr>
          <a:xfrm>
            <a:off x="4727339" y="538384"/>
            <a:ext cx="4299439" cy="4990915"/>
          </a:xfrm>
          <a:prstGeom prst="roundRect">
            <a:avLst/>
          </a:prstGeom>
          <a:noFill/>
          <a:effectLst>
            <a:glow rad="63500">
              <a:schemeClr val="accent3">
                <a:satMod val="175000"/>
                <a:alpha val="40000"/>
              </a:schemeClr>
            </a:glo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L" b="1">
              <a:ln w="22225">
                <a:solidFill>
                  <a:schemeClr val="accent2"/>
                </a:solidFill>
                <a:prstDash val="solid"/>
              </a:ln>
              <a:solidFill>
                <a:schemeClr val="accent2">
                  <a:lumMod val="40000"/>
                  <a:lumOff val="60000"/>
                </a:schemeClr>
              </a:solidFill>
            </a:endParaRPr>
          </a:p>
        </p:txBody>
      </p:sp>
      <p:pic>
        <p:nvPicPr>
          <p:cNvPr id="13" name="Imagen 12">
            <a:extLst>
              <a:ext uri="{FF2B5EF4-FFF2-40B4-BE49-F238E27FC236}">
                <a16:creationId xmlns:a16="http://schemas.microsoft.com/office/drawing/2014/main" id="{A14DF1CF-BE50-CB47-958C-5F15FFA0BE2D}"/>
              </a:ext>
            </a:extLst>
          </p:cNvPr>
          <p:cNvPicPr>
            <a:picLocks noChangeAspect="1"/>
          </p:cNvPicPr>
          <p:nvPr/>
        </p:nvPicPr>
        <p:blipFill>
          <a:blip r:embed="rId3"/>
          <a:stretch>
            <a:fillRect/>
          </a:stretch>
        </p:blipFill>
        <p:spPr>
          <a:xfrm>
            <a:off x="5147776" y="632228"/>
            <a:ext cx="5854635" cy="4880772"/>
          </a:xfrm>
          <a:prstGeom prst="rect">
            <a:avLst/>
          </a:prstGeom>
        </p:spPr>
      </p:pic>
      <p:cxnSp>
        <p:nvCxnSpPr>
          <p:cNvPr id="16" name="Conector angular 15">
            <a:extLst>
              <a:ext uri="{FF2B5EF4-FFF2-40B4-BE49-F238E27FC236}">
                <a16:creationId xmlns:a16="http://schemas.microsoft.com/office/drawing/2014/main" id="{0D440C2A-7C5E-E542-A83D-942428CE2F5D}"/>
              </a:ext>
            </a:extLst>
          </p:cNvPr>
          <p:cNvCxnSpPr>
            <a:cxnSpLocks/>
            <a:stCxn id="9" idx="2"/>
            <a:endCxn id="12" idx="2"/>
          </p:cNvCxnSpPr>
          <p:nvPr/>
        </p:nvCxnSpPr>
        <p:spPr>
          <a:xfrm rot="5400000" flipH="1" flipV="1">
            <a:off x="4111496" y="3490816"/>
            <a:ext cx="727079" cy="4804045"/>
          </a:xfrm>
          <a:prstGeom prst="bentConnector3">
            <a:avLst>
              <a:gd name="adj1" fmla="val -31441"/>
            </a:avLst>
          </a:prstGeom>
          <a:ln>
            <a:tailEnd type="triangle"/>
          </a:ln>
          <a:effectLst>
            <a:glow rad="63500">
              <a:schemeClr val="accent3">
                <a:satMod val="175000"/>
                <a:alpha val="40000"/>
              </a:schemeClr>
            </a:glow>
          </a:effectLst>
        </p:spPr>
        <p:style>
          <a:lnRef idx="2">
            <a:schemeClr val="accent1"/>
          </a:lnRef>
          <a:fillRef idx="1">
            <a:schemeClr val="lt1"/>
          </a:fillRef>
          <a:effectRef idx="0">
            <a:schemeClr val="accent1"/>
          </a:effectRef>
          <a:fontRef idx="minor">
            <a:schemeClr val="dk1"/>
          </a:fontRef>
        </p:style>
      </p:cxnSp>
      <p:sp>
        <p:nvSpPr>
          <p:cNvPr id="17" name="Rectángulo redondeado 16">
            <a:extLst>
              <a:ext uri="{FF2B5EF4-FFF2-40B4-BE49-F238E27FC236}">
                <a16:creationId xmlns:a16="http://schemas.microsoft.com/office/drawing/2014/main" id="{70903948-BF4E-7B41-8909-E8BDA41CF8CE}"/>
              </a:ext>
            </a:extLst>
          </p:cNvPr>
          <p:cNvSpPr/>
          <p:nvPr/>
        </p:nvSpPr>
        <p:spPr>
          <a:xfrm>
            <a:off x="6433519" y="2001696"/>
            <a:ext cx="2480676" cy="879231"/>
          </a:xfrm>
          <a:prstGeom prst="roundRect">
            <a:avLst/>
          </a:prstGeom>
          <a:noFill/>
          <a:ln>
            <a:solidFill>
              <a:srgbClr val="00B05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8" name="Rectángulo redondeado 17">
            <a:extLst>
              <a:ext uri="{FF2B5EF4-FFF2-40B4-BE49-F238E27FC236}">
                <a16:creationId xmlns:a16="http://schemas.microsoft.com/office/drawing/2014/main" id="{4E4A7335-C6DA-D041-A33A-EEC1124FEDE9}"/>
              </a:ext>
            </a:extLst>
          </p:cNvPr>
          <p:cNvSpPr/>
          <p:nvPr/>
        </p:nvSpPr>
        <p:spPr>
          <a:xfrm>
            <a:off x="6433519" y="3189599"/>
            <a:ext cx="2480676" cy="1283677"/>
          </a:xfrm>
          <a:prstGeom prst="roundRect">
            <a:avLst/>
          </a:prstGeom>
          <a:noFill/>
          <a:ln/>
          <a:effectLst>
            <a:glow rad="63500">
              <a:schemeClr val="accent4">
                <a:satMod val="175000"/>
                <a:alpha val="40000"/>
              </a:schemeClr>
            </a:glo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s-CL"/>
          </a:p>
        </p:txBody>
      </p:sp>
      <p:pic>
        <p:nvPicPr>
          <p:cNvPr id="20" name="Imagen 19">
            <a:extLst>
              <a:ext uri="{FF2B5EF4-FFF2-40B4-BE49-F238E27FC236}">
                <a16:creationId xmlns:a16="http://schemas.microsoft.com/office/drawing/2014/main" id="{30912432-964C-EE40-BD84-AE632B307127}"/>
              </a:ext>
            </a:extLst>
          </p:cNvPr>
          <p:cNvPicPr>
            <a:picLocks noChangeAspect="1"/>
          </p:cNvPicPr>
          <p:nvPr/>
        </p:nvPicPr>
        <p:blipFill>
          <a:blip r:embed="rId4"/>
          <a:stretch>
            <a:fillRect/>
          </a:stretch>
        </p:blipFill>
        <p:spPr>
          <a:xfrm>
            <a:off x="523297" y="4248096"/>
            <a:ext cx="3099431" cy="1915379"/>
          </a:xfrm>
          <a:prstGeom prst="rect">
            <a:avLst/>
          </a:prstGeom>
        </p:spPr>
      </p:pic>
      <p:sp>
        <p:nvSpPr>
          <p:cNvPr id="21" name="Rectángulo redondeado 20">
            <a:extLst>
              <a:ext uri="{FF2B5EF4-FFF2-40B4-BE49-F238E27FC236}">
                <a16:creationId xmlns:a16="http://schemas.microsoft.com/office/drawing/2014/main" id="{E6F305CA-3AC4-8644-9CF4-8DE06286589B}"/>
              </a:ext>
            </a:extLst>
          </p:cNvPr>
          <p:cNvSpPr/>
          <p:nvPr/>
        </p:nvSpPr>
        <p:spPr>
          <a:xfrm>
            <a:off x="879238" y="5319568"/>
            <a:ext cx="2725173" cy="193432"/>
          </a:xfrm>
          <a:prstGeom prst="roundRect">
            <a:avLst/>
          </a:prstGeom>
          <a:noFill/>
          <a:ln>
            <a:solidFill>
              <a:srgbClr val="00B05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2" name="Rectángulo redondeado 21">
            <a:extLst>
              <a:ext uri="{FF2B5EF4-FFF2-40B4-BE49-F238E27FC236}">
                <a16:creationId xmlns:a16="http://schemas.microsoft.com/office/drawing/2014/main" id="{6AA2FB77-5477-B340-BFD0-0646CA6567BF}"/>
              </a:ext>
            </a:extLst>
          </p:cNvPr>
          <p:cNvSpPr/>
          <p:nvPr/>
        </p:nvSpPr>
        <p:spPr>
          <a:xfrm>
            <a:off x="1184992" y="5529299"/>
            <a:ext cx="2419419" cy="193380"/>
          </a:xfrm>
          <a:prstGeom prst="roundRect">
            <a:avLst/>
          </a:prstGeom>
          <a:noFill/>
          <a:ln/>
          <a:effectLst>
            <a:glow rad="63500">
              <a:schemeClr val="accent4">
                <a:satMod val="175000"/>
                <a:alpha val="40000"/>
              </a:schemeClr>
            </a:glo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s-CL"/>
          </a:p>
        </p:txBody>
      </p:sp>
      <p:pic>
        <p:nvPicPr>
          <p:cNvPr id="19" name="Imagen 18">
            <a:extLst>
              <a:ext uri="{FF2B5EF4-FFF2-40B4-BE49-F238E27FC236}">
                <a16:creationId xmlns:a16="http://schemas.microsoft.com/office/drawing/2014/main" id="{3B9870B2-53D8-D64B-B990-8AFEFFC5097F}"/>
              </a:ext>
            </a:extLst>
          </p:cNvPr>
          <p:cNvPicPr>
            <a:picLocks noChangeAspect="1"/>
          </p:cNvPicPr>
          <p:nvPr/>
        </p:nvPicPr>
        <p:blipFill>
          <a:blip r:embed="rId5"/>
          <a:stretch>
            <a:fillRect/>
          </a:stretch>
        </p:blipFill>
        <p:spPr>
          <a:xfrm>
            <a:off x="10316895" y="6313714"/>
            <a:ext cx="1695773" cy="416993"/>
          </a:xfrm>
          <a:prstGeom prst="rect">
            <a:avLst/>
          </a:prstGeom>
        </p:spPr>
      </p:pic>
      <p:pic>
        <p:nvPicPr>
          <p:cNvPr id="7" name="Imagen 6">
            <a:extLst>
              <a:ext uri="{FF2B5EF4-FFF2-40B4-BE49-F238E27FC236}">
                <a16:creationId xmlns:a16="http://schemas.microsoft.com/office/drawing/2014/main" id="{E6F9010D-6405-5A49-81A6-C9FE0090FF09}"/>
              </a:ext>
            </a:extLst>
          </p:cNvPr>
          <p:cNvPicPr>
            <a:picLocks noChangeAspect="1"/>
          </p:cNvPicPr>
          <p:nvPr/>
        </p:nvPicPr>
        <p:blipFill>
          <a:blip r:embed="rId6"/>
          <a:stretch>
            <a:fillRect/>
          </a:stretch>
        </p:blipFill>
        <p:spPr>
          <a:xfrm>
            <a:off x="9231368" y="2443328"/>
            <a:ext cx="2781300" cy="990600"/>
          </a:xfrm>
          <a:prstGeom prst="rect">
            <a:avLst/>
          </a:prstGeom>
        </p:spPr>
      </p:pic>
      <p:sp>
        <p:nvSpPr>
          <p:cNvPr id="23" name="Rectángulo redondeado 22">
            <a:extLst>
              <a:ext uri="{FF2B5EF4-FFF2-40B4-BE49-F238E27FC236}">
                <a16:creationId xmlns:a16="http://schemas.microsoft.com/office/drawing/2014/main" id="{B93D8A74-7134-184B-B554-F0CF9C1007E0}"/>
              </a:ext>
            </a:extLst>
          </p:cNvPr>
          <p:cNvSpPr/>
          <p:nvPr/>
        </p:nvSpPr>
        <p:spPr>
          <a:xfrm>
            <a:off x="9256050" y="2240788"/>
            <a:ext cx="2756618" cy="1324598"/>
          </a:xfrm>
          <a:prstGeom prst="roundRect">
            <a:avLst/>
          </a:prstGeom>
          <a:noFill/>
          <a:effectLst>
            <a:glow rad="63500">
              <a:schemeClr val="accent3">
                <a:satMod val="175000"/>
                <a:alpha val="40000"/>
              </a:schemeClr>
            </a:glo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L" b="1">
              <a:ln w="22225">
                <a:solidFill>
                  <a:schemeClr val="accent2"/>
                </a:solidFill>
                <a:prstDash val="solid"/>
              </a:ln>
              <a:solidFill>
                <a:schemeClr val="accent2">
                  <a:lumMod val="40000"/>
                  <a:lumOff val="60000"/>
                </a:schemeClr>
              </a:solidFill>
            </a:endParaRPr>
          </a:p>
        </p:txBody>
      </p:sp>
      <p:cxnSp>
        <p:nvCxnSpPr>
          <p:cNvPr id="24" name="Conector angular 23">
            <a:extLst>
              <a:ext uri="{FF2B5EF4-FFF2-40B4-BE49-F238E27FC236}">
                <a16:creationId xmlns:a16="http://schemas.microsoft.com/office/drawing/2014/main" id="{B3704380-7956-C249-9452-883E5C5EA61F}"/>
              </a:ext>
            </a:extLst>
          </p:cNvPr>
          <p:cNvCxnSpPr>
            <a:cxnSpLocks/>
            <a:stCxn id="12" idx="0"/>
            <a:endCxn id="23" idx="0"/>
          </p:cNvCxnSpPr>
          <p:nvPr/>
        </p:nvCxnSpPr>
        <p:spPr>
          <a:xfrm rot="16200000" flipH="1">
            <a:off x="7904507" y="-489064"/>
            <a:ext cx="1702404" cy="3757300"/>
          </a:xfrm>
          <a:prstGeom prst="bentConnector3">
            <a:avLst>
              <a:gd name="adj1" fmla="val -13428"/>
            </a:avLst>
          </a:prstGeom>
          <a:ln>
            <a:tailEnd type="triangle"/>
          </a:ln>
          <a:effectLst>
            <a:glow rad="63500">
              <a:schemeClr val="accent3">
                <a:satMod val="175000"/>
                <a:alpha val="40000"/>
              </a:schemeClr>
            </a:glow>
          </a:effectLst>
        </p:spPr>
        <p:style>
          <a:lnRef idx="2">
            <a:schemeClr val="accent1"/>
          </a:lnRef>
          <a:fillRef idx="1">
            <a:schemeClr val="lt1"/>
          </a:fillRef>
          <a:effectRef idx="0">
            <a:schemeClr val="accent1"/>
          </a:effectRef>
          <a:fontRef idx="minor">
            <a:schemeClr val="dk1"/>
          </a:fontRef>
        </p:style>
      </p:cxnSp>
      <p:sp>
        <p:nvSpPr>
          <p:cNvPr id="29" name="Rectángulo redondeado 28">
            <a:extLst>
              <a:ext uri="{FF2B5EF4-FFF2-40B4-BE49-F238E27FC236}">
                <a16:creationId xmlns:a16="http://schemas.microsoft.com/office/drawing/2014/main" id="{CAE3F497-65B9-DC48-A840-2BF5C46AC31F}"/>
              </a:ext>
            </a:extLst>
          </p:cNvPr>
          <p:cNvSpPr/>
          <p:nvPr/>
        </p:nvSpPr>
        <p:spPr>
          <a:xfrm>
            <a:off x="10099964" y="2560644"/>
            <a:ext cx="1878598" cy="400765"/>
          </a:xfrm>
          <a:prstGeom prst="roundRect">
            <a:avLst/>
          </a:prstGeom>
          <a:noFill/>
          <a:ln>
            <a:solidFill>
              <a:srgbClr val="FF0000"/>
            </a:solidFill>
          </a:ln>
          <a:effectLst>
            <a:glow rad="101600">
              <a:srgbClr val="FF0000">
                <a:alpha val="60000"/>
              </a:srgbClr>
            </a:glo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s-CL">
              <a:ln>
                <a:solidFill>
                  <a:schemeClr val="tx1"/>
                </a:solidFill>
              </a:ln>
              <a:solidFill>
                <a:schemeClr val="tx2">
                  <a:lumMod val="60000"/>
                  <a:lumOff val="40000"/>
                </a:schemeClr>
              </a:solidFill>
            </a:endParaRPr>
          </a:p>
        </p:txBody>
      </p:sp>
      <p:sp>
        <p:nvSpPr>
          <p:cNvPr id="30" name="CuadroTexto 29">
            <a:extLst>
              <a:ext uri="{FF2B5EF4-FFF2-40B4-BE49-F238E27FC236}">
                <a16:creationId xmlns:a16="http://schemas.microsoft.com/office/drawing/2014/main" id="{79419F27-1D40-B54E-B4F1-2A18D28E26BA}"/>
              </a:ext>
            </a:extLst>
          </p:cNvPr>
          <p:cNvSpPr txBox="1"/>
          <p:nvPr/>
        </p:nvSpPr>
        <p:spPr>
          <a:xfrm>
            <a:off x="1001245" y="6295125"/>
            <a:ext cx="833883" cy="369332"/>
          </a:xfrm>
          <a:prstGeom prst="rect">
            <a:avLst/>
          </a:prstGeom>
          <a:noFill/>
        </p:spPr>
        <p:txBody>
          <a:bodyPr wrap="none" rtlCol="0">
            <a:spAutoFit/>
          </a:bodyPr>
          <a:lstStyle/>
          <a:p>
            <a:r>
              <a:rPr lang="es-CL" dirty="0">
                <a:solidFill>
                  <a:srgbClr val="92D050"/>
                </a:solidFill>
              </a:rPr>
              <a:t>Código</a:t>
            </a:r>
          </a:p>
        </p:txBody>
      </p:sp>
      <p:sp>
        <p:nvSpPr>
          <p:cNvPr id="31" name="CuadroTexto 30">
            <a:extLst>
              <a:ext uri="{FF2B5EF4-FFF2-40B4-BE49-F238E27FC236}">
                <a16:creationId xmlns:a16="http://schemas.microsoft.com/office/drawing/2014/main" id="{E97E3C2B-CA7B-4B44-A06F-EAEC7D1A6E63}"/>
              </a:ext>
            </a:extLst>
          </p:cNvPr>
          <p:cNvSpPr txBox="1"/>
          <p:nvPr/>
        </p:nvSpPr>
        <p:spPr>
          <a:xfrm>
            <a:off x="10214446" y="3577457"/>
            <a:ext cx="1047082" cy="369332"/>
          </a:xfrm>
          <a:prstGeom prst="rect">
            <a:avLst/>
          </a:prstGeom>
          <a:noFill/>
        </p:spPr>
        <p:txBody>
          <a:bodyPr wrap="none" rtlCol="0">
            <a:spAutoFit/>
          </a:bodyPr>
          <a:lstStyle/>
          <a:p>
            <a:r>
              <a:rPr lang="es-CL" dirty="0">
                <a:solidFill>
                  <a:srgbClr val="92D050"/>
                </a:solidFill>
              </a:rPr>
              <a:t>Memoria</a:t>
            </a:r>
          </a:p>
        </p:txBody>
      </p:sp>
      <p:sp>
        <p:nvSpPr>
          <p:cNvPr id="32" name="CuadroTexto 31">
            <a:extLst>
              <a:ext uri="{FF2B5EF4-FFF2-40B4-BE49-F238E27FC236}">
                <a16:creationId xmlns:a16="http://schemas.microsoft.com/office/drawing/2014/main" id="{061021D1-FAE5-9A43-8313-BB83299FA496}"/>
              </a:ext>
            </a:extLst>
          </p:cNvPr>
          <p:cNvSpPr txBox="1"/>
          <p:nvPr/>
        </p:nvSpPr>
        <p:spPr>
          <a:xfrm>
            <a:off x="5699286" y="5513000"/>
            <a:ext cx="1075936" cy="369332"/>
          </a:xfrm>
          <a:prstGeom prst="rect">
            <a:avLst/>
          </a:prstGeom>
          <a:noFill/>
        </p:spPr>
        <p:txBody>
          <a:bodyPr wrap="none" rtlCol="0">
            <a:spAutoFit/>
          </a:bodyPr>
          <a:lstStyle/>
          <a:p>
            <a:r>
              <a:rPr lang="es-CL" dirty="0">
                <a:solidFill>
                  <a:srgbClr val="92D050"/>
                </a:solidFill>
              </a:rPr>
              <a:t>Assembly</a:t>
            </a:r>
          </a:p>
        </p:txBody>
      </p:sp>
      <p:pic>
        <p:nvPicPr>
          <p:cNvPr id="3" name="Imagen 2">
            <a:extLst>
              <a:ext uri="{FF2B5EF4-FFF2-40B4-BE49-F238E27FC236}">
                <a16:creationId xmlns:a16="http://schemas.microsoft.com/office/drawing/2014/main" id="{ADA797A5-FDEF-474A-BD7C-DBC3AEB9EA15}"/>
              </a:ext>
            </a:extLst>
          </p:cNvPr>
          <p:cNvPicPr>
            <a:picLocks noChangeAspect="1"/>
          </p:cNvPicPr>
          <p:nvPr/>
        </p:nvPicPr>
        <p:blipFill>
          <a:blip r:embed="rId7"/>
          <a:stretch>
            <a:fillRect/>
          </a:stretch>
        </p:blipFill>
        <p:spPr>
          <a:xfrm flipH="1">
            <a:off x="2897382" y="5364063"/>
            <a:ext cx="112518" cy="72333"/>
          </a:xfrm>
          <a:prstGeom prst="rect">
            <a:avLst/>
          </a:prstGeom>
        </p:spPr>
      </p:pic>
    </p:spTree>
    <p:extLst>
      <p:ext uri="{BB962C8B-B14F-4D97-AF65-F5344CB8AC3E}">
        <p14:creationId xmlns:p14="http://schemas.microsoft.com/office/powerpoint/2010/main" val="2059023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ppt_w</p:attrName>
                                        </p:attrNameLst>
                                      </p:cBhvr>
                                      <p:tavLst>
                                        <p:tav tm="0">
                                          <p:val>
                                            <p:fltVal val="0"/>
                                          </p:val>
                                        </p:tav>
                                        <p:tav tm="100000">
                                          <p:val>
                                            <p:strVal val="#ppt_w"/>
                                          </p:val>
                                        </p:tav>
                                      </p:tavLst>
                                    </p:anim>
                                    <p:anim calcmode="lin" valueType="num">
                                      <p:cBhvr>
                                        <p:cTn id="16" dur="500" fill="hold"/>
                                        <p:tgtEl>
                                          <p:spTgt spid="9"/>
                                        </p:tgtEl>
                                        <p:attrNameLst>
                                          <p:attrName>ppt_h</p:attrName>
                                        </p:attrNameLst>
                                      </p:cBhvr>
                                      <p:tavLst>
                                        <p:tav tm="0">
                                          <p:val>
                                            <p:strVal val="#ppt_h"/>
                                          </p:val>
                                        </p:tav>
                                        <p:tav tm="100000">
                                          <p:val>
                                            <p:strVal val="#ppt_h"/>
                                          </p:val>
                                        </p:tav>
                                      </p:tavLst>
                                    </p:anim>
                                  </p:childTnLst>
                                </p:cTn>
                              </p:par>
                              <p:par>
                                <p:cTn id="17" presetID="17" presetClass="entr" presetSubtype="1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p:cTn id="19" dur="500" fill="hold"/>
                                        <p:tgtEl>
                                          <p:spTgt spid="30"/>
                                        </p:tgtEl>
                                        <p:attrNameLst>
                                          <p:attrName>ppt_w</p:attrName>
                                        </p:attrNameLst>
                                      </p:cBhvr>
                                      <p:tavLst>
                                        <p:tav tm="0">
                                          <p:val>
                                            <p:fltVal val="0"/>
                                          </p:val>
                                        </p:tav>
                                        <p:tav tm="100000">
                                          <p:val>
                                            <p:strVal val="#ppt_w"/>
                                          </p:val>
                                        </p:tav>
                                      </p:tavLst>
                                    </p:anim>
                                    <p:anim calcmode="lin" valueType="num">
                                      <p:cBhvr>
                                        <p:cTn id="20" dur="500" fill="hold"/>
                                        <p:tgtEl>
                                          <p:spTgt spid="30"/>
                                        </p:tgtEl>
                                        <p:attrNameLst>
                                          <p:attrName>ppt_h</p:attrName>
                                        </p:attrNameLst>
                                      </p:cBhvr>
                                      <p:tavLst>
                                        <p:tav tm="0">
                                          <p:val>
                                            <p:strVal val="#ppt_h"/>
                                          </p:val>
                                        </p:tav>
                                        <p:tav tm="100000">
                                          <p:val>
                                            <p:strVal val="#ppt_h"/>
                                          </p:val>
                                        </p:tav>
                                      </p:tavLst>
                                    </p:anim>
                                  </p:childTnLst>
                                </p:cTn>
                              </p:par>
                            </p:childTnLst>
                          </p:cTn>
                        </p:par>
                        <p:par>
                          <p:cTn id="21" fill="hold">
                            <p:stCondLst>
                              <p:cond delay="500"/>
                            </p:stCondLst>
                            <p:childTnLst>
                              <p:par>
                                <p:cTn id="22" presetID="17" presetClass="entr" presetSubtype="10"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p:cTn id="24" dur="500" fill="hold"/>
                                        <p:tgtEl>
                                          <p:spTgt spid="16"/>
                                        </p:tgtEl>
                                        <p:attrNameLst>
                                          <p:attrName>ppt_w</p:attrName>
                                        </p:attrNameLst>
                                      </p:cBhvr>
                                      <p:tavLst>
                                        <p:tav tm="0">
                                          <p:val>
                                            <p:fltVal val="0"/>
                                          </p:val>
                                        </p:tav>
                                        <p:tav tm="100000">
                                          <p:val>
                                            <p:strVal val="#ppt_w"/>
                                          </p:val>
                                        </p:tav>
                                      </p:tavLst>
                                    </p:anim>
                                    <p:anim calcmode="lin" valueType="num">
                                      <p:cBhvr>
                                        <p:cTn id="25" dur="500" fill="hold"/>
                                        <p:tgtEl>
                                          <p:spTgt spid="16"/>
                                        </p:tgtEl>
                                        <p:attrNameLst>
                                          <p:attrName>ppt_h</p:attrName>
                                        </p:attrNameLst>
                                      </p:cBhvr>
                                      <p:tavLst>
                                        <p:tav tm="0">
                                          <p:val>
                                            <p:strVal val="#ppt_h"/>
                                          </p:val>
                                        </p:tav>
                                        <p:tav tm="100000">
                                          <p:val>
                                            <p:strVal val="#ppt_h"/>
                                          </p:val>
                                        </p:tav>
                                      </p:tavLst>
                                    </p:anim>
                                  </p:childTnLst>
                                </p:cTn>
                              </p:par>
                            </p:childTnLst>
                          </p:cTn>
                        </p:par>
                        <p:par>
                          <p:cTn id="26" fill="hold">
                            <p:stCondLst>
                              <p:cond delay="1000"/>
                            </p:stCondLst>
                            <p:childTnLst>
                              <p:par>
                                <p:cTn id="27" presetID="17" presetClass="entr" presetSubtype="1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strVal val="#ppt_h"/>
                                          </p:val>
                                        </p:tav>
                                        <p:tav tm="100000">
                                          <p:val>
                                            <p:strVal val="#ppt_h"/>
                                          </p:val>
                                        </p:tav>
                                      </p:tavLst>
                                    </p:anim>
                                  </p:childTnLst>
                                </p:cTn>
                              </p:par>
                              <p:par>
                                <p:cTn id="31" presetID="17" presetClass="entr" presetSubtype="1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 calcmode="lin" valueType="num">
                                      <p:cBhvr>
                                        <p:cTn id="33" dur="500" fill="hold"/>
                                        <p:tgtEl>
                                          <p:spTgt spid="32"/>
                                        </p:tgtEl>
                                        <p:attrNameLst>
                                          <p:attrName>ppt_w</p:attrName>
                                        </p:attrNameLst>
                                      </p:cBhvr>
                                      <p:tavLst>
                                        <p:tav tm="0">
                                          <p:val>
                                            <p:fltVal val="0"/>
                                          </p:val>
                                        </p:tav>
                                        <p:tav tm="100000">
                                          <p:val>
                                            <p:strVal val="#ppt_w"/>
                                          </p:val>
                                        </p:tav>
                                      </p:tavLst>
                                    </p:anim>
                                    <p:anim calcmode="lin" valueType="num">
                                      <p:cBhvr>
                                        <p:cTn id="34" dur="500" fill="hold"/>
                                        <p:tgtEl>
                                          <p:spTgt spid="32"/>
                                        </p:tgtEl>
                                        <p:attrNameLst>
                                          <p:attrName>ppt_h</p:attrName>
                                        </p:attrNameLst>
                                      </p:cBhvr>
                                      <p:tavLst>
                                        <p:tav tm="0">
                                          <p:val>
                                            <p:strVal val="#ppt_h"/>
                                          </p:val>
                                        </p:tav>
                                        <p:tav tm="100000">
                                          <p:val>
                                            <p:strVal val="#ppt_h"/>
                                          </p:val>
                                        </p:tav>
                                      </p:tavLst>
                                    </p:anim>
                                  </p:childTnLst>
                                </p:cTn>
                              </p:par>
                            </p:childTnLst>
                          </p:cTn>
                        </p:par>
                        <p:par>
                          <p:cTn id="35" fill="hold">
                            <p:stCondLst>
                              <p:cond delay="1500"/>
                            </p:stCondLst>
                            <p:childTnLst>
                              <p:par>
                                <p:cTn id="36" presetID="17" presetClass="entr" presetSubtype="10" fill="hold" nodeType="after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p:cTn id="38" dur="500" fill="hold"/>
                                        <p:tgtEl>
                                          <p:spTgt spid="13"/>
                                        </p:tgtEl>
                                        <p:attrNameLst>
                                          <p:attrName>ppt_w</p:attrName>
                                        </p:attrNameLst>
                                      </p:cBhvr>
                                      <p:tavLst>
                                        <p:tav tm="0">
                                          <p:val>
                                            <p:fltVal val="0"/>
                                          </p:val>
                                        </p:tav>
                                        <p:tav tm="100000">
                                          <p:val>
                                            <p:strVal val="#ppt_w"/>
                                          </p:val>
                                        </p:tav>
                                      </p:tavLst>
                                    </p:anim>
                                    <p:anim calcmode="lin" valueType="num">
                                      <p:cBhvr>
                                        <p:cTn id="39" dur="500" fill="hold"/>
                                        <p:tgtEl>
                                          <p:spTgt spid="13"/>
                                        </p:tgtEl>
                                        <p:attrNameLst>
                                          <p:attrName>ppt_h</p:attrName>
                                        </p:attrNameLst>
                                      </p:cBhvr>
                                      <p:tavLst>
                                        <p:tav tm="0">
                                          <p:val>
                                            <p:strVal val="#ppt_h"/>
                                          </p:val>
                                        </p:tav>
                                        <p:tav tm="100000">
                                          <p:val>
                                            <p:strVal val="#ppt_h"/>
                                          </p:val>
                                        </p:tav>
                                      </p:tavLst>
                                    </p:anim>
                                  </p:childTnLst>
                                </p:cTn>
                              </p:par>
                            </p:childTnLst>
                          </p:cTn>
                        </p:par>
                        <p:par>
                          <p:cTn id="40" fill="hold">
                            <p:stCondLst>
                              <p:cond delay="2000"/>
                            </p:stCondLst>
                            <p:childTnLst>
                              <p:par>
                                <p:cTn id="41" presetID="17" presetClass="entr" presetSubtype="10"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p:cTn id="43" dur="500" fill="hold"/>
                                        <p:tgtEl>
                                          <p:spTgt spid="17"/>
                                        </p:tgtEl>
                                        <p:attrNameLst>
                                          <p:attrName>ppt_w</p:attrName>
                                        </p:attrNameLst>
                                      </p:cBhvr>
                                      <p:tavLst>
                                        <p:tav tm="0">
                                          <p:val>
                                            <p:fltVal val="0"/>
                                          </p:val>
                                        </p:tav>
                                        <p:tav tm="100000">
                                          <p:val>
                                            <p:strVal val="#ppt_w"/>
                                          </p:val>
                                        </p:tav>
                                      </p:tavLst>
                                    </p:anim>
                                    <p:anim calcmode="lin" valueType="num">
                                      <p:cBhvr>
                                        <p:cTn id="44" dur="500" fill="hold"/>
                                        <p:tgtEl>
                                          <p:spTgt spid="17"/>
                                        </p:tgtEl>
                                        <p:attrNameLst>
                                          <p:attrName>ppt_h</p:attrName>
                                        </p:attrNameLst>
                                      </p:cBhvr>
                                      <p:tavLst>
                                        <p:tav tm="0">
                                          <p:val>
                                            <p:strVal val="#ppt_h"/>
                                          </p:val>
                                        </p:tav>
                                        <p:tav tm="100000">
                                          <p:val>
                                            <p:strVal val="#ppt_h"/>
                                          </p:val>
                                        </p:tav>
                                      </p:tavLst>
                                    </p:anim>
                                  </p:childTnLst>
                                </p:cTn>
                              </p:par>
                              <p:par>
                                <p:cTn id="45" presetID="17" presetClass="entr" presetSubtype="1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p:cTn id="47" dur="500" fill="hold"/>
                                        <p:tgtEl>
                                          <p:spTgt spid="21"/>
                                        </p:tgtEl>
                                        <p:attrNameLst>
                                          <p:attrName>ppt_w</p:attrName>
                                        </p:attrNameLst>
                                      </p:cBhvr>
                                      <p:tavLst>
                                        <p:tav tm="0">
                                          <p:val>
                                            <p:fltVal val="0"/>
                                          </p:val>
                                        </p:tav>
                                        <p:tav tm="100000">
                                          <p:val>
                                            <p:strVal val="#ppt_w"/>
                                          </p:val>
                                        </p:tav>
                                      </p:tavLst>
                                    </p:anim>
                                    <p:anim calcmode="lin" valueType="num">
                                      <p:cBhvr>
                                        <p:cTn id="48" dur="500" fill="hold"/>
                                        <p:tgtEl>
                                          <p:spTgt spid="21"/>
                                        </p:tgtEl>
                                        <p:attrNameLst>
                                          <p:attrName>ppt_h</p:attrName>
                                        </p:attrNameLst>
                                      </p:cBhvr>
                                      <p:tavLst>
                                        <p:tav tm="0">
                                          <p:val>
                                            <p:strVal val="#ppt_h"/>
                                          </p:val>
                                        </p:tav>
                                        <p:tav tm="100000">
                                          <p:val>
                                            <p:strVal val="#ppt_h"/>
                                          </p:val>
                                        </p:tav>
                                      </p:tavLst>
                                    </p:anim>
                                  </p:childTnLst>
                                </p:cTn>
                              </p:par>
                            </p:childTnLst>
                          </p:cTn>
                        </p:par>
                        <p:par>
                          <p:cTn id="49" fill="hold">
                            <p:stCondLst>
                              <p:cond delay="2500"/>
                            </p:stCondLst>
                            <p:childTnLst>
                              <p:par>
                                <p:cTn id="50" presetID="17" presetClass="entr" presetSubtype="10" fill="hold" grpId="0" nodeType="afterEffect">
                                  <p:stCondLst>
                                    <p:cond delay="0"/>
                                  </p:stCondLst>
                                  <p:childTnLst>
                                    <p:set>
                                      <p:cBhvr>
                                        <p:cTn id="51" dur="1" fill="hold">
                                          <p:stCondLst>
                                            <p:cond delay="0"/>
                                          </p:stCondLst>
                                        </p:cTn>
                                        <p:tgtEl>
                                          <p:spTgt spid="18"/>
                                        </p:tgtEl>
                                        <p:attrNameLst>
                                          <p:attrName>style.visibility</p:attrName>
                                        </p:attrNameLst>
                                      </p:cBhvr>
                                      <p:to>
                                        <p:strVal val="visible"/>
                                      </p:to>
                                    </p:set>
                                    <p:anim calcmode="lin" valueType="num">
                                      <p:cBhvr>
                                        <p:cTn id="52" dur="500" fill="hold"/>
                                        <p:tgtEl>
                                          <p:spTgt spid="18"/>
                                        </p:tgtEl>
                                        <p:attrNameLst>
                                          <p:attrName>ppt_w</p:attrName>
                                        </p:attrNameLst>
                                      </p:cBhvr>
                                      <p:tavLst>
                                        <p:tav tm="0">
                                          <p:val>
                                            <p:fltVal val="0"/>
                                          </p:val>
                                        </p:tav>
                                        <p:tav tm="100000">
                                          <p:val>
                                            <p:strVal val="#ppt_w"/>
                                          </p:val>
                                        </p:tav>
                                      </p:tavLst>
                                    </p:anim>
                                    <p:anim calcmode="lin" valueType="num">
                                      <p:cBhvr>
                                        <p:cTn id="53" dur="500" fill="hold"/>
                                        <p:tgtEl>
                                          <p:spTgt spid="18"/>
                                        </p:tgtEl>
                                        <p:attrNameLst>
                                          <p:attrName>ppt_h</p:attrName>
                                        </p:attrNameLst>
                                      </p:cBhvr>
                                      <p:tavLst>
                                        <p:tav tm="0">
                                          <p:val>
                                            <p:strVal val="#ppt_h"/>
                                          </p:val>
                                        </p:tav>
                                        <p:tav tm="100000">
                                          <p:val>
                                            <p:strVal val="#ppt_h"/>
                                          </p:val>
                                        </p:tav>
                                      </p:tavLst>
                                    </p:anim>
                                  </p:childTnLst>
                                </p:cTn>
                              </p:par>
                              <p:par>
                                <p:cTn id="54" presetID="17" presetClass="entr" presetSubtype="10"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 calcmode="lin" valueType="num">
                                      <p:cBhvr>
                                        <p:cTn id="56" dur="500" fill="hold"/>
                                        <p:tgtEl>
                                          <p:spTgt spid="22"/>
                                        </p:tgtEl>
                                        <p:attrNameLst>
                                          <p:attrName>ppt_w</p:attrName>
                                        </p:attrNameLst>
                                      </p:cBhvr>
                                      <p:tavLst>
                                        <p:tav tm="0">
                                          <p:val>
                                            <p:fltVal val="0"/>
                                          </p:val>
                                        </p:tav>
                                        <p:tav tm="100000">
                                          <p:val>
                                            <p:strVal val="#ppt_w"/>
                                          </p:val>
                                        </p:tav>
                                      </p:tavLst>
                                    </p:anim>
                                    <p:anim calcmode="lin" valueType="num">
                                      <p:cBhvr>
                                        <p:cTn id="57" dur="500" fill="hold"/>
                                        <p:tgtEl>
                                          <p:spTgt spid="22"/>
                                        </p:tgtEl>
                                        <p:attrNameLst>
                                          <p:attrName>ppt_h</p:attrName>
                                        </p:attrNameLst>
                                      </p:cBhvr>
                                      <p:tavLst>
                                        <p:tav tm="0">
                                          <p:val>
                                            <p:strVal val="#ppt_h"/>
                                          </p:val>
                                        </p:tav>
                                        <p:tav tm="100000">
                                          <p:val>
                                            <p:strVal val="#ppt_h"/>
                                          </p:val>
                                        </p:tav>
                                      </p:tavLst>
                                    </p:anim>
                                  </p:childTnLst>
                                </p:cTn>
                              </p:par>
                            </p:childTnLst>
                          </p:cTn>
                        </p:par>
                        <p:par>
                          <p:cTn id="58" fill="hold">
                            <p:stCondLst>
                              <p:cond delay="3000"/>
                            </p:stCondLst>
                            <p:childTnLst>
                              <p:par>
                                <p:cTn id="59" presetID="17" presetClass="entr" presetSubtype="10" fill="hold" nodeType="after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p:cTn id="61" dur="500" fill="hold"/>
                                        <p:tgtEl>
                                          <p:spTgt spid="24"/>
                                        </p:tgtEl>
                                        <p:attrNameLst>
                                          <p:attrName>ppt_w</p:attrName>
                                        </p:attrNameLst>
                                      </p:cBhvr>
                                      <p:tavLst>
                                        <p:tav tm="0">
                                          <p:val>
                                            <p:fltVal val="0"/>
                                          </p:val>
                                        </p:tav>
                                        <p:tav tm="100000">
                                          <p:val>
                                            <p:strVal val="#ppt_w"/>
                                          </p:val>
                                        </p:tav>
                                      </p:tavLst>
                                    </p:anim>
                                    <p:anim calcmode="lin" valueType="num">
                                      <p:cBhvr>
                                        <p:cTn id="62" dur="500" fill="hold"/>
                                        <p:tgtEl>
                                          <p:spTgt spid="24"/>
                                        </p:tgtEl>
                                        <p:attrNameLst>
                                          <p:attrName>ppt_h</p:attrName>
                                        </p:attrNameLst>
                                      </p:cBhvr>
                                      <p:tavLst>
                                        <p:tav tm="0">
                                          <p:val>
                                            <p:strVal val="#ppt_h"/>
                                          </p:val>
                                        </p:tav>
                                        <p:tav tm="100000">
                                          <p:val>
                                            <p:strVal val="#ppt_h"/>
                                          </p:val>
                                        </p:tav>
                                      </p:tavLst>
                                    </p:anim>
                                  </p:childTnLst>
                                </p:cTn>
                              </p:par>
                              <p:par>
                                <p:cTn id="63" presetID="17" presetClass="entr" presetSubtype="1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 calcmode="lin" valueType="num">
                                      <p:cBhvr>
                                        <p:cTn id="65" dur="500" fill="hold"/>
                                        <p:tgtEl>
                                          <p:spTgt spid="23"/>
                                        </p:tgtEl>
                                        <p:attrNameLst>
                                          <p:attrName>ppt_w</p:attrName>
                                        </p:attrNameLst>
                                      </p:cBhvr>
                                      <p:tavLst>
                                        <p:tav tm="0">
                                          <p:val>
                                            <p:fltVal val="0"/>
                                          </p:val>
                                        </p:tav>
                                        <p:tav tm="100000">
                                          <p:val>
                                            <p:strVal val="#ppt_w"/>
                                          </p:val>
                                        </p:tav>
                                      </p:tavLst>
                                    </p:anim>
                                    <p:anim calcmode="lin" valueType="num">
                                      <p:cBhvr>
                                        <p:cTn id="66" dur="500" fill="hold"/>
                                        <p:tgtEl>
                                          <p:spTgt spid="23"/>
                                        </p:tgtEl>
                                        <p:attrNameLst>
                                          <p:attrName>ppt_h</p:attrName>
                                        </p:attrNameLst>
                                      </p:cBhvr>
                                      <p:tavLst>
                                        <p:tav tm="0">
                                          <p:val>
                                            <p:strVal val="#ppt_h"/>
                                          </p:val>
                                        </p:tav>
                                        <p:tav tm="100000">
                                          <p:val>
                                            <p:strVal val="#ppt_h"/>
                                          </p:val>
                                        </p:tav>
                                      </p:tavLst>
                                    </p:anim>
                                  </p:childTnLst>
                                </p:cTn>
                              </p:par>
                              <p:par>
                                <p:cTn id="67" presetID="17" presetClass="entr" presetSubtype="10" fill="hold" nodeType="withEffect">
                                  <p:stCondLst>
                                    <p:cond delay="0"/>
                                  </p:stCondLst>
                                  <p:childTnLst>
                                    <p:set>
                                      <p:cBhvr>
                                        <p:cTn id="68" dur="1" fill="hold">
                                          <p:stCondLst>
                                            <p:cond delay="0"/>
                                          </p:stCondLst>
                                        </p:cTn>
                                        <p:tgtEl>
                                          <p:spTgt spid="7"/>
                                        </p:tgtEl>
                                        <p:attrNameLst>
                                          <p:attrName>style.visibility</p:attrName>
                                        </p:attrNameLst>
                                      </p:cBhvr>
                                      <p:to>
                                        <p:strVal val="visible"/>
                                      </p:to>
                                    </p:set>
                                    <p:anim calcmode="lin" valueType="num">
                                      <p:cBhvr>
                                        <p:cTn id="69" dur="500" fill="hold"/>
                                        <p:tgtEl>
                                          <p:spTgt spid="7"/>
                                        </p:tgtEl>
                                        <p:attrNameLst>
                                          <p:attrName>ppt_w</p:attrName>
                                        </p:attrNameLst>
                                      </p:cBhvr>
                                      <p:tavLst>
                                        <p:tav tm="0">
                                          <p:val>
                                            <p:fltVal val="0"/>
                                          </p:val>
                                        </p:tav>
                                        <p:tav tm="100000">
                                          <p:val>
                                            <p:strVal val="#ppt_w"/>
                                          </p:val>
                                        </p:tav>
                                      </p:tavLst>
                                    </p:anim>
                                    <p:anim calcmode="lin" valueType="num">
                                      <p:cBhvr>
                                        <p:cTn id="70" dur="500" fill="hold"/>
                                        <p:tgtEl>
                                          <p:spTgt spid="7"/>
                                        </p:tgtEl>
                                        <p:attrNameLst>
                                          <p:attrName>ppt_h</p:attrName>
                                        </p:attrNameLst>
                                      </p:cBhvr>
                                      <p:tavLst>
                                        <p:tav tm="0">
                                          <p:val>
                                            <p:strVal val="#ppt_h"/>
                                          </p:val>
                                        </p:tav>
                                        <p:tav tm="100000">
                                          <p:val>
                                            <p:strVal val="#ppt_h"/>
                                          </p:val>
                                        </p:tav>
                                      </p:tavLst>
                                    </p:anim>
                                  </p:childTnLst>
                                </p:cTn>
                              </p:par>
                            </p:childTnLst>
                          </p:cTn>
                        </p:par>
                        <p:par>
                          <p:cTn id="71" fill="hold">
                            <p:stCondLst>
                              <p:cond delay="3500"/>
                            </p:stCondLst>
                            <p:childTnLst>
                              <p:par>
                                <p:cTn id="72" presetID="17" presetClass="entr" presetSubtype="10" fill="hold" grpId="0" nodeType="afterEffect">
                                  <p:stCondLst>
                                    <p:cond delay="0"/>
                                  </p:stCondLst>
                                  <p:childTnLst>
                                    <p:set>
                                      <p:cBhvr>
                                        <p:cTn id="73" dur="1" fill="hold">
                                          <p:stCondLst>
                                            <p:cond delay="0"/>
                                          </p:stCondLst>
                                        </p:cTn>
                                        <p:tgtEl>
                                          <p:spTgt spid="29"/>
                                        </p:tgtEl>
                                        <p:attrNameLst>
                                          <p:attrName>style.visibility</p:attrName>
                                        </p:attrNameLst>
                                      </p:cBhvr>
                                      <p:to>
                                        <p:strVal val="visible"/>
                                      </p:to>
                                    </p:set>
                                    <p:anim calcmode="lin" valueType="num">
                                      <p:cBhvr>
                                        <p:cTn id="74" dur="500" fill="hold"/>
                                        <p:tgtEl>
                                          <p:spTgt spid="29"/>
                                        </p:tgtEl>
                                        <p:attrNameLst>
                                          <p:attrName>ppt_w</p:attrName>
                                        </p:attrNameLst>
                                      </p:cBhvr>
                                      <p:tavLst>
                                        <p:tav tm="0">
                                          <p:val>
                                            <p:fltVal val="0"/>
                                          </p:val>
                                        </p:tav>
                                        <p:tav tm="100000">
                                          <p:val>
                                            <p:strVal val="#ppt_w"/>
                                          </p:val>
                                        </p:tav>
                                      </p:tavLst>
                                    </p:anim>
                                    <p:anim calcmode="lin" valueType="num">
                                      <p:cBhvr>
                                        <p:cTn id="75" dur="500" fill="hold"/>
                                        <p:tgtEl>
                                          <p:spTgt spid="29"/>
                                        </p:tgtEl>
                                        <p:attrNameLst>
                                          <p:attrName>ppt_h</p:attrName>
                                        </p:attrNameLst>
                                      </p:cBhvr>
                                      <p:tavLst>
                                        <p:tav tm="0">
                                          <p:val>
                                            <p:strVal val="#ppt_h"/>
                                          </p:val>
                                        </p:tav>
                                        <p:tav tm="100000">
                                          <p:val>
                                            <p:strVal val="#ppt_h"/>
                                          </p:val>
                                        </p:tav>
                                      </p:tavLst>
                                    </p:anim>
                                  </p:childTnLst>
                                </p:cTn>
                              </p:par>
                              <p:par>
                                <p:cTn id="76" presetID="17" presetClass="entr" presetSubtype="10" fill="hold" grpId="0" nodeType="withEffect">
                                  <p:stCondLst>
                                    <p:cond delay="0"/>
                                  </p:stCondLst>
                                  <p:childTnLst>
                                    <p:set>
                                      <p:cBhvr>
                                        <p:cTn id="77" dur="1" fill="hold">
                                          <p:stCondLst>
                                            <p:cond delay="0"/>
                                          </p:stCondLst>
                                        </p:cTn>
                                        <p:tgtEl>
                                          <p:spTgt spid="31"/>
                                        </p:tgtEl>
                                        <p:attrNameLst>
                                          <p:attrName>style.visibility</p:attrName>
                                        </p:attrNameLst>
                                      </p:cBhvr>
                                      <p:to>
                                        <p:strVal val="visible"/>
                                      </p:to>
                                    </p:set>
                                    <p:anim calcmode="lin" valueType="num">
                                      <p:cBhvr>
                                        <p:cTn id="78" dur="500" fill="hold"/>
                                        <p:tgtEl>
                                          <p:spTgt spid="31"/>
                                        </p:tgtEl>
                                        <p:attrNameLst>
                                          <p:attrName>ppt_w</p:attrName>
                                        </p:attrNameLst>
                                      </p:cBhvr>
                                      <p:tavLst>
                                        <p:tav tm="0">
                                          <p:val>
                                            <p:fltVal val="0"/>
                                          </p:val>
                                        </p:tav>
                                        <p:tav tm="100000">
                                          <p:val>
                                            <p:strVal val="#ppt_w"/>
                                          </p:val>
                                        </p:tav>
                                      </p:tavLst>
                                    </p:anim>
                                    <p:anim calcmode="lin" valueType="num">
                                      <p:cBhvr>
                                        <p:cTn id="79" dur="500" fill="hold"/>
                                        <p:tgtEl>
                                          <p:spTgt spid="3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7" grpId="0" animBg="1"/>
      <p:bldP spid="18" grpId="0" animBg="1"/>
      <p:bldP spid="21" grpId="0" animBg="1"/>
      <p:bldP spid="22" grpId="0" animBg="1"/>
      <p:bldP spid="23" grpId="0" animBg="1"/>
      <p:bldP spid="29" grpId="0" animBg="1"/>
      <p:bldP spid="30" grpId="0"/>
      <p:bldP spid="31" grpId="0"/>
      <p:bldP spid="32"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CuadroTexto 14">
            <a:extLst>
              <a:ext uri="{FF2B5EF4-FFF2-40B4-BE49-F238E27FC236}">
                <a16:creationId xmlns:a16="http://schemas.microsoft.com/office/drawing/2014/main" id="{5C59FD06-BFCF-F54F-8F1C-ADE2E1B0EF97}"/>
              </a:ext>
            </a:extLst>
          </p:cNvPr>
          <p:cNvSpPr txBox="1"/>
          <p:nvPr/>
        </p:nvSpPr>
        <p:spPr>
          <a:xfrm>
            <a:off x="3846786" y="6232634"/>
            <a:ext cx="184731" cy="369332"/>
          </a:xfrm>
          <a:prstGeom prst="rect">
            <a:avLst/>
          </a:prstGeom>
          <a:noFill/>
        </p:spPr>
        <p:txBody>
          <a:bodyPr wrap="none" rtlCol="0">
            <a:spAutoFit/>
          </a:bodyPr>
          <a:lstStyle/>
          <a:p>
            <a:endParaRPr lang="es-CL" dirty="0"/>
          </a:p>
        </p:txBody>
      </p:sp>
      <p:graphicFrame>
        <p:nvGraphicFramePr>
          <p:cNvPr id="2" name="Tabla 1">
            <a:extLst>
              <a:ext uri="{FF2B5EF4-FFF2-40B4-BE49-F238E27FC236}">
                <a16:creationId xmlns:a16="http://schemas.microsoft.com/office/drawing/2014/main" id="{9EA60880-3991-D340-BE3F-FCE57DC6A442}"/>
              </a:ext>
            </a:extLst>
          </p:cNvPr>
          <p:cNvGraphicFramePr>
            <a:graphicFrameLocks noGrp="1"/>
          </p:cNvGraphicFramePr>
          <p:nvPr>
            <p:extLst/>
          </p:nvPr>
        </p:nvGraphicFramePr>
        <p:xfrm>
          <a:off x="339059" y="1656857"/>
          <a:ext cx="2739697" cy="4945109"/>
        </p:xfrm>
        <a:graphic>
          <a:graphicData uri="http://schemas.openxmlformats.org/drawingml/2006/table">
            <a:tbl>
              <a:tblPr firstRow="1" bandRow="1">
                <a:tableStyleId>{5C22544A-7EE6-4342-B048-85BDC9FD1C3A}</a:tableStyleId>
              </a:tblPr>
              <a:tblGrid>
                <a:gridCol w="2739697">
                  <a:extLst>
                    <a:ext uri="{9D8B030D-6E8A-4147-A177-3AD203B41FA5}">
                      <a16:colId xmlns:a16="http://schemas.microsoft.com/office/drawing/2014/main" val="347636892"/>
                    </a:ext>
                  </a:extLst>
                </a:gridCol>
              </a:tblGrid>
              <a:tr h="1730115">
                <a:tc>
                  <a:txBody>
                    <a:bodyPr/>
                    <a:lstStyle/>
                    <a:p>
                      <a:pPr algn="ctr"/>
                      <a:endParaRPr lang="es-CL" b="0" dirty="0">
                        <a:solidFill>
                          <a:srgbClr val="FF0000"/>
                        </a:solidFill>
                      </a:endParaRPr>
                    </a:p>
                  </a:txBody>
                  <a:tcPr>
                    <a:solidFill>
                      <a:schemeClr val="tx2"/>
                    </a:solidFill>
                  </a:tcPr>
                </a:tc>
                <a:extLst>
                  <a:ext uri="{0D108BD9-81ED-4DB2-BD59-A6C34878D82A}">
                    <a16:rowId xmlns:a16="http://schemas.microsoft.com/office/drawing/2014/main" val="179923880"/>
                  </a:ext>
                </a:extLst>
              </a:tr>
              <a:tr h="418205">
                <a:tc>
                  <a:txBody>
                    <a:bodyPr/>
                    <a:lstStyle/>
                    <a:p>
                      <a:pPr algn="ctr"/>
                      <a:r>
                        <a:rPr lang="es-CL" dirty="0">
                          <a:solidFill>
                            <a:schemeClr val="bg1"/>
                          </a:solidFill>
                        </a:rPr>
                        <a:t>Save EBP</a:t>
                      </a:r>
                    </a:p>
                  </a:txBody>
                  <a:tcPr>
                    <a:solidFill>
                      <a:schemeClr val="accent1"/>
                    </a:solidFill>
                  </a:tcPr>
                </a:tc>
                <a:extLst>
                  <a:ext uri="{0D108BD9-81ED-4DB2-BD59-A6C34878D82A}">
                    <a16:rowId xmlns:a16="http://schemas.microsoft.com/office/drawing/2014/main" val="1710309799"/>
                  </a:ext>
                </a:extLst>
              </a:tr>
              <a:tr h="401042">
                <a:tc>
                  <a:txBody>
                    <a:bodyPr/>
                    <a:lstStyle/>
                    <a:p>
                      <a:pPr algn="ctr"/>
                      <a:r>
                        <a:rPr lang="es-CL" dirty="0">
                          <a:solidFill>
                            <a:schemeClr val="bg1"/>
                          </a:solidFill>
                        </a:rPr>
                        <a:t>Return EIP</a:t>
                      </a:r>
                    </a:p>
                  </a:txBody>
                  <a:tcPr>
                    <a:solidFill>
                      <a:schemeClr val="accent4">
                        <a:lumMod val="60000"/>
                        <a:lumOff val="40000"/>
                      </a:schemeClr>
                    </a:solidFill>
                  </a:tcPr>
                </a:tc>
                <a:extLst>
                  <a:ext uri="{0D108BD9-81ED-4DB2-BD59-A6C34878D82A}">
                    <a16:rowId xmlns:a16="http://schemas.microsoft.com/office/drawing/2014/main" val="2648428052"/>
                  </a:ext>
                </a:extLst>
              </a:tr>
              <a:tr h="384067">
                <a:tc>
                  <a:txBody>
                    <a:bodyPr/>
                    <a:lstStyle/>
                    <a:p>
                      <a:pPr algn="ctr"/>
                      <a:r>
                        <a:rPr lang="es-CL" dirty="0">
                          <a:solidFill>
                            <a:schemeClr val="bg1"/>
                          </a:solidFill>
                        </a:rPr>
                        <a:t>Argv[1]</a:t>
                      </a:r>
                    </a:p>
                  </a:txBody>
                  <a:tcPr>
                    <a:solidFill>
                      <a:schemeClr val="bg1">
                        <a:lumMod val="65000"/>
                      </a:schemeClr>
                    </a:solidFill>
                  </a:tcPr>
                </a:tc>
                <a:extLst>
                  <a:ext uri="{0D108BD9-81ED-4DB2-BD59-A6C34878D82A}">
                    <a16:rowId xmlns:a16="http://schemas.microsoft.com/office/drawing/2014/main" val="3970437163"/>
                  </a:ext>
                </a:extLst>
              </a:tr>
              <a:tr h="1730115">
                <a:tc>
                  <a:txBody>
                    <a:bodyPr/>
                    <a:lstStyle/>
                    <a:p>
                      <a:pPr algn="ctr"/>
                      <a:r>
                        <a:rPr lang="es-CL" dirty="0">
                          <a:solidFill>
                            <a:schemeClr val="bg1"/>
                          </a:solidFill>
                        </a:rPr>
                        <a:t>Stack</a:t>
                      </a:r>
                    </a:p>
                    <a:p>
                      <a:pPr algn="ctr"/>
                      <a:r>
                        <a:rPr lang="es-CL" dirty="0">
                          <a:solidFill>
                            <a:schemeClr val="bg1"/>
                          </a:solidFill>
                        </a:rPr>
                        <a:t>Low Addresses</a:t>
                      </a:r>
                    </a:p>
                    <a:p>
                      <a:pPr algn="ctr"/>
                      <a:endParaRPr lang="es-CL" dirty="0">
                        <a:solidFill>
                          <a:schemeClr val="bg1"/>
                        </a:solidFill>
                      </a:endParaRPr>
                    </a:p>
                    <a:p>
                      <a:pPr algn="ctr"/>
                      <a:endParaRPr lang="es-CL" dirty="0">
                        <a:solidFill>
                          <a:schemeClr val="bg1"/>
                        </a:solidFill>
                      </a:endParaRPr>
                    </a:p>
                    <a:p>
                      <a:pPr algn="ctr"/>
                      <a:endParaRPr lang="es-CL" dirty="0">
                        <a:solidFill>
                          <a:schemeClr val="bg1"/>
                        </a:solidFill>
                      </a:endParaRPr>
                    </a:p>
                    <a:p>
                      <a:pPr algn="ctr"/>
                      <a:r>
                        <a:rPr lang="es-CL" dirty="0">
                          <a:solidFill>
                            <a:schemeClr val="bg1"/>
                          </a:solidFill>
                        </a:rPr>
                        <a:t>Stack</a:t>
                      </a:r>
                    </a:p>
                    <a:p>
                      <a:pPr algn="ctr"/>
                      <a:r>
                        <a:rPr lang="es-CL" dirty="0">
                          <a:solidFill>
                            <a:schemeClr val="bg1"/>
                          </a:solidFill>
                        </a:rPr>
                        <a:t>Higher Addresses</a:t>
                      </a:r>
                    </a:p>
                  </a:txBody>
                  <a:tcPr>
                    <a:solidFill>
                      <a:srgbClr val="00B050"/>
                    </a:solidFill>
                  </a:tcPr>
                </a:tc>
                <a:extLst>
                  <a:ext uri="{0D108BD9-81ED-4DB2-BD59-A6C34878D82A}">
                    <a16:rowId xmlns:a16="http://schemas.microsoft.com/office/drawing/2014/main" val="1743378471"/>
                  </a:ext>
                </a:extLst>
              </a:tr>
            </a:tbl>
          </a:graphicData>
        </a:graphic>
      </p:graphicFrame>
      <p:sp>
        <p:nvSpPr>
          <p:cNvPr id="3" name="CuadroTexto 2">
            <a:extLst>
              <a:ext uri="{FF2B5EF4-FFF2-40B4-BE49-F238E27FC236}">
                <a16:creationId xmlns:a16="http://schemas.microsoft.com/office/drawing/2014/main" id="{90205A8E-F9B8-8B47-B27D-7D380C4E4020}"/>
              </a:ext>
            </a:extLst>
          </p:cNvPr>
          <p:cNvSpPr txBox="1"/>
          <p:nvPr/>
        </p:nvSpPr>
        <p:spPr>
          <a:xfrm>
            <a:off x="1350475" y="1656857"/>
            <a:ext cx="742511" cy="369332"/>
          </a:xfrm>
          <a:prstGeom prst="rect">
            <a:avLst/>
          </a:prstGeom>
          <a:noFill/>
        </p:spPr>
        <p:txBody>
          <a:bodyPr wrap="none" rtlCol="0">
            <a:spAutoFit/>
          </a:bodyPr>
          <a:lstStyle/>
          <a:p>
            <a:r>
              <a:rPr lang="es-CL" dirty="0">
                <a:solidFill>
                  <a:srgbClr val="92D050"/>
                </a:solidFill>
              </a:rPr>
              <a:t>AAAA</a:t>
            </a:r>
          </a:p>
        </p:txBody>
      </p:sp>
      <p:sp>
        <p:nvSpPr>
          <p:cNvPr id="9" name="CuadroTexto 8">
            <a:extLst>
              <a:ext uri="{FF2B5EF4-FFF2-40B4-BE49-F238E27FC236}">
                <a16:creationId xmlns:a16="http://schemas.microsoft.com/office/drawing/2014/main" id="{BA2203B2-1E78-5148-B1F2-189D260B5547}"/>
              </a:ext>
            </a:extLst>
          </p:cNvPr>
          <p:cNvSpPr txBox="1"/>
          <p:nvPr/>
        </p:nvSpPr>
        <p:spPr>
          <a:xfrm>
            <a:off x="1350473" y="1906982"/>
            <a:ext cx="716863" cy="369332"/>
          </a:xfrm>
          <a:prstGeom prst="rect">
            <a:avLst/>
          </a:prstGeom>
          <a:noFill/>
        </p:spPr>
        <p:txBody>
          <a:bodyPr wrap="none" rtlCol="0">
            <a:spAutoFit/>
          </a:bodyPr>
          <a:lstStyle/>
          <a:p>
            <a:r>
              <a:rPr lang="es-CL" dirty="0">
                <a:solidFill>
                  <a:srgbClr val="92D050"/>
                </a:solidFill>
              </a:rPr>
              <a:t>AAAA</a:t>
            </a:r>
          </a:p>
        </p:txBody>
      </p:sp>
      <p:sp>
        <p:nvSpPr>
          <p:cNvPr id="10" name="CuadroTexto 9">
            <a:extLst>
              <a:ext uri="{FF2B5EF4-FFF2-40B4-BE49-F238E27FC236}">
                <a16:creationId xmlns:a16="http://schemas.microsoft.com/office/drawing/2014/main" id="{0CF6FD8F-14BB-1D43-BCC1-5EEE79580457}"/>
              </a:ext>
            </a:extLst>
          </p:cNvPr>
          <p:cNvSpPr txBox="1"/>
          <p:nvPr/>
        </p:nvSpPr>
        <p:spPr>
          <a:xfrm>
            <a:off x="1350469" y="2477333"/>
            <a:ext cx="716863" cy="369332"/>
          </a:xfrm>
          <a:prstGeom prst="rect">
            <a:avLst/>
          </a:prstGeom>
          <a:noFill/>
        </p:spPr>
        <p:txBody>
          <a:bodyPr wrap="none" rtlCol="0">
            <a:spAutoFit/>
          </a:bodyPr>
          <a:lstStyle/>
          <a:p>
            <a:r>
              <a:rPr lang="es-CL" dirty="0">
                <a:solidFill>
                  <a:srgbClr val="92D050"/>
                </a:solidFill>
              </a:rPr>
              <a:t>AAAA</a:t>
            </a:r>
          </a:p>
        </p:txBody>
      </p:sp>
      <p:sp>
        <p:nvSpPr>
          <p:cNvPr id="11" name="CuadroTexto 10">
            <a:extLst>
              <a:ext uri="{FF2B5EF4-FFF2-40B4-BE49-F238E27FC236}">
                <a16:creationId xmlns:a16="http://schemas.microsoft.com/office/drawing/2014/main" id="{740E5679-9AC7-8B4D-9A2F-B3DBD234A2CA}"/>
              </a:ext>
            </a:extLst>
          </p:cNvPr>
          <p:cNvSpPr txBox="1"/>
          <p:nvPr/>
        </p:nvSpPr>
        <p:spPr>
          <a:xfrm>
            <a:off x="1350469" y="2762912"/>
            <a:ext cx="716863" cy="369332"/>
          </a:xfrm>
          <a:prstGeom prst="rect">
            <a:avLst/>
          </a:prstGeom>
          <a:noFill/>
        </p:spPr>
        <p:txBody>
          <a:bodyPr wrap="none" rtlCol="0">
            <a:spAutoFit/>
          </a:bodyPr>
          <a:lstStyle/>
          <a:p>
            <a:r>
              <a:rPr lang="es-CL" dirty="0">
                <a:solidFill>
                  <a:srgbClr val="92D050"/>
                </a:solidFill>
              </a:rPr>
              <a:t>AAAA</a:t>
            </a:r>
          </a:p>
        </p:txBody>
      </p:sp>
      <p:sp>
        <p:nvSpPr>
          <p:cNvPr id="12" name="CuadroTexto 11">
            <a:extLst>
              <a:ext uri="{FF2B5EF4-FFF2-40B4-BE49-F238E27FC236}">
                <a16:creationId xmlns:a16="http://schemas.microsoft.com/office/drawing/2014/main" id="{636A8501-89D2-2F46-A40A-746BE0962070}"/>
              </a:ext>
            </a:extLst>
          </p:cNvPr>
          <p:cNvSpPr txBox="1"/>
          <p:nvPr/>
        </p:nvSpPr>
        <p:spPr>
          <a:xfrm>
            <a:off x="1350474" y="3043548"/>
            <a:ext cx="716863" cy="369332"/>
          </a:xfrm>
          <a:prstGeom prst="rect">
            <a:avLst/>
          </a:prstGeom>
          <a:noFill/>
        </p:spPr>
        <p:txBody>
          <a:bodyPr wrap="none" rtlCol="0">
            <a:spAutoFit/>
          </a:bodyPr>
          <a:lstStyle/>
          <a:p>
            <a:r>
              <a:rPr lang="es-CL" dirty="0">
                <a:solidFill>
                  <a:srgbClr val="92D050"/>
                </a:solidFill>
              </a:rPr>
              <a:t>AAAA</a:t>
            </a:r>
          </a:p>
        </p:txBody>
      </p:sp>
      <p:sp>
        <p:nvSpPr>
          <p:cNvPr id="13" name="CuadroTexto 12">
            <a:extLst>
              <a:ext uri="{FF2B5EF4-FFF2-40B4-BE49-F238E27FC236}">
                <a16:creationId xmlns:a16="http://schemas.microsoft.com/office/drawing/2014/main" id="{96595E83-5EE8-4F41-B9D2-E75389F25ACA}"/>
              </a:ext>
            </a:extLst>
          </p:cNvPr>
          <p:cNvSpPr txBox="1"/>
          <p:nvPr/>
        </p:nvSpPr>
        <p:spPr>
          <a:xfrm>
            <a:off x="1350471" y="2200114"/>
            <a:ext cx="716863" cy="369332"/>
          </a:xfrm>
          <a:prstGeom prst="rect">
            <a:avLst/>
          </a:prstGeom>
          <a:noFill/>
        </p:spPr>
        <p:txBody>
          <a:bodyPr wrap="none" rtlCol="0">
            <a:spAutoFit/>
          </a:bodyPr>
          <a:lstStyle/>
          <a:p>
            <a:r>
              <a:rPr lang="es-CL" dirty="0">
                <a:solidFill>
                  <a:srgbClr val="92D050"/>
                </a:solidFill>
              </a:rPr>
              <a:t>AAAA</a:t>
            </a:r>
          </a:p>
        </p:txBody>
      </p:sp>
      <p:sp>
        <p:nvSpPr>
          <p:cNvPr id="5" name="CuadroTexto 4">
            <a:extLst>
              <a:ext uri="{FF2B5EF4-FFF2-40B4-BE49-F238E27FC236}">
                <a16:creationId xmlns:a16="http://schemas.microsoft.com/office/drawing/2014/main" id="{25D0173F-DAF9-F543-A069-5B6D9D6D0BFC}"/>
              </a:ext>
            </a:extLst>
          </p:cNvPr>
          <p:cNvSpPr txBox="1"/>
          <p:nvPr/>
        </p:nvSpPr>
        <p:spPr>
          <a:xfrm>
            <a:off x="1137101" y="2341195"/>
            <a:ext cx="928459" cy="369332"/>
          </a:xfrm>
          <a:prstGeom prst="rect">
            <a:avLst/>
          </a:prstGeom>
          <a:noFill/>
        </p:spPr>
        <p:txBody>
          <a:bodyPr wrap="none" rtlCol="0">
            <a:spAutoFit/>
          </a:bodyPr>
          <a:lstStyle/>
          <a:p>
            <a:r>
              <a:rPr lang="es-CL" dirty="0">
                <a:solidFill>
                  <a:schemeClr val="bg1"/>
                </a:solidFill>
              </a:rPr>
              <a:t>* Buffer</a:t>
            </a:r>
          </a:p>
        </p:txBody>
      </p:sp>
      <p:graphicFrame>
        <p:nvGraphicFramePr>
          <p:cNvPr id="16" name="Tabla 15">
            <a:extLst>
              <a:ext uri="{FF2B5EF4-FFF2-40B4-BE49-F238E27FC236}">
                <a16:creationId xmlns:a16="http://schemas.microsoft.com/office/drawing/2014/main" id="{FE6DB9D9-6722-BE44-A4FA-A4DEC00E7725}"/>
              </a:ext>
            </a:extLst>
          </p:cNvPr>
          <p:cNvGraphicFramePr>
            <a:graphicFrameLocks noGrp="1"/>
          </p:cNvGraphicFramePr>
          <p:nvPr>
            <p:extLst/>
          </p:nvPr>
        </p:nvGraphicFramePr>
        <p:xfrm>
          <a:off x="5200773" y="1656857"/>
          <a:ext cx="2739697" cy="4945109"/>
        </p:xfrm>
        <a:graphic>
          <a:graphicData uri="http://schemas.openxmlformats.org/drawingml/2006/table">
            <a:tbl>
              <a:tblPr firstRow="1" bandRow="1">
                <a:tableStyleId>{5C22544A-7EE6-4342-B048-85BDC9FD1C3A}</a:tableStyleId>
              </a:tblPr>
              <a:tblGrid>
                <a:gridCol w="2739697">
                  <a:extLst>
                    <a:ext uri="{9D8B030D-6E8A-4147-A177-3AD203B41FA5}">
                      <a16:colId xmlns:a16="http://schemas.microsoft.com/office/drawing/2014/main" val="347636892"/>
                    </a:ext>
                  </a:extLst>
                </a:gridCol>
              </a:tblGrid>
              <a:tr h="1730115">
                <a:tc>
                  <a:txBody>
                    <a:bodyPr/>
                    <a:lstStyle/>
                    <a:p>
                      <a:pPr algn="ctr"/>
                      <a:endParaRPr lang="es-CL" b="0" dirty="0">
                        <a:solidFill>
                          <a:srgbClr val="FF0000"/>
                        </a:solidFill>
                      </a:endParaRPr>
                    </a:p>
                  </a:txBody>
                  <a:tcPr>
                    <a:solidFill>
                      <a:schemeClr val="tx2"/>
                    </a:solidFill>
                  </a:tcPr>
                </a:tc>
                <a:extLst>
                  <a:ext uri="{0D108BD9-81ED-4DB2-BD59-A6C34878D82A}">
                    <a16:rowId xmlns:a16="http://schemas.microsoft.com/office/drawing/2014/main" val="179923880"/>
                  </a:ext>
                </a:extLst>
              </a:tr>
              <a:tr h="418205">
                <a:tc>
                  <a:txBody>
                    <a:bodyPr/>
                    <a:lstStyle/>
                    <a:p>
                      <a:pPr algn="ctr"/>
                      <a:r>
                        <a:rPr lang="es-CL" dirty="0">
                          <a:solidFill>
                            <a:schemeClr val="bg1"/>
                          </a:solidFill>
                        </a:rPr>
                        <a:t>Save EBP</a:t>
                      </a:r>
                    </a:p>
                  </a:txBody>
                  <a:tcPr>
                    <a:solidFill>
                      <a:schemeClr val="accent1"/>
                    </a:solidFill>
                  </a:tcPr>
                </a:tc>
                <a:extLst>
                  <a:ext uri="{0D108BD9-81ED-4DB2-BD59-A6C34878D82A}">
                    <a16:rowId xmlns:a16="http://schemas.microsoft.com/office/drawing/2014/main" val="1710309799"/>
                  </a:ext>
                </a:extLst>
              </a:tr>
              <a:tr h="401042">
                <a:tc>
                  <a:txBody>
                    <a:bodyPr/>
                    <a:lstStyle/>
                    <a:p>
                      <a:pPr algn="ctr"/>
                      <a:r>
                        <a:rPr lang="es-CL" dirty="0">
                          <a:solidFill>
                            <a:schemeClr val="bg1"/>
                          </a:solidFill>
                        </a:rPr>
                        <a:t>Return EIP</a:t>
                      </a:r>
                    </a:p>
                  </a:txBody>
                  <a:tcPr>
                    <a:solidFill>
                      <a:schemeClr val="accent4">
                        <a:lumMod val="60000"/>
                        <a:lumOff val="40000"/>
                      </a:schemeClr>
                    </a:solidFill>
                  </a:tcPr>
                </a:tc>
                <a:extLst>
                  <a:ext uri="{0D108BD9-81ED-4DB2-BD59-A6C34878D82A}">
                    <a16:rowId xmlns:a16="http://schemas.microsoft.com/office/drawing/2014/main" val="2648428052"/>
                  </a:ext>
                </a:extLst>
              </a:tr>
              <a:tr h="384067">
                <a:tc>
                  <a:txBody>
                    <a:bodyPr/>
                    <a:lstStyle/>
                    <a:p>
                      <a:pPr algn="ctr"/>
                      <a:r>
                        <a:rPr lang="es-CL" dirty="0">
                          <a:solidFill>
                            <a:schemeClr val="bg1"/>
                          </a:solidFill>
                        </a:rPr>
                        <a:t>Argv[1]</a:t>
                      </a:r>
                    </a:p>
                  </a:txBody>
                  <a:tcPr>
                    <a:solidFill>
                      <a:schemeClr val="bg1">
                        <a:lumMod val="65000"/>
                      </a:schemeClr>
                    </a:solidFill>
                  </a:tcPr>
                </a:tc>
                <a:extLst>
                  <a:ext uri="{0D108BD9-81ED-4DB2-BD59-A6C34878D82A}">
                    <a16:rowId xmlns:a16="http://schemas.microsoft.com/office/drawing/2014/main" val="3970437163"/>
                  </a:ext>
                </a:extLst>
              </a:tr>
              <a:tr h="1730115">
                <a:tc>
                  <a:txBody>
                    <a:bodyPr/>
                    <a:lstStyle/>
                    <a:p>
                      <a:pPr algn="ctr"/>
                      <a:r>
                        <a:rPr lang="es-CL" dirty="0">
                          <a:solidFill>
                            <a:schemeClr val="bg1"/>
                          </a:solidFill>
                        </a:rPr>
                        <a:t>Stack</a:t>
                      </a:r>
                    </a:p>
                    <a:p>
                      <a:pPr algn="ctr"/>
                      <a:r>
                        <a:rPr lang="es-CL" dirty="0">
                          <a:solidFill>
                            <a:schemeClr val="bg1"/>
                          </a:solidFill>
                        </a:rPr>
                        <a:t>Low Addresses</a:t>
                      </a:r>
                    </a:p>
                    <a:p>
                      <a:pPr algn="ctr"/>
                      <a:endParaRPr lang="es-CL" dirty="0">
                        <a:solidFill>
                          <a:schemeClr val="bg1"/>
                        </a:solidFill>
                      </a:endParaRPr>
                    </a:p>
                    <a:p>
                      <a:pPr algn="ctr"/>
                      <a:endParaRPr lang="es-CL" dirty="0">
                        <a:solidFill>
                          <a:schemeClr val="bg1"/>
                        </a:solidFill>
                      </a:endParaRPr>
                    </a:p>
                    <a:p>
                      <a:pPr algn="ctr"/>
                      <a:endParaRPr lang="es-CL" dirty="0">
                        <a:solidFill>
                          <a:schemeClr val="bg1"/>
                        </a:solidFill>
                      </a:endParaRPr>
                    </a:p>
                    <a:p>
                      <a:pPr algn="ctr"/>
                      <a:r>
                        <a:rPr lang="es-CL" dirty="0">
                          <a:solidFill>
                            <a:schemeClr val="bg1"/>
                          </a:solidFill>
                        </a:rPr>
                        <a:t>Stack</a:t>
                      </a:r>
                    </a:p>
                    <a:p>
                      <a:pPr algn="ctr"/>
                      <a:r>
                        <a:rPr lang="es-CL" dirty="0">
                          <a:solidFill>
                            <a:schemeClr val="bg1"/>
                          </a:solidFill>
                        </a:rPr>
                        <a:t>Higher Addresses</a:t>
                      </a:r>
                    </a:p>
                  </a:txBody>
                  <a:tcPr>
                    <a:solidFill>
                      <a:srgbClr val="00B050"/>
                    </a:solidFill>
                  </a:tcPr>
                </a:tc>
                <a:extLst>
                  <a:ext uri="{0D108BD9-81ED-4DB2-BD59-A6C34878D82A}">
                    <a16:rowId xmlns:a16="http://schemas.microsoft.com/office/drawing/2014/main" val="1743378471"/>
                  </a:ext>
                </a:extLst>
              </a:tr>
            </a:tbl>
          </a:graphicData>
        </a:graphic>
      </p:graphicFrame>
      <p:sp>
        <p:nvSpPr>
          <p:cNvPr id="17" name="CuadroTexto 16">
            <a:extLst>
              <a:ext uri="{FF2B5EF4-FFF2-40B4-BE49-F238E27FC236}">
                <a16:creationId xmlns:a16="http://schemas.microsoft.com/office/drawing/2014/main" id="{9DE0DDEC-9365-744B-8E54-73B8A1979E2C}"/>
              </a:ext>
            </a:extLst>
          </p:cNvPr>
          <p:cNvSpPr txBox="1"/>
          <p:nvPr/>
        </p:nvSpPr>
        <p:spPr>
          <a:xfrm>
            <a:off x="6199365" y="1656857"/>
            <a:ext cx="742511" cy="369332"/>
          </a:xfrm>
          <a:prstGeom prst="rect">
            <a:avLst/>
          </a:prstGeom>
          <a:noFill/>
        </p:spPr>
        <p:txBody>
          <a:bodyPr wrap="none" rtlCol="0">
            <a:spAutoFit/>
          </a:bodyPr>
          <a:lstStyle/>
          <a:p>
            <a:r>
              <a:rPr lang="es-CL" dirty="0">
                <a:solidFill>
                  <a:srgbClr val="92D050"/>
                </a:solidFill>
              </a:rPr>
              <a:t>AAAA</a:t>
            </a:r>
          </a:p>
        </p:txBody>
      </p:sp>
      <p:sp>
        <p:nvSpPr>
          <p:cNvPr id="18" name="CuadroTexto 17">
            <a:extLst>
              <a:ext uri="{FF2B5EF4-FFF2-40B4-BE49-F238E27FC236}">
                <a16:creationId xmlns:a16="http://schemas.microsoft.com/office/drawing/2014/main" id="{710819DA-C64B-3846-AD15-AB6B1CCEE861}"/>
              </a:ext>
            </a:extLst>
          </p:cNvPr>
          <p:cNvSpPr txBox="1"/>
          <p:nvPr/>
        </p:nvSpPr>
        <p:spPr>
          <a:xfrm>
            <a:off x="6065044" y="2341195"/>
            <a:ext cx="928459" cy="369332"/>
          </a:xfrm>
          <a:prstGeom prst="rect">
            <a:avLst/>
          </a:prstGeom>
          <a:noFill/>
        </p:spPr>
        <p:txBody>
          <a:bodyPr wrap="none" rtlCol="0">
            <a:spAutoFit/>
          </a:bodyPr>
          <a:lstStyle/>
          <a:p>
            <a:r>
              <a:rPr lang="es-CL" dirty="0">
                <a:solidFill>
                  <a:schemeClr val="bg1"/>
                </a:solidFill>
              </a:rPr>
              <a:t>* Buffer</a:t>
            </a:r>
          </a:p>
        </p:txBody>
      </p:sp>
      <p:sp>
        <p:nvSpPr>
          <p:cNvPr id="19" name="CuadroTexto 18">
            <a:extLst>
              <a:ext uri="{FF2B5EF4-FFF2-40B4-BE49-F238E27FC236}">
                <a16:creationId xmlns:a16="http://schemas.microsoft.com/office/drawing/2014/main" id="{27C3EF83-96F7-B941-BD7B-B2B01D6F1B4B}"/>
              </a:ext>
            </a:extLst>
          </p:cNvPr>
          <p:cNvSpPr txBox="1"/>
          <p:nvPr/>
        </p:nvSpPr>
        <p:spPr>
          <a:xfrm>
            <a:off x="6199365" y="1906982"/>
            <a:ext cx="742511" cy="369332"/>
          </a:xfrm>
          <a:prstGeom prst="rect">
            <a:avLst/>
          </a:prstGeom>
          <a:noFill/>
        </p:spPr>
        <p:txBody>
          <a:bodyPr wrap="none" rtlCol="0">
            <a:spAutoFit/>
          </a:bodyPr>
          <a:lstStyle/>
          <a:p>
            <a:r>
              <a:rPr lang="es-CL" dirty="0">
                <a:solidFill>
                  <a:srgbClr val="92D050"/>
                </a:solidFill>
              </a:rPr>
              <a:t>AAAA</a:t>
            </a:r>
          </a:p>
        </p:txBody>
      </p:sp>
      <p:sp>
        <p:nvSpPr>
          <p:cNvPr id="20" name="CuadroTexto 19">
            <a:extLst>
              <a:ext uri="{FF2B5EF4-FFF2-40B4-BE49-F238E27FC236}">
                <a16:creationId xmlns:a16="http://schemas.microsoft.com/office/drawing/2014/main" id="{68BC5ECD-C607-C246-9961-73C867CE358A}"/>
              </a:ext>
            </a:extLst>
          </p:cNvPr>
          <p:cNvSpPr txBox="1"/>
          <p:nvPr/>
        </p:nvSpPr>
        <p:spPr>
          <a:xfrm>
            <a:off x="6199364" y="2200114"/>
            <a:ext cx="742511" cy="369332"/>
          </a:xfrm>
          <a:prstGeom prst="rect">
            <a:avLst/>
          </a:prstGeom>
          <a:noFill/>
        </p:spPr>
        <p:txBody>
          <a:bodyPr wrap="none" rtlCol="0">
            <a:spAutoFit/>
          </a:bodyPr>
          <a:lstStyle/>
          <a:p>
            <a:r>
              <a:rPr lang="es-CL" dirty="0">
                <a:solidFill>
                  <a:srgbClr val="92D050"/>
                </a:solidFill>
              </a:rPr>
              <a:t>AAAA</a:t>
            </a:r>
          </a:p>
        </p:txBody>
      </p:sp>
      <p:sp>
        <p:nvSpPr>
          <p:cNvPr id="21" name="CuadroTexto 20">
            <a:extLst>
              <a:ext uri="{FF2B5EF4-FFF2-40B4-BE49-F238E27FC236}">
                <a16:creationId xmlns:a16="http://schemas.microsoft.com/office/drawing/2014/main" id="{8B38E509-5720-3344-8DFE-2A66186E1736}"/>
              </a:ext>
            </a:extLst>
          </p:cNvPr>
          <p:cNvSpPr txBox="1"/>
          <p:nvPr/>
        </p:nvSpPr>
        <p:spPr>
          <a:xfrm>
            <a:off x="6199364" y="2477333"/>
            <a:ext cx="742511" cy="369332"/>
          </a:xfrm>
          <a:prstGeom prst="rect">
            <a:avLst/>
          </a:prstGeom>
          <a:noFill/>
        </p:spPr>
        <p:txBody>
          <a:bodyPr wrap="none" rtlCol="0">
            <a:spAutoFit/>
          </a:bodyPr>
          <a:lstStyle/>
          <a:p>
            <a:r>
              <a:rPr lang="es-CL" dirty="0">
                <a:solidFill>
                  <a:srgbClr val="92D050"/>
                </a:solidFill>
              </a:rPr>
              <a:t>AAAA</a:t>
            </a:r>
          </a:p>
        </p:txBody>
      </p:sp>
      <p:sp>
        <p:nvSpPr>
          <p:cNvPr id="22" name="CuadroTexto 21">
            <a:extLst>
              <a:ext uri="{FF2B5EF4-FFF2-40B4-BE49-F238E27FC236}">
                <a16:creationId xmlns:a16="http://schemas.microsoft.com/office/drawing/2014/main" id="{5CD07F0E-5C87-2C46-B4A3-6D3CB2DEEBDB}"/>
              </a:ext>
            </a:extLst>
          </p:cNvPr>
          <p:cNvSpPr txBox="1"/>
          <p:nvPr/>
        </p:nvSpPr>
        <p:spPr>
          <a:xfrm>
            <a:off x="6199364" y="2758470"/>
            <a:ext cx="742511" cy="369332"/>
          </a:xfrm>
          <a:prstGeom prst="rect">
            <a:avLst/>
          </a:prstGeom>
          <a:noFill/>
        </p:spPr>
        <p:txBody>
          <a:bodyPr wrap="none" rtlCol="0">
            <a:spAutoFit/>
          </a:bodyPr>
          <a:lstStyle/>
          <a:p>
            <a:r>
              <a:rPr lang="es-CL" dirty="0">
                <a:solidFill>
                  <a:srgbClr val="92D050"/>
                </a:solidFill>
              </a:rPr>
              <a:t>AAAA</a:t>
            </a:r>
          </a:p>
        </p:txBody>
      </p:sp>
      <p:sp>
        <p:nvSpPr>
          <p:cNvPr id="23" name="CuadroTexto 22">
            <a:extLst>
              <a:ext uri="{FF2B5EF4-FFF2-40B4-BE49-F238E27FC236}">
                <a16:creationId xmlns:a16="http://schemas.microsoft.com/office/drawing/2014/main" id="{396E787C-34AC-1743-9F72-01D777CB4CFC}"/>
              </a:ext>
            </a:extLst>
          </p:cNvPr>
          <p:cNvSpPr txBox="1"/>
          <p:nvPr/>
        </p:nvSpPr>
        <p:spPr>
          <a:xfrm>
            <a:off x="6199363" y="3043548"/>
            <a:ext cx="742511" cy="369332"/>
          </a:xfrm>
          <a:prstGeom prst="rect">
            <a:avLst/>
          </a:prstGeom>
          <a:noFill/>
        </p:spPr>
        <p:txBody>
          <a:bodyPr wrap="none" rtlCol="0">
            <a:spAutoFit/>
          </a:bodyPr>
          <a:lstStyle/>
          <a:p>
            <a:r>
              <a:rPr lang="es-CL" dirty="0">
                <a:solidFill>
                  <a:srgbClr val="92D050"/>
                </a:solidFill>
              </a:rPr>
              <a:t>AAAA</a:t>
            </a:r>
          </a:p>
        </p:txBody>
      </p:sp>
      <p:sp>
        <p:nvSpPr>
          <p:cNvPr id="24" name="CuadroTexto 23">
            <a:extLst>
              <a:ext uri="{FF2B5EF4-FFF2-40B4-BE49-F238E27FC236}">
                <a16:creationId xmlns:a16="http://schemas.microsoft.com/office/drawing/2014/main" id="{26AC554F-0862-DB44-9670-165C887BC3DF}"/>
              </a:ext>
            </a:extLst>
          </p:cNvPr>
          <p:cNvSpPr txBox="1"/>
          <p:nvPr/>
        </p:nvSpPr>
        <p:spPr>
          <a:xfrm>
            <a:off x="5923103" y="3411455"/>
            <a:ext cx="1896299" cy="369332"/>
          </a:xfrm>
          <a:prstGeom prst="rect">
            <a:avLst/>
          </a:prstGeom>
          <a:solidFill>
            <a:srgbClr val="4472C5"/>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s-CL" dirty="0">
                <a:solidFill>
                  <a:schemeClr val="accent2"/>
                </a:solidFill>
              </a:rPr>
              <a:t>  </a:t>
            </a:r>
            <a:r>
              <a:rPr lang="es-CL" dirty="0">
                <a:solidFill>
                  <a:srgbClr val="92D050"/>
                </a:solidFill>
              </a:rPr>
              <a:t>040302</a:t>
            </a:r>
            <a:r>
              <a:rPr lang="es-CL" b="1" dirty="0">
                <a:solidFill>
                  <a:srgbClr val="FF0000"/>
                </a:solidFill>
              </a:rPr>
              <a:t>00</a:t>
            </a:r>
          </a:p>
        </p:txBody>
      </p:sp>
      <p:sp>
        <p:nvSpPr>
          <p:cNvPr id="26" name="Título 1">
            <a:extLst>
              <a:ext uri="{FF2B5EF4-FFF2-40B4-BE49-F238E27FC236}">
                <a16:creationId xmlns:a16="http://schemas.microsoft.com/office/drawing/2014/main" id="{87E9DA53-4B03-9E46-B2CC-A6C9C437C067}"/>
              </a:ext>
            </a:extLst>
          </p:cNvPr>
          <p:cNvSpPr txBox="1">
            <a:spLocks/>
          </p:cNvSpPr>
          <p:nvPr/>
        </p:nvSpPr>
        <p:spPr>
          <a:xfrm>
            <a:off x="3514648" y="3253434"/>
            <a:ext cx="1169347" cy="285078"/>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s-ES" sz="1600" b="1" dirty="0" err="1">
                <a:solidFill>
                  <a:srgbClr val="92D050"/>
                </a:solidFill>
              </a:rPr>
              <a:t>strcpy</a:t>
            </a:r>
            <a:r>
              <a:rPr lang="es-ES" sz="1600" b="1" dirty="0">
                <a:solidFill>
                  <a:srgbClr val="92D050"/>
                </a:solidFill>
              </a:rPr>
              <a:t>()</a:t>
            </a:r>
          </a:p>
        </p:txBody>
      </p:sp>
      <p:sp>
        <p:nvSpPr>
          <p:cNvPr id="27" name="Título 1">
            <a:extLst>
              <a:ext uri="{FF2B5EF4-FFF2-40B4-BE49-F238E27FC236}">
                <a16:creationId xmlns:a16="http://schemas.microsoft.com/office/drawing/2014/main" id="{EBF785F4-B4A1-E74C-8CB9-2C217598DD32}"/>
              </a:ext>
            </a:extLst>
          </p:cNvPr>
          <p:cNvSpPr txBox="1">
            <a:spLocks/>
          </p:cNvSpPr>
          <p:nvPr/>
        </p:nvSpPr>
        <p:spPr>
          <a:xfrm>
            <a:off x="3496209" y="3521605"/>
            <a:ext cx="1169347" cy="3693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s-ES" sz="1600" b="1" dirty="0" err="1">
                <a:solidFill>
                  <a:srgbClr val="92D050"/>
                </a:solidFill>
              </a:rPr>
              <a:t>memcpy</a:t>
            </a:r>
            <a:r>
              <a:rPr lang="es-ES" sz="1600" b="1" dirty="0">
                <a:solidFill>
                  <a:srgbClr val="92D050"/>
                </a:solidFill>
              </a:rPr>
              <a:t>()</a:t>
            </a:r>
          </a:p>
        </p:txBody>
      </p:sp>
      <p:sp>
        <p:nvSpPr>
          <p:cNvPr id="28" name="Título 1">
            <a:extLst>
              <a:ext uri="{FF2B5EF4-FFF2-40B4-BE49-F238E27FC236}">
                <a16:creationId xmlns:a16="http://schemas.microsoft.com/office/drawing/2014/main" id="{90E27A17-9646-3245-8C46-73235345546B}"/>
              </a:ext>
            </a:extLst>
          </p:cNvPr>
          <p:cNvSpPr txBox="1">
            <a:spLocks/>
          </p:cNvSpPr>
          <p:nvPr/>
        </p:nvSpPr>
        <p:spPr>
          <a:xfrm>
            <a:off x="3496216" y="3829085"/>
            <a:ext cx="1169347" cy="3693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s-ES" sz="1600" b="1" dirty="0" err="1">
                <a:solidFill>
                  <a:srgbClr val="92D050"/>
                </a:solidFill>
              </a:rPr>
              <a:t>sprintf</a:t>
            </a:r>
            <a:r>
              <a:rPr lang="es-ES" sz="1600" b="1" dirty="0">
                <a:solidFill>
                  <a:srgbClr val="92D050"/>
                </a:solidFill>
              </a:rPr>
              <a:t>()</a:t>
            </a:r>
          </a:p>
        </p:txBody>
      </p:sp>
      <p:sp>
        <p:nvSpPr>
          <p:cNvPr id="29" name="Título 1">
            <a:extLst>
              <a:ext uri="{FF2B5EF4-FFF2-40B4-BE49-F238E27FC236}">
                <a16:creationId xmlns:a16="http://schemas.microsoft.com/office/drawing/2014/main" id="{14BB4C11-C3B1-2A4F-A6AD-D7FA11F33BBC}"/>
              </a:ext>
            </a:extLst>
          </p:cNvPr>
          <p:cNvSpPr txBox="1">
            <a:spLocks/>
          </p:cNvSpPr>
          <p:nvPr/>
        </p:nvSpPr>
        <p:spPr>
          <a:xfrm>
            <a:off x="3514647" y="4159108"/>
            <a:ext cx="1169347" cy="3693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s-ES" sz="1600" b="1" dirty="0" err="1">
                <a:solidFill>
                  <a:srgbClr val="92D050"/>
                </a:solidFill>
              </a:rPr>
              <a:t>scanf</a:t>
            </a:r>
            <a:r>
              <a:rPr lang="es-ES" sz="1600" b="1" dirty="0">
                <a:solidFill>
                  <a:srgbClr val="92D050"/>
                </a:solidFill>
              </a:rPr>
              <a:t>()</a:t>
            </a:r>
          </a:p>
        </p:txBody>
      </p:sp>
      <p:sp>
        <p:nvSpPr>
          <p:cNvPr id="30" name="Título 1">
            <a:extLst>
              <a:ext uri="{FF2B5EF4-FFF2-40B4-BE49-F238E27FC236}">
                <a16:creationId xmlns:a16="http://schemas.microsoft.com/office/drawing/2014/main" id="{DA33CBC3-4BD2-194D-AC5D-B2A037E9B3F8}"/>
              </a:ext>
            </a:extLst>
          </p:cNvPr>
          <p:cNvSpPr txBox="1">
            <a:spLocks/>
          </p:cNvSpPr>
          <p:nvPr/>
        </p:nvSpPr>
        <p:spPr>
          <a:xfrm>
            <a:off x="3514639" y="4488990"/>
            <a:ext cx="1169347" cy="3693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s-ES" sz="1600" b="1" dirty="0" err="1">
                <a:solidFill>
                  <a:srgbClr val="92D050"/>
                </a:solidFill>
              </a:rPr>
              <a:t>fgets</a:t>
            </a:r>
            <a:r>
              <a:rPr lang="es-ES" sz="1600" b="1" dirty="0">
                <a:solidFill>
                  <a:srgbClr val="92D050"/>
                </a:solidFill>
              </a:rPr>
              <a:t>()</a:t>
            </a:r>
          </a:p>
        </p:txBody>
      </p:sp>
      <p:sp>
        <p:nvSpPr>
          <p:cNvPr id="32" name="CuadroTexto 31">
            <a:extLst>
              <a:ext uri="{FF2B5EF4-FFF2-40B4-BE49-F238E27FC236}">
                <a16:creationId xmlns:a16="http://schemas.microsoft.com/office/drawing/2014/main" id="{FE631F3A-4B7E-E949-867E-CDA9293C0A94}"/>
              </a:ext>
            </a:extLst>
          </p:cNvPr>
          <p:cNvSpPr txBox="1"/>
          <p:nvPr/>
        </p:nvSpPr>
        <p:spPr>
          <a:xfrm>
            <a:off x="8646223" y="1614594"/>
            <a:ext cx="2812392" cy="584775"/>
          </a:xfrm>
          <a:prstGeom prst="rect">
            <a:avLst/>
          </a:prstGeom>
          <a:noFill/>
        </p:spPr>
        <p:txBody>
          <a:bodyPr wrap="square" rtlCol="0">
            <a:spAutoFit/>
          </a:bodyPr>
          <a:lstStyle/>
          <a:p>
            <a:r>
              <a:rPr lang="es-CL" sz="3200" dirty="0">
                <a:solidFill>
                  <a:srgbClr val="92D050"/>
                </a:solidFill>
              </a:rPr>
              <a:t>Consecuencias</a:t>
            </a:r>
          </a:p>
        </p:txBody>
      </p:sp>
      <p:sp>
        <p:nvSpPr>
          <p:cNvPr id="33" name="CuadroTexto 32">
            <a:extLst>
              <a:ext uri="{FF2B5EF4-FFF2-40B4-BE49-F238E27FC236}">
                <a16:creationId xmlns:a16="http://schemas.microsoft.com/office/drawing/2014/main" id="{CA4F6F57-B75C-924B-B95A-A4C7850DF1AD}"/>
              </a:ext>
            </a:extLst>
          </p:cNvPr>
          <p:cNvSpPr txBox="1"/>
          <p:nvPr/>
        </p:nvSpPr>
        <p:spPr>
          <a:xfrm>
            <a:off x="8646223" y="2299280"/>
            <a:ext cx="3087092" cy="1631216"/>
          </a:xfrm>
          <a:prstGeom prst="rect">
            <a:avLst/>
          </a:prstGeom>
          <a:noFill/>
        </p:spPr>
        <p:txBody>
          <a:bodyPr wrap="square" rtlCol="0">
            <a:spAutoFit/>
          </a:bodyPr>
          <a:lstStyle/>
          <a:p>
            <a:pPr marL="342900" indent="-342900">
              <a:buFont typeface="Arial" panose="020B0604020202020204" pitchFamily="34" charset="0"/>
              <a:buChar char="•"/>
            </a:pPr>
            <a:r>
              <a:rPr lang="es-CL" sz="2000" dirty="0">
                <a:solidFill>
                  <a:srgbClr val="92D050"/>
                </a:solidFill>
              </a:rPr>
              <a:t>App sistema (calc.exe)</a:t>
            </a:r>
          </a:p>
          <a:p>
            <a:pPr marL="342900" indent="-342900">
              <a:buFont typeface="Arial" panose="020B0604020202020204" pitchFamily="34" charset="0"/>
              <a:buChar char="•"/>
            </a:pPr>
            <a:r>
              <a:rPr lang="es-CL" sz="2000" dirty="0">
                <a:solidFill>
                  <a:srgbClr val="92D050"/>
                </a:solidFill>
              </a:rPr>
              <a:t>Reverse Shell</a:t>
            </a:r>
          </a:p>
          <a:p>
            <a:pPr marL="342900" indent="-342900">
              <a:buFont typeface="Arial" panose="020B0604020202020204" pitchFamily="34" charset="0"/>
              <a:buChar char="•"/>
            </a:pPr>
            <a:r>
              <a:rPr lang="es-CL" sz="2000" dirty="0">
                <a:solidFill>
                  <a:srgbClr val="92D050"/>
                </a:solidFill>
              </a:rPr>
              <a:t>Elevación de Privilegios</a:t>
            </a:r>
          </a:p>
          <a:p>
            <a:pPr marL="342900" indent="-342900">
              <a:buFont typeface="Arial" panose="020B0604020202020204" pitchFamily="34" charset="0"/>
              <a:buChar char="•"/>
            </a:pPr>
            <a:r>
              <a:rPr lang="es-CL" sz="2000" dirty="0">
                <a:solidFill>
                  <a:srgbClr val="92D050"/>
                </a:solidFill>
              </a:rPr>
              <a:t>Denegación de servicio</a:t>
            </a:r>
          </a:p>
          <a:p>
            <a:pPr marL="342900" indent="-342900">
              <a:buFontTx/>
              <a:buChar char="-"/>
            </a:pPr>
            <a:endParaRPr lang="es-CL" sz="2000" dirty="0">
              <a:solidFill>
                <a:srgbClr val="92D050"/>
              </a:solidFill>
            </a:endParaRPr>
          </a:p>
        </p:txBody>
      </p:sp>
      <p:cxnSp>
        <p:nvCxnSpPr>
          <p:cNvPr id="37" name="Conector curvado 36">
            <a:extLst>
              <a:ext uri="{FF2B5EF4-FFF2-40B4-BE49-F238E27FC236}">
                <a16:creationId xmlns:a16="http://schemas.microsoft.com/office/drawing/2014/main" id="{5CE9FC30-289E-F64A-8FEA-9487F3EA6380}"/>
              </a:ext>
            </a:extLst>
          </p:cNvPr>
          <p:cNvCxnSpPr>
            <a:cxnSpLocks/>
          </p:cNvCxnSpPr>
          <p:nvPr/>
        </p:nvCxnSpPr>
        <p:spPr>
          <a:xfrm flipV="1">
            <a:off x="7950543" y="3586783"/>
            <a:ext cx="2111944" cy="483894"/>
          </a:xfrm>
          <a:prstGeom prst="curvedConnector3">
            <a:avLst>
              <a:gd name="adj1" fmla="val 100762"/>
            </a:avLst>
          </a:prstGeom>
          <a:ln>
            <a:tailEnd type="triangle"/>
          </a:ln>
          <a:effectLst>
            <a:glow rad="63500">
              <a:schemeClr val="accent1">
                <a:satMod val="175000"/>
                <a:alpha val="40000"/>
              </a:schemeClr>
            </a:glow>
          </a:effectLst>
        </p:spPr>
        <p:style>
          <a:lnRef idx="3">
            <a:schemeClr val="accent1"/>
          </a:lnRef>
          <a:fillRef idx="0">
            <a:schemeClr val="accent1"/>
          </a:fillRef>
          <a:effectRef idx="2">
            <a:schemeClr val="accent1"/>
          </a:effectRef>
          <a:fontRef idx="minor">
            <a:schemeClr val="tx1"/>
          </a:fontRef>
        </p:style>
      </p:cxnSp>
      <p:sp>
        <p:nvSpPr>
          <p:cNvPr id="31" name="Título 1">
            <a:extLst>
              <a:ext uri="{FF2B5EF4-FFF2-40B4-BE49-F238E27FC236}">
                <a16:creationId xmlns:a16="http://schemas.microsoft.com/office/drawing/2014/main" id="{FF925CC0-DC74-684E-BD7B-FC66D0368914}"/>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Explotación Off By One /&gt;</a:t>
            </a:r>
            <a:endParaRPr lang="es-ES" sz="4600" b="1" dirty="0">
              <a:solidFill>
                <a:srgbClr val="92D050"/>
              </a:solidFill>
            </a:endParaRPr>
          </a:p>
        </p:txBody>
      </p:sp>
      <p:pic>
        <p:nvPicPr>
          <p:cNvPr id="34" name="Imagen 33">
            <a:extLst>
              <a:ext uri="{FF2B5EF4-FFF2-40B4-BE49-F238E27FC236}">
                <a16:creationId xmlns:a16="http://schemas.microsoft.com/office/drawing/2014/main" id="{9F8CE363-CE13-7C46-BFBB-5ECBBA877A88}"/>
              </a:ext>
            </a:extLst>
          </p:cNvPr>
          <p:cNvPicPr>
            <a:picLocks noChangeAspect="1"/>
          </p:cNvPicPr>
          <p:nvPr/>
        </p:nvPicPr>
        <p:blipFill>
          <a:blip r:embed="rId3"/>
          <a:stretch>
            <a:fillRect/>
          </a:stretch>
        </p:blipFill>
        <p:spPr>
          <a:xfrm>
            <a:off x="10316895" y="6313714"/>
            <a:ext cx="1695773" cy="416993"/>
          </a:xfrm>
          <a:prstGeom prst="rect">
            <a:avLst/>
          </a:prstGeom>
        </p:spPr>
      </p:pic>
      <p:sp>
        <p:nvSpPr>
          <p:cNvPr id="6" name="Cerrar llave 5">
            <a:extLst>
              <a:ext uri="{FF2B5EF4-FFF2-40B4-BE49-F238E27FC236}">
                <a16:creationId xmlns:a16="http://schemas.microsoft.com/office/drawing/2014/main" id="{151C6A9A-E408-CA45-B0B4-6E2E842340EC}"/>
              </a:ext>
            </a:extLst>
          </p:cNvPr>
          <p:cNvSpPr/>
          <p:nvPr/>
        </p:nvSpPr>
        <p:spPr>
          <a:xfrm>
            <a:off x="4317864" y="3127802"/>
            <a:ext cx="410198" cy="1756598"/>
          </a:xfrm>
          <a:prstGeom prst="rightBrace">
            <a:avLst/>
          </a:prstGeom>
          <a:effectLst>
            <a:glow rad="63500">
              <a:schemeClr val="accent6">
                <a:satMod val="175000"/>
                <a:alpha val="40000"/>
              </a:schemeClr>
            </a:glow>
          </a:effectLst>
        </p:spPr>
        <p:style>
          <a:lnRef idx="3">
            <a:schemeClr val="accent6"/>
          </a:lnRef>
          <a:fillRef idx="0">
            <a:schemeClr val="accent6"/>
          </a:fillRef>
          <a:effectRef idx="2">
            <a:schemeClr val="accent6"/>
          </a:effectRef>
          <a:fontRef idx="minor">
            <a:schemeClr val="tx1"/>
          </a:fontRef>
        </p:style>
        <p:txBody>
          <a:bodyPr rtlCol="0" anchor="ctr"/>
          <a:lstStyle/>
          <a:p>
            <a:pPr algn="ctr"/>
            <a:endParaRPr lang="es-CL" dirty="0"/>
          </a:p>
        </p:txBody>
      </p:sp>
    </p:spTree>
    <p:extLst>
      <p:ext uri="{BB962C8B-B14F-4D97-AF65-F5344CB8AC3E}">
        <p14:creationId xmlns:p14="http://schemas.microsoft.com/office/powerpoint/2010/main" val="457214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par>
                          <p:cTn id="8" fill="hold">
                            <p:stCondLst>
                              <p:cond delay="500"/>
                            </p:stCondLst>
                            <p:childTnLst>
                              <p:par>
                                <p:cTn id="9" presetID="17" presetClass="entr" presetSubtype="1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strVal val="#ppt_h"/>
                                          </p:val>
                                        </p:tav>
                                        <p:tav tm="100000">
                                          <p:val>
                                            <p:strVal val="#ppt_h"/>
                                          </p:val>
                                        </p:tav>
                                      </p:tavLst>
                                    </p:anim>
                                  </p:childTnLst>
                                </p:cTn>
                              </p:par>
                            </p:childTnLst>
                          </p:cTn>
                        </p:par>
                        <p:par>
                          <p:cTn id="13" fill="hold">
                            <p:stCondLst>
                              <p:cond delay="1000"/>
                            </p:stCondLst>
                            <p:childTnLst>
                              <p:par>
                                <p:cTn id="14" presetID="17" presetClass="entr" presetSubtype="1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strVal val="#ppt_h"/>
                                          </p:val>
                                        </p:tav>
                                        <p:tav tm="100000">
                                          <p:val>
                                            <p:strVal val="#ppt_h"/>
                                          </p:val>
                                        </p:tav>
                                      </p:tavLst>
                                    </p:anim>
                                  </p:childTnLst>
                                </p:cTn>
                              </p:par>
                            </p:childTnLst>
                          </p:cTn>
                        </p:par>
                        <p:par>
                          <p:cTn id="18" fill="hold">
                            <p:stCondLst>
                              <p:cond delay="1500"/>
                            </p:stCondLst>
                            <p:childTnLst>
                              <p:par>
                                <p:cTn id="19" presetID="17" presetClass="entr" presetSubtype="10"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strVal val="#ppt_h"/>
                                          </p:val>
                                        </p:tav>
                                        <p:tav tm="100000">
                                          <p:val>
                                            <p:strVal val="#ppt_h"/>
                                          </p:val>
                                        </p:tav>
                                      </p:tavLst>
                                    </p:anim>
                                  </p:childTnLst>
                                </p:cTn>
                              </p:par>
                            </p:childTnLst>
                          </p:cTn>
                        </p:par>
                        <p:par>
                          <p:cTn id="23" fill="hold">
                            <p:stCondLst>
                              <p:cond delay="2000"/>
                            </p:stCondLst>
                            <p:childTnLst>
                              <p:par>
                                <p:cTn id="24" presetID="17" presetClass="entr" presetSubtype="1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strVal val="#ppt_h"/>
                                          </p:val>
                                        </p:tav>
                                        <p:tav tm="100000">
                                          <p:val>
                                            <p:strVal val="#ppt_h"/>
                                          </p:val>
                                        </p:tav>
                                      </p:tavLst>
                                    </p:anim>
                                  </p:childTnLst>
                                </p:cTn>
                              </p:par>
                            </p:childTnLst>
                          </p:cTn>
                        </p:par>
                        <p:par>
                          <p:cTn id="28" fill="hold">
                            <p:stCondLst>
                              <p:cond delay="2500"/>
                            </p:stCondLst>
                            <p:childTnLst>
                              <p:par>
                                <p:cTn id="29" presetID="17" presetClass="entr" presetSubtype="1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strVal val="#ppt_h"/>
                                          </p:val>
                                        </p:tav>
                                        <p:tav tm="100000">
                                          <p:val>
                                            <p:strVal val="#ppt_h"/>
                                          </p:val>
                                        </p:tav>
                                      </p:tavLst>
                                    </p:anim>
                                  </p:childTnLst>
                                </p:cTn>
                              </p:par>
                            </p:childTnLst>
                          </p:cTn>
                        </p:par>
                        <p:par>
                          <p:cTn id="33" fill="hold">
                            <p:stCondLst>
                              <p:cond delay="3000"/>
                            </p:stCondLst>
                            <p:childTnLst>
                              <p:par>
                                <p:cTn id="34" presetID="17" presetClass="entr" presetSubtype="10"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500" fill="hold"/>
                                        <p:tgtEl>
                                          <p:spTgt spid="12"/>
                                        </p:tgtEl>
                                        <p:attrNameLst>
                                          <p:attrName>ppt_w</p:attrName>
                                        </p:attrNameLst>
                                      </p:cBhvr>
                                      <p:tavLst>
                                        <p:tav tm="0">
                                          <p:val>
                                            <p:fltVal val="0"/>
                                          </p:val>
                                        </p:tav>
                                        <p:tav tm="100000">
                                          <p:val>
                                            <p:strVal val="#ppt_w"/>
                                          </p:val>
                                        </p:tav>
                                      </p:tavLst>
                                    </p:anim>
                                    <p:anim calcmode="lin" valueType="num">
                                      <p:cBhvr>
                                        <p:cTn id="37" dur="5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17" presetClass="entr" presetSubtype="10"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 calcmode="lin" valueType="num">
                                      <p:cBhvr>
                                        <p:cTn id="42" dur="500" fill="hold"/>
                                        <p:tgtEl>
                                          <p:spTgt spid="26"/>
                                        </p:tgtEl>
                                        <p:attrNameLst>
                                          <p:attrName>ppt_w</p:attrName>
                                        </p:attrNameLst>
                                      </p:cBhvr>
                                      <p:tavLst>
                                        <p:tav tm="0">
                                          <p:val>
                                            <p:fltVal val="0"/>
                                          </p:val>
                                        </p:tav>
                                        <p:tav tm="100000">
                                          <p:val>
                                            <p:strVal val="#ppt_w"/>
                                          </p:val>
                                        </p:tav>
                                      </p:tavLst>
                                    </p:anim>
                                    <p:anim calcmode="lin" valueType="num">
                                      <p:cBhvr>
                                        <p:cTn id="43" dur="500" fill="hold"/>
                                        <p:tgtEl>
                                          <p:spTgt spid="26"/>
                                        </p:tgtEl>
                                        <p:attrNameLst>
                                          <p:attrName>ppt_h</p:attrName>
                                        </p:attrNameLst>
                                      </p:cBhvr>
                                      <p:tavLst>
                                        <p:tav tm="0">
                                          <p:val>
                                            <p:strVal val="#ppt_h"/>
                                          </p:val>
                                        </p:tav>
                                        <p:tav tm="100000">
                                          <p:val>
                                            <p:strVal val="#ppt_h"/>
                                          </p:val>
                                        </p:tav>
                                      </p:tavLst>
                                    </p:anim>
                                  </p:childTnLst>
                                </p:cTn>
                              </p:par>
                              <p:par>
                                <p:cTn id="44" presetID="17" presetClass="entr" presetSubtype="1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p:cTn id="46" dur="500" fill="hold"/>
                                        <p:tgtEl>
                                          <p:spTgt spid="27"/>
                                        </p:tgtEl>
                                        <p:attrNameLst>
                                          <p:attrName>ppt_w</p:attrName>
                                        </p:attrNameLst>
                                      </p:cBhvr>
                                      <p:tavLst>
                                        <p:tav tm="0">
                                          <p:val>
                                            <p:fltVal val="0"/>
                                          </p:val>
                                        </p:tav>
                                        <p:tav tm="100000">
                                          <p:val>
                                            <p:strVal val="#ppt_w"/>
                                          </p:val>
                                        </p:tav>
                                      </p:tavLst>
                                    </p:anim>
                                    <p:anim calcmode="lin" valueType="num">
                                      <p:cBhvr>
                                        <p:cTn id="47" dur="500" fill="hold"/>
                                        <p:tgtEl>
                                          <p:spTgt spid="27"/>
                                        </p:tgtEl>
                                        <p:attrNameLst>
                                          <p:attrName>ppt_h</p:attrName>
                                        </p:attrNameLst>
                                      </p:cBhvr>
                                      <p:tavLst>
                                        <p:tav tm="0">
                                          <p:val>
                                            <p:strVal val="#ppt_h"/>
                                          </p:val>
                                        </p:tav>
                                        <p:tav tm="100000">
                                          <p:val>
                                            <p:strVal val="#ppt_h"/>
                                          </p:val>
                                        </p:tav>
                                      </p:tavLst>
                                    </p:anim>
                                  </p:childTnLst>
                                </p:cTn>
                              </p:par>
                              <p:par>
                                <p:cTn id="48" presetID="17" presetClass="entr" presetSubtype="10"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 calcmode="lin" valueType="num">
                                      <p:cBhvr>
                                        <p:cTn id="50" dur="500" fill="hold"/>
                                        <p:tgtEl>
                                          <p:spTgt spid="28"/>
                                        </p:tgtEl>
                                        <p:attrNameLst>
                                          <p:attrName>ppt_w</p:attrName>
                                        </p:attrNameLst>
                                      </p:cBhvr>
                                      <p:tavLst>
                                        <p:tav tm="0">
                                          <p:val>
                                            <p:fltVal val="0"/>
                                          </p:val>
                                        </p:tav>
                                        <p:tav tm="100000">
                                          <p:val>
                                            <p:strVal val="#ppt_w"/>
                                          </p:val>
                                        </p:tav>
                                      </p:tavLst>
                                    </p:anim>
                                    <p:anim calcmode="lin" valueType="num">
                                      <p:cBhvr>
                                        <p:cTn id="51" dur="500" fill="hold"/>
                                        <p:tgtEl>
                                          <p:spTgt spid="28"/>
                                        </p:tgtEl>
                                        <p:attrNameLst>
                                          <p:attrName>ppt_h</p:attrName>
                                        </p:attrNameLst>
                                      </p:cBhvr>
                                      <p:tavLst>
                                        <p:tav tm="0">
                                          <p:val>
                                            <p:strVal val="#ppt_h"/>
                                          </p:val>
                                        </p:tav>
                                        <p:tav tm="100000">
                                          <p:val>
                                            <p:strVal val="#ppt_h"/>
                                          </p:val>
                                        </p:tav>
                                      </p:tavLst>
                                    </p:anim>
                                  </p:childTnLst>
                                </p:cTn>
                              </p:par>
                              <p:par>
                                <p:cTn id="52" presetID="17" presetClass="entr" presetSubtype="10"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 calcmode="lin" valueType="num">
                                      <p:cBhvr>
                                        <p:cTn id="54" dur="500" fill="hold"/>
                                        <p:tgtEl>
                                          <p:spTgt spid="29"/>
                                        </p:tgtEl>
                                        <p:attrNameLst>
                                          <p:attrName>ppt_w</p:attrName>
                                        </p:attrNameLst>
                                      </p:cBhvr>
                                      <p:tavLst>
                                        <p:tav tm="0">
                                          <p:val>
                                            <p:fltVal val="0"/>
                                          </p:val>
                                        </p:tav>
                                        <p:tav tm="100000">
                                          <p:val>
                                            <p:strVal val="#ppt_w"/>
                                          </p:val>
                                        </p:tav>
                                      </p:tavLst>
                                    </p:anim>
                                    <p:anim calcmode="lin" valueType="num">
                                      <p:cBhvr>
                                        <p:cTn id="55" dur="500" fill="hold"/>
                                        <p:tgtEl>
                                          <p:spTgt spid="29"/>
                                        </p:tgtEl>
                                        <p:attrNameLst>
                                          <p:attrName>ppt_h</p:attrName>
                                        </p:attrNameLst>
                                      </p:cBhvr>
                                      <p:tavLst>
                                        <p:tav tm="0">
                                          <p:val>
                                            <p:strVal val="#ppt_h"/>
                                          </p:val>
                                        </p:tav>
                                        <p:tav tm="100000">
                                          <p:val>
                                            <p:strVal val="#ppt_h"/>
                                          </p:val>
                                        </p:tav>
                                      </p:tavLst>
                                    </p:anim>
                                  </p:childTnLst>
                                </p:cTn>
                              </p:par>
                              <p:par>
                                <p:cTn id="56" presetID="17" presetClass="entr" presetSubtype="1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 calcmode="lin" valueType="num">
                                      <p:cBhvr>
                                        <p:cTn id="58" dur="500" fill="hold"/>
                                        <p:tgtEl>
                                          <p:spTgt spid="30"/>
                                        </p:tgtEl>
                                        <p:attrNameLst>
                                          <p:attrName>ppt_w</p:attrName>
                                        </p:attrNameLst>
                                      </p:cBhvr>
                                      <p:tavLst>
                                        <p:tav tm="0">
                                          <p:val>
                                            <p:fltVal val="0"/>
                                          </p:val>
                                        </p:tav>
                                        <p:tav tm="100000">
                                          <p:val>
                                            <p:strVal val="#ppt_w"/>
                                          </p:val>
                                        </p:tav>
                                      </p:tavLst>
                                    </p:anim>
                                    <p:anim calcmode="lin" valueType="num">
                                      <p:cBhvr>
                                        <p:cTn id="59" dur="500" fill="hold"/>
                                        <p:tgtEl>
                                          <p:spTgt spid="30"/>
                                        </p:tgtEl>
                                        <p:attrNameLst>
                                          <p:attrName>ppt_h</p:attrName>
                                        </p:attrNameLst>
                                      </p:cBhvr>
                                      <p:tavLst>
                                        <p:tav tm="0">
                                          <p:val>
                                            <p:strVal val="#ppt_h"/>
                                          </p:val>
                                        </p:tav>
                                        <p:tav tm="100000">
                                          <p:val>
                                            <p:strVal val="#ppt_h"/>
                                          </p:val>
                                        </p:tav>
                                      </p:tavLst>
                                    </p:anim>
                                  </p:childTnLst>
                                </p:cTn>
                              </p:par>
                              <p:par>
                                <p:cTn id="60" presetID="17" presetClass="entr" presetSubtype="10" fill="hold" grpId="0" nodeType="withEffect">
                                  <p:stCondLst>
                                    <p:cond delay="0"/>
                                  </p:stCondLst>
                                  <p:childTnLst>
                                    <p:set>
                                      <p:cBhvr>
                                        <p:cTn id="61" dur="1" fill="hold">
                                          <p:stCondLst>
                                            <p:cond delay="0"/>
                                          </p:stCondLst>
                                        </p:cTn>
                                        <p:tgtEl>
                                          <p:spTgt spid="6"/>
                                        </p:tgtEl>
                                        <p:attrNameLst>
                                          <p:attrName>style.visibility</p:attrName>
                                        </p:attrNameLst>
                                      </p:cBhvr>
                                      <p:to>
                                        <p:strVal val="visible"/>
                                      </p:to>
                                    </p:set>
                                    <p:anim calcmode="lin" valueType="num">
                                      <p:cBhvr>
                                        <p:cTn id="62" dur="500" fill="hold"/>
                                        <p:tgtEl>
                                          <p:spTgt spid="6"/>
                                        </p:tgtEl>
                                        <p:attrNameLst>
                                          <p:attrName>ppt_w</p:attrName>
                                        </p:attrNameLst>
                                      </p:cBhvr>
                                      <p:tavLst>
                                        <p:tav tm="0">
                                          <p:val>
                                            <p:fltVal val="0"/>
                                          </p:val>
                                        </p:tav>
                                        <p:tav tm="100000">
                                          <p:val>
                                            <p:strVal val="#ppt_w"/>
                                          </p:val>
                                        </p:tav>
                                      </p:tavLst>
                                    </p:anim>
                                    <p:anim calcmode="lin" valueType="num">
                                      <p:cBhvr>
                                        <p:cTn id="63"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64" fill="hold">
                      <p:stCondLst>
                        <p:cond delay="indefinite"/>
                      </p:stCondLst>
                      <p:childTnLst>
                        <p:par>
                          <p:cTn id="65" fill="hold">
                            <p:stCondLst>
                              <p:cond delay="0"/>
                            </p:stCondLst>
                            <p:childTnLst>
                              <p:par>
                                <p:cTn id="66" presetID="14" presetClass="exit" presetSubtype="10" fill="hold" grpId="0" nodeType="clickEffect">
                                  <p:stCondLst>
                                    <p:cond delay="0"/>
                                  </p:stCondLst>
                                  <p:childTnLst>
                                    <p:animEffect transition="out" filter="randombar(horizontal)">
                                      <p:cBhvr>
                                        <p:cTn id="67" dur="500"/>
                                        <p:tgtEl>
                                          <p:spTgt spid="18"/>
                                        </p:tgtEl>
                                      </p:cBhvr>
                                    </p:animEffect>
                                    <p:set>
                                      <p:cBhvr>
                                        <p:cTn id="68" dur="1" fill="hold">
                                          <p:stCondLst>
                                            <p:cond delay="499"/>
                                          </p:stCondLst>
                                        </p:cTn>
                                        <p:tgtEl>
                                          <p:spTgt spid="18"/>
                                        </p:tgtEl>
                                        <p:attrNameLst>
                                          <p:attrName>style.visibility</p:attrName>
                                        </p:attrNameLst>
                                      </p:cBhvr>
                                      <p:to>
                                        <p:strVal val="hidden"/>
                                      </p:to>
                                    </p:set>
                                  </p:childTnLst>
                                </p:cTn>
                              </p:par>
                            </p:childTnLst>
                          </p:cTn>
                        </p:par>
                        <p:par>
                          <p:cTn id="69" fill="hold">
                            <p:stCondLst>
                              <p:cond delay="500"/>
                            </p:stCondLst>
                            <p:childTnLst>
                              <p:par>
                                <p:cTn id="70" presetID="17" presetClass="entr" presetSubtype="10" fill="hold" grpId="0" nodeType="afterEffect">
                                  <p:stCondLst>
                                    <p:cond delay="0"/>
                                  </p:stCondLst>
                                  <p:childTnLst>
                                    <p:set>
                                      <p:cBhvr>
                                        <p:cTn id="71" dur="1" fill="hold">
                                          <p:stCondLst>
                                            <p:cond delay="0"/>
                                          </p:stCondLst>
                                        </p:cTn>
                                        <p:tgtEl>
                                          <p:spTgt spid="17"/>
                                        </p:tgtEl>
                                        <p:attrNameLst>
                                          <p:attrName>style.visibility</p:attrName>
                                        </p:attrNameLst>
                                      </p:cBhvr>
                                      <p:to>
                                        <p:strVal val="visible"/>
                                      </p:to>
                                    </p:set>
                                    <p:anim calcmode="lin" valueType="num">
                                      <p:cBhvr>
                                        <p:cTn id="72" dur="500" fill="hold"/>
                                        <p:tgtEl>
                                          <p:spTgt spid="17"/>
                                        </p:tgtEl>
                                        <p:attrNameLst>
                                          <p:attrName>ppt_w</p:attrName>
                                        </p:attrNameLst>
                                      </p:cBhvr>
                                      <p:tavLst>
                                        <p:tav tm="0">
                                          <p:val>
                                            <p:fltVal val="0"/>
                                          </p:val>
                                        </p:tav>
                                        <p:tav tm="100000">
                                          <p:val>
                                            <p:strVal val="#ppt_w"/>
                                          </p:val>
                                        </p:tav>
                                      </p:tavLst>
                                    </p:anim>
                                    <p:anim calcmode="lin" valueType="num">
                                      <p:cBhvr>
                                        <p:cTn id="73" dur="500" fill="hold"/>
                                        <p:tgtEl>
                                          <p:spTgt spid="17"/>
                                        </p:tgtEl>
                                        <p:attrNameLst>
                                          <p:attrName>ppt_h</p:attrName>
                                        </p:attrNameLst>
                                      </p:cBhvr>
                                      <p:tavLst>
                                        <p:tav tm="0">
                                          <p:val>
                                            <p:strVal val="#ppt_h"/>
                                          </p:val>
                                        </p:tav>
                                        <p:tav tm="100000">
                                          <p:val>
                                            <p:strVal val="#ppt_h"/>
                                          </p:val>
                                        </p:tav>
                                      </p:tavLst>
                                    </p:anim>
                                  </p:childTnLst>
                                </p:cTn>
                              </p:par>
                            </p:childTnLst>
                          </p:cTn>
                        </p:par>
                        <p:par>
                          <p:cTn id="74" fill="hold">
                            <p:stCondLst>
                              <p:cond delay="1000"/>
                            </p:stCondLst>
                            <p:childTnLst>
                              <p:par>
                                <p:cTn id="75" presetID="17" presetClass="entr" presetSubtype="10" fill="hold" grpId="0" nodeType="afterEffect">
                                  <p:stCondLst>
                                    <p:cond delay="0"/>
                                  </p:stCondLst>
                                  <p:childTnLst>
                                    <p:set>
                                      <p:cBhvr>
                                        <p:cTn id="76" dur="1" fill="hold">
                                          <p:stCondLst>
                                            <p:cond delay="0"/>
                                          </p:stCondLst>
                                        </p:cTn>
                                        <p:tgtEl>
                                          <p:spTgt spid="19"/>
                                        </p:tgtEl>
                                        <p:attrNameLst>
                                          <p:attrName>style.visibility</p:attrName>
                                        </p:attrNameLst>
                                      </p:cBhvr>
                                      <p:to>
                                        <p:strVal val="visible"/>
                                      </p:to>
                                    </p:set>
                                    <p:anim calcmode="lin" valueType="num">
                                      <p:cBhvr>
                                        <p:cTn id="77" dur="500" fill="hold"/>
                                        <p:tgtEl>
                                          <p:spTgt spid="19"/>
                                        </p:tgtEl>
                                        <p:attrNameLst>
                                          <p:attrName>ppt_w</p:attrName>
                                        </p:attrNameLst>
                                      </p:cBhvr>
                                      <p:tavLst>
                                        <p:tav tm="0">
                                          <p:val>
                                            <p:fltVal val="0"/>
                                          </p:val>
                                        </p:tav>
                                        <p:tav tm="100000">
                                          <p:val>
                                            <p:strVal val="#ppt_w"/>
                                          </p:val>
                                        </p:tav>
                                      </p:tavLst>
                                    </p:anim>
                                    <p:anim calcmode="lin" valueType="num">
                                      <p:cBhvr>
                                        <p:cTn id="78" dur="500" fill="hold"/>
                                        <p:tgtEl>
                                          <p:spTgt spid="19"/>
                                        </p:tgtEl>
                                        <p:attrNameLst>
                                          <p:attrName>ppt_h</p:attrName>
                                        </p:attrNameLst>
                                      </p:cBhvr>
                                      <p:tavLst>
                                        <p:tav tm="0">
                                          <p:val>
                                            <p:strVal val="#ppt_h"/>
                                          </p:val>
                                        </p:tav>
                                        <p:tav tm="100000">
                                          <p:val>
                                            <p:strVal val="#ppt_h"/>
                                          </p:val>
                                        </p:tav>
                                      </p:tavLst>
                                    </p:anim>
                                  </p:childTnLst>
                                </p:cTn>
                              </p:par>
                            </p:childTnLst>
                          </p:cTn>
                        </p:par>
                        <p:par>
                          <p:cTn id="79" fill="hold">
                            <p:stCondLst>
                              <p:cond delay="1500"/>
                            </p:stCondLst>
                            <p:childTnLst>
                              <p:par>
                                <p:cTn id="80" presetID="17" presetClass="entr" presetSubtype="10" fill="hold" grpId="0" nodeType="afterEffect">
                                  <p:stCondLst>
                                    <p:cond delay="0"/>
                                  </p:stCondLst>
                                  <p:childTnLst>
                                    <p:set>
                                      <p:cBhvr>
                                        <p:cTn id="81" dur="1" fill="hold">
                                          <p:stCondLst>
                                            <p:cond delay="0"/>
                                          </p:stCondLst>
                                        </p:cTn>
                                        <p:tgtEl>
                                          <p:spTgt spid="20"/>
                                        </p:tgtEl>
                                        <p:attrNameLst>
                                          <p:attrName>style.visibility</p:attrName>
                                        </p:attrNameLst>
                                      </p:cBhvr>
                                      <p:to>
                                        <p:strVal val="visible"/>
                                      </p:to>
                                    </p:set>
                                    <p:anim calcmode="lin" valueType="num">
                                      <p:cBhvr>
                                        <p:cTn id="82" dur="500" fill="hold"/>
                                        <p:tgtEl>
                                          <p:spTgt spid="20"/>
                                        </p:tgtEl>
                                        <p:attrNameLst>
                                          <p:attrName>ppt_w</p:attrName>
                                        </p:attrNameLst>
                                      </p:cBhvr>
                                      <p:tavLst>
                                        <p:tav tm="0">
                                          <p:val>
                                            <p:fltVal val="0"/>
                                          </p:val>
                                        </p:tav>
                                        <p:tav tm="100000">
                                          <p:val>
                                            <p:strVal val="#ppt_w"/>
                                          </p:val>
                                        </p:tav>
                                      </p:tavLst>
                                    </p:anim>
                                    <p:anim calcmode="lin" valueType="num">
                                      <p:cBhvr>
                                        <p:cTn id="83" dur="500" fill="hold"/>
                                        <p:tgtEl>
                                          <p:spTgt spid="20"/>
                                        </p:tgtEl>
                                        <p:attrNameLst>
                                          <p:attrName>ppt_h</p:attrName>
                                        </p:attrNameLst>
                                      </p:cBhvr>
                                      <p:tavLst>
                                        <p:tav tm="0">
                                          <p:val>
                                            <p:strVal val="#ppt_h"/>
                                          </p:val>
                                        </p:tav>
                                        <p:tav tm="100000">
                                          <p:val>
                                            <p:strVal val="#ppt_h"/>
                                          </p:val>
                                        </p:tav>
                                      </p:tavLst>
                                    </p:anim>
                                  </p:childTnLst>
                                </p:cTn>
                              </p:par>
                            </p:childTnLst>
                          </p:cTn>
                        </p:par>
                        <p:par>
                          <p:cTn id="84" fill="hold">
                            <p:stCondLst>
                              <p:cond delay="2000"/>
                            </p:stCondLst>
                            <p:childTnLst>
                              <p:par>
                                <p:cTn id="85" presetID="17" presetClass="entr" presetSubtype="10" fill="hold" grpId="0" nodeType="afterEffect">
                                  <p:stCondLst>
                                    <p:cond delay="0"/>
                                  </p:stCondLst>
                                  <p:childTnLst>
                                    <p:set>
                                      <p:cBhvr>
                                        <p:cTn id="86" dur="1" fill="hold">
                                          <p:stCondLst>
                                            <p:cond delay="0"/>
                                          </p:stCondLst>
                                        </p:cTn>
                                        <p:tgtEl>
                                          <p:spTgt spid="21"/>
                                        </p:tgtEl>
                                        <p:attrNameLst>
                                          <p:attrName>style.visibility</p:attrName>
                                        </p:attrNameLst>
                                      </p:cBhvr>
                                      <p:to>
                                        <p:strVal val="visible"/>
                                      </p:to>
                                    </p:set>
                                    <p:anim calcmode="lin" valueType="num">
                                      <p:cBhvr>
                                        <p:cTn id="87" dur="500" fill="hold"/>
                                        <p:tgtEl>
                                          <p:spTgt spid="21"/>
                                        </p:tgtEl>
                                        <p:attrNameLst>
                                          <p:attrName>ppt_w</p:attrName>
                                        </p:attrNameLst>
                                      </p:cBhvr>
                                      <p:tavLst>
                                        <p:tav tm="0">
                                          <p:val>
                                            <p:fltVal val="0"/>
                                          </p:val>
                                        </p:tav>
                                        <p:tav tm="100000">
                                          <p:val>
                                            <p:strVal val="#ppt_w"/>
                                          </p:val>
                                        </p:tav>
                                      </p:tavLst>
                                    </p:anim>
                                    <p:anim calcmode="lin" valueType="num">
                                      <p:cBhvr>
                                        <p:cTn id="88" dur="500" fill="hold"/>
                                        <p:tgtEl>
                                          <p:spTgt spid="21"/>
                                        </p:tgtEl>
                                        <p:attrNameLst>
                                          <p:attrName>ppt_h</p:attrName>
                                        </p:attrNameLst>
                                      </p:cBhvr>
                                      <p:tavLst>
                                        <p:tav tm="0">
                                          <p:val>
                                            <p:strVal val="#ppt_h"/>
                                          </p:val>
                                        </p:tav>
                                        <p:tav tm="100000">
                                          <p:val>
                                            <p:strVal val="#ppt_h"/>
                                          </p:val>
                                        </p:tav>
                                      </p:tavLst>
                                    </p:anim>
                                  </p:childTnLst>
                                </p:cTn>
                              </p:par>
                            </p:childTnLst>
                          </p:cTn>
                        </p:par>
                        <p:par>
                          <p:cTn id="89" fill="hold">
                            <p:stCondLst>
                              <p:cond delay="2500"/>
                            </p:stCondLst>
                            <p:childTnLst>
                              <p:par>
                                <p:cTn id="90" presetID="17" presetClass="entr" presetSubtype="10" fill="hold" grpId="0" nodeType="afterEffect">
                                  <p:stCondLst>
                                    <p:cond delay="0"/>
                                  </p:stCondLst>
                                  <p:childTnLst>
                                    <p:set>
                                      <p:cBhvr>
                                        <p:cTn id="91" dur="1" fill="hold">
                                          <p:stCondLst>
                                            <p:cond delay="0"/>
                                          </p:stCondLst>
                                        </p:cTn>
                                        <p:tgtEl>
                                          <p:spTgt spid="22"/>
                                        </p:tgtEl>
                                        <p:attrNameLst>
                                          <p:attrName>style.visibility</p:attrName>
                                        </p:attrNameLst>
                                      </p:cBhvr>
                                      <p:to>
                                        <p:strVal val="visible"/>
                                      </p:to>
                                    </p:set>
                                    <p:anim calcmode="lin" valueType="num">
                                      <p:cBhvr>
                                        <p:cTn id="92" dur="500" fill="hold"/>
                                        <p:tgtEl>
                                          <p:spTgt spid="22"/>
                                        </p:tgtEl>
                                        <p:attrNameLst>
                                          <p:attrName>ppt_w</p:attrName>
                                        </p:attrNameLst>
                                      </p:cBhvr>
                                      <p:tavLst>
                                        <p:tav tm="0">
                                          <p:val>
                                            <p:fltVal val="0"/>
                                          </p:val>
                                        </p:tav>
                                        <p:tav tm="100000">
                                          <p:val>
                                            <p:strVal val="#ppt_w"/>
                                          </p:val>
                                        </p:tav>
                                      </p:tavLst>
                                    </p:anim>
                                    <p:anim calcmode="lin" valueType="num">
                                      <p:cBhvr>
                                        <p:cTn id="93" dur="500" fill="hold"/>
                                        <p:tgtEl>
                                          <p:spTgt spid="22"/>
                                        </p:tgtEl>
                                        <p:attrNameLst>
                                          <p:attrName>ppt_h</p:attrName>
                                        </p:attrNameLst>
                                      </p:cBhvr>
                                      <p:tavLst>
                                        <p:tav tm="0">
                                          <p:val>
                                            <p:strVal val="#ppt_h"/>
                                          </p:val>
                                        </p:tav>
                                        <p:tav tm="100000">
                                          <p:val>
                                            <p:strVal val="#ppt_h"/>
                                          </p:val>
                                        </p:tav>
                                      </p:tavLst>
                                    </p:anim>
                                  </p:childTnLst>
                                </p:cTn>
                              </p:par>
                            </p:childTnLst>
                          </p:cTn>
                        </p:par>
                        <p:par>
                          <p:cTn id="94" fill="hold">
                            <p:stCondLst>
                              <p:cond delay="3000"/>
                            </p:stCondLst>
                            <p:childTnLst>
                              <p:par>
                                <p:cTn id="95" presetID="17" presetClass="entr" presetSubtype="10" fill="hold" grpId="0" nodeType="afterEffect">
                                  <p:stCondLst>
                                    <p:cond delay="0"/>
                                  </p:stCondLst>
                                  <p:childTnLst>
                                    <p:set>
                                      <p:cBhvr>
                                        <p:cTn id="96" dur="1" fill="hold">
                                          <p:stCondLst>
                                            <p:cond delay="0"/>
                                          </p:stCondLst>
                                        </p:cTn>
                                        <p:tgtEl>
                                          <p:spTgt spid="23"/>
                                        </p:tgtEl>
                                        <p:attrNameLst>
                                          <p:attrName>style.visibility</p:attrName>
                                        </p:attrNameLst>
                                      </p:cBhvr>
                                      <p:to>
                                        <p:strVal val="visible"/>
                                      </p:to>
                                    </p:set>
                                    <p:anim calcmode="lin" valueType="num">
                                      <p:cBhvr>
                                        <p:cTn id="97" dur="500" fill="hold"/>
                                        <p:tgtEl>
                                          <p:spTgt spid="23"/>
                                        </p:tgtEl>
                                        <p:attrNameLst>
                                          <p:attrName>ppt_w</p:attrName>
                                        </p:attrNameLst>
                                      </p:cBhvr>
                                      <p:tavLst>
                                        <p:tav tm="0">
                                          <p:val>
                                            <p:fltVal val="0"/>
                                          </p:val>
                                        </p:tav>
                                        <p:tav tm="100000">
                                          <p:val>
                                            <p:strVal val="#ppt_w"/>
                                          </p:val>
                                        </p:tav>
                                      </p:tavLst>
                                    </p:anim>
                                    <p:anim calcmode="lin" valueType="num">
                                      <p:cBhvr>
                                        <p:cTn id="98" dur="500" fill="hold"/>
                                        <p:tgtEl>
                                          <p:spTgt spid="23"/>
                                        </p:tgtEl>
                                        <p:attrNameLst>
                                          <p:attrName>ppt_h</p:attrName>
                                        </p:attrNameLst>
                                      </p:cBhvr>
                                      <p:tavLst>
                                        <p:tav tm="0">
                                          <p:val>
                                            <p:strVal val="#ppt_h"/>
                                          </p:val>
                                        </p:tav>
                                        <p:tav tm="100000">
                                          <p:val>
                                            <p:strVal val="#ppt_h"/>
                                          </p:val>
                                        </p:tav>
                                      </p:tavLst>
                                    </p:anim>
                                  </p:childTnLst>
                                </p:cTn>
                              </p:par>
                            </p:childTnLst>
                          </p:cTn>
                        </p:par>
                        <p:par>
                          <p:cTn id="99" fill="hold">
                            <p:stCondLst>
                              <p:cond delay="3500"/>
                            </p:stCondLst>
                            <p:childTnLst>
                              <p:par>
                                <p:cTn id="100" presetID="17" presetClass="entr" presetSubtype="10" fill="hold" grpId="0" nodeType="afterEffect">
                                  <p:stCondLst>
                                    <p:cond delay="0"/>
                                  </p:stCondLst>
                                  <p:childTnLst>
                                    <p:set>
                                      <p:cBhvr>
                                        <p:cTn id="101" dur="1" fill="hold">
                                          <p:stCondLst>
                                            <p:cond delay="0"/>
                                          </p:stCondLst>
                                        </p:cTn>
                                        <p:tgtEl>
                                          <p:spTgt spid="24"/>
                                        </p:tgtEl>
                                        <p:attrNameLst>
                                          <p:attrName>style.visibility</p:attrName>
                                        </p:attrNameLst>
                                      </p:cBhvr>
                                      <p:to>
                                        <p:strVal val="visible"/>
                                      </p:to>
                                    </p:set>
                                    <p:anim calcmode="lin" valueType="num">
                                      <p:cBhvr>
                                        <p:cTn id="102" dur="500" fill="hold"/>
                                        <p:tgtEl>
                                          <p:spTgt spid="24"/>
                                        </p:tgtEl>
                                        <p:attrNameLst>
                                          <p:attrName>ppt_w</p:attrName>
                                        </p:attrNameLst>
                                      </p:cBhvr>
                                      <p:tavLst>
                                        <p:tav tm="0">
                                          <p:val>
                                            <p:fltVal val="0"/>
                                          </p:val>
                                        </p:tav>
                                        <p:tav tm="100000">
                                          <p:val>
                                            <p:strVal val="#ppt_w"/>
                                          </p:val>
                                        </p:tav>
                                      </p:tavLst>
                                    </p:anim>
                                    <p:anim calcmode="lin" valueType="num">
                                      <p:cBhvr>
                                        <p:cTn id="103" dur="5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104" fill="hold">
                      <p:stCondLst>
                        <p:cond delay="indefinite"/>
                      </p:stCondLst>
                      <p:childTnLst>
                        <p:par>
                          <p:cTn id="105" fill="hold">
                            <p:stCondLst>
                              <p:cond delay="0"/>
                            </p:stCondLst>
                            <p:childTnLst>
                              <p:par>
                                <p:cTn id="106" presetID="18" presetClass="entr" presetSubtype="12" fill="hold" nodeType="click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strips(downLeft)">
                                      <p:cBhvr>
                                        <p:cTn id="108" dur="500"/>
                                        <p:tgtEl>
                                          <p:spTgt spid="37"/>
                                        </p:tgtEl>
                                      </p:cBhvr>
                                    </p:animEffect>
                                  </p:childTnLst>
                                </p:cTn>
                              </p:par>
                            </p:childTnLst>
                          </p:cTn>
                        </p:par>
                        <p:par>
                          <p:cTn id="109" fill="hold">
                            <p:stCondLst>
                              <p:cond delay="500"/>
                            </p:stCondLst>
                            <p:childTnLst>
                              <p:par>
                                <p:cTn id="110" presetID="18" presetClass="entr" presetSubtype="12" fill="hold" grpId="0" nodeType="afterEffect">
                                  <p:stCondLst>
                                    <p:cond delay="0"/>
                                  </p:stCondLst>
                                  <p:childTnLst>
                                    <p:set>
                                      <p:cBhvr>
                                        <p:cTn id="111" dur="1" fill="hold">
                                          <p:stCondLst>
                                            <p:cond delay="0"/>
                                          </p:stCondLst>
                                        </p:cTn>
                                        <p:tgtEl>
                                          <p:spTgt spid="32"/>
                                        </p:tgtEl>
                                        <p:attrNameLst>
                                          <p:attrName>style.visibility</p:attrName>
                                        </p:attrNameLst>
                                      </p:cBhvr>
                                      <p:to>
                                        <p:strVal val="visible"/>
                                      </p:to>
                                    </p:set>
                                    <p:animEffect transition="in" filter="strips(downLeft)">
                                      <p:cBhvr>
                                        <p:cTn id="112" dur="500"/>
                                        <p:tgtEl>
                                          <p:spTgt spid="32"/>
                                        </p:tgtEl>
                                      </p:cBhvr>
                                    </p:animEffect>
                                  </p:childTnLst>
                                </p:cTn>
                              </p:par>
                            </p:childTnLst>
                          </p:cTn>
                        </p:par>
                        <p:par>
                          <p:cTn id="113" fill="hold">
                            <p:stCondLst>
                              <p:cond delay="1000"/>
                            </p:stCondLst>
                            <p:childTnLst>
                              <p:par>
                                <p:cTn id="114" presetID="18" presetClass="entr" presetSubtype="12" fill="hold" grpId="0" nodeType="afterEffect">
                                  <p:stCondLst>
                                    <p:cond delay="0"/>
                                  </p:stCondLst>
                                  <p:childTnLst>
                                    <p:set>
                                      <p:cBhvr>
                                        <p:cTn id="115" dur="1" fill="hold">
                                          <p:stCondLst>
                                            <p:cond delay="0"/>
                                          </p:stCondLst>
                                        </p:cTn>
                                        <p:tgtEl>
                                          <p:spTgt spid="33"/>
                                        </p:tgtEl>
                                        <p:attrNameLst>
                                          <p:attrName>style.visibility</p:attrName>
                                        </p:attrNameLst>
                                      </p:cBhvr>
                                      <p:to>
                                        <p:strVal val="visible"/>
                                      </p:to>
                                    </p:set>
                                    <p:animEffect transition="in" filter="strips(downLeft)">
                                      <p:cBhvr>
                                        <p:cTn id="1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P spid="11" grpId="0"/>
      <p:bldP spid="12" grpId="0"/>
      <p:bldP spid="13" grpId="0"/>
      <p:bldP spid="5" grpId="0"/>
      <p:bldP spid="17" grpId="0"/>
      <p:bldP spid="18" grpId="0"/>
      <p:bldP spid="19" grpId="0"/>
      <p:bldP spid="20" grpId="0"/>
      <p:bldP spid="21" grpId="0"/>
      <p:bldP spid="22" grpId="0"/>
      <p:bldP spid="23" grpId="0"/>
      <p:bldP spid="24" grpId="0" animBg="1"/>
      <p:bldP spid="26" grpId="0"/>
      <p:bldP spid="27" grpId="0"/>
      <p:bldP spid="28" grpId="0"/>
      <p:bldP spid="29" grpId="0"/>
      <p:bldP spid="30" grpId="0"/>
      <p:bldP spid="32" grpId="0"/>
      <p:bldP spid="33" grpId="0"/>
      <p:bldP spid="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Explotación Off By One /&gt;</a:t>
            </a:r>
            <a:endParaRPr lang="es-ES" sz="4600" b="1" dirty="0">
              <a:solidFill>
                <a:srgbClr val="92D050"/>
              </a:solidFill>
            </a:endParaRPr>
          </a:p>
        </p:txBody>
      </p:sp>
      <p:sp>
        <p:nvSpPr>
          <p:cNvPr id="15" name="CuadroTexto 14">
            <a:extLst>
              <a:ext uri="{FF2B5EF4-FFF2-40B4-BE49-F238E27FC236}">
                <a16:creationId xmlns:a16="http://schemas.microsoft.com/office/drawing/2014/main" id="{5C59FD06-BFCF-F54F-8F1C-ADE2E1B0EF97}"/>
              </a:ext>
            </a:extLst>
          </p:cNvPr>
          <p:cNvSpPr txBox="1"/>
          <p:nvPr/>
        </p:nvSpPr>
        <p:spPr>
          <a:xfrm>
            <a:off x="3846786" y="6232634"/>
            <a:ext cx="184731" cy="369332"/>
          </a:xfrm>
          <a:prstGeom prst="rect">
            <a:avLst/>
          </a:prstGeom>
          <a:noFill/>
        </p:spPr>
        <p:txBody>
          <a:bodyPr wrap="none" rtlCol="0">
            <a:spAutoFit/>
          </a:bodyPr>
          <a:lstStyle/>
          <a:p>
            <a:endParaRPr lang="es-CL" dirty="0"/>
          </a:p>
        </p:txBody>
      </p:sp>
      <p:sp>
        <p:nvSpPr>
          <p:cNvPr id="6" name="CuadroTexto 5">
            <a:extLst>
              <a:ext uri="{FF2B5EF4-FFF2-40B4-BE49-F238E27FC236}">
                <a16:creationId xmlns:a16="http://schemas.microsoft.com/office/drawing/2014/main" id="{45600F03-CB43-6A44-A700-F89C70275298}"/>
              </a:ext>
            </a:extLst>
          </p:cNvPr>
          <p:cNvSpPr txBox="1"/>
          <p:nvPr/>
        </p:nvSpPr>
        <p:spPr>
          <a:xfrm>
            <a:off x="1036320" y="1910080"/>
            <a:ext cx="9926320" cy="2677656"/>
          </a:xfrm>
          <a:prstGeom prst="rect">
            <a:avLst/>
          </a:prstGeom>
          <a:noFill/>
        </p:spPr>
        <p:txBody>
          <a:bodyPr wrap="square" rtlCol="0">
            <a:spAutoFit/>
          </a:bodyPr>
          <a:lstStyle/>
          <a:p>
            <a:pPr algn="just"/>
            <a:r>
              <a:rPr lang="es-CL" sz="2400" dirty="0">
                <a:solidFill>
                  <a:srgbClr val="92D050"/>
                </a:solidFill>
              </a:rPr>
              <a:t>Este error se produce cuando un el tamaño de un buffer no es validado correctamente. Ahora cuando el programa llama a </a:t>
            </a:r>
            <a:r>
              <a:rPr lang="es-CL" sz="2400">
                <a:solidFill>
                  <a:srgbClr val="92D050"/>
                </a:solidFill>
              </a:rPr>
              <a:t>una función el </a:t>
            </a:r>
            <a:r>
              <a:rPr lang="es-CL" sz="2400" dirty="0">
                <a:solidFill>
                  <a:srgbClr val="92D050"/>
                </a:solidFill>
              </a:rPr>
              <a:t>registro ESP será trasladado a apuntar a la EBP dañado, y luego, el valor donde el ESP está apuntando será hecho estallar a EBP ( 0x41414141 ). Luego, ESP apuntará a la dirección 0xbffff4fc , y después de que se ejecute la instrucción ret, establecerá el registro EIP con el valor de la dirección de memoria a la que ESP apunta ( 0xbffff4fc = 0x41414141 -&gt; EIP ).</a:t>
            </a:r>
          </a:p>
        </p:txBody>
      </p:sp>
      <p:pic>
        <p:nvPicPr>
          <p:cNvPr id="7" name="Imagen 6">
            <a:extLst>
              <a:ext uri="{FF2B5EF4-FFF2-40B4-BE49-F238E27FC236}">
                <a16:creationId xmlns:a16="http://schemas.microsoft.com/office/drawing/2014/main" id="{E62C088F-F02F-E44A-963D-02CE2ED90447}"/>
              </a:ext>
            </a:extLst>
          </p:cNvPr>
          <p:cNvPicPr>
            <a:picLocks noChangeAspect="1"/>
          </p:cNvPicPr>
          <p:nvPr/>
        </p:nvPicPr>
        <p:blipFill>
          <a:blip r:embed="rId3"/>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1360666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Explotación Off By One /&gt;</a:t>
            </a:r>
            <a:endParaRPr lang="es-ES" sz="4600" b="1" dirty="0">
              <a:solidFill>
                <a:srgbClr val="92D050"/>
              </a:solidFill>
            </a:endParaRPr>
          </a:p>
        </p:txBody>
      </p:sp>
      <p:sp>
        <p:nvSpPr>
          <p:cNvPr id="15" name="CuadroTexto 14">
            <a:extLst>
              <a:ext uri="{FF2B5EF4-FFF2-40B4-BE49-F238E27FC236}">
                <a16:creationId xmlns:a16="http://schemas.microsoft.com/office/drawing/2014/main" id="{5C59FD06-BFCF-F54F-8F1C-ADE2E1B0EF97}"/>
              </a:ext>
            </a:extLst>
          </p:cNvPr>
          <p:cNvSpPr txBox="1"/>
          <p:nvPr/>
        </p:nvSpPr>
        <p:spPr>
          <a:xfrm>
            <a:off x="3846786" y="6232634"/>
            <a:ext cx="184731" cy="369332"/>
          </a:xfrm>
          <a:prstGeom prst="rect">
            <a:avLst/>
          </a:prstGeom>
          <a:noFill/>
        </p:spPr>
        <p:txBody>
          <a:bodyPr wrap="none" rtlCol="0">
            <a:spAutoFit/>
          </a:bodyPr>
          <a:lstStyle/>
          <a:p>
            <a:endParaRPr lang="es-CL" dirty="0"/>
          </a:p>
        </p:txBody>
      </p:sp>
      <p:pic>
        <p:nvPicPr>
          <p:cNvPr id="7" name="Imagen 6">
            <a:extLst>
              <a:ext uri="{FF2B5EF4-FFF2-40B4-BE49-F238E27FC236}">
                <a16:creationId xmlns:a16="http://schemas.microsoft.com/office/drawing/2014/main" id="{E62C088F-F02F-E44A-963D-02CE2ED90447}"/>
              </a:ext>
            </a:extLst>
          </p:cNvPr>
          <p:cNvPicPr>
            <a:picLocks noChangeAspect="1"/>
          </p:cNvPicPr>
          <p:nvPr/>
        </p:nvPicPr>
        <p:blipFill>
          <a:blip r:embed="rId3"/>
          <a:stretch>
            <a:fillRect/>
          </a:stretch>
        </p:blipFill>
        <p:spPr>
          <a:xfrm>
            <a:off x="10316895" y="6313714"/>
            <a:ext cx="1695773" cy="416993"/>
          </a:xfrm>
          <a:prstGeom prst="rect">
            <a:avLst/>
          </a:prstGeom>
        </p:spPr>
      </p:pic>
      <p:sp>
        <p:nvSpPr>
          <p:cNvPr id="3" name="Rectángulo redondeado 2">
            <a:extLst>
              <a:ext uri="{FF2B5EF4-FFF2-40B4-BE49-F238E27FC236}">
                <a16:creationId xmlns:a16="http://schemas.microsoft.com/office/drawing/2014/main" id="{16DD1F7C-3710-D94E-9D2D-D1A38893FD62}"/>
              </a:ext>
            </a:extLst>
          </p:cNvPr>
          <p:cNvSpPr/>
          <p:nvPr/>
        </p:nvSpPr>
        <p:spPr>
          <a:xfrm>
            <a:off x="422695" y="1346394"/>
            <a:ext cx="1701426" cy="2421923"/>
          </a:xfrm>
          <a:prstGeom prst="roundRect">
            <a:avLst/>
          </a:prstGeom>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b="1" dirty="0">
                <a:solidFill>
                  <a:srgbClr val="FFFF00"/>
                </a:solidFill>
              </a:rPr>
              <a:t>Main()</a:t>
            </a:r>
          </a:p>
          <a:p>
            <a:pPr algn="ctr"/>
            <a:endParaRPr lang="es-CL" dirty="0"/>
          </a:p>
          <a:p>
            <a:pPr algn="ctr"/>
            <a:endParaRPr lang="es-CL" dirty="0"/>
          </a:p>
          <a:p>
            <a:pPr algn="ctr"/>
            <a:r>
              <a:rPr lang="es-CL" dirty="0">
                <a:solidFill>
                  <a:schemeClr val="bg1"/>
                </a:solidFill>
              </a:rPr>
              <a:t>call Copiador()</a:t>
            </a:r>
          </a:p>
          <a:p>
            <a:pPr algn="ctr"/>
            <a:endParaRPr lang="es-CL" dirty="0"/>
          </a:p>
          <a:p>
            <a:pPr algn="ctr"/>
            <a:endParaRPr lang="es-CL" dirty="0"/>
          </a:p>
          <a:p>
            <a:pPr algn="ctr"/>
            <a:r>
              <a:rPr lang="es-CL" dirty="0">
                <a:solidFill>
                  <a:schemeClr val="bg1"/>
                </a:solidFill>
              </a:rPr>
              <a:t>leave</a:t>
            </a:r>
          </a:p>
          <a:p>
            <a:pPr algn="ctr"/>
            <a:r>
              <a:rPr lang="es-CL" dirty="0">
                <a:solidFill>
                  <a:schemeClr val="bg1"/>
                </a:solidFill>
              </a:rPr>
              <a:t>ret</a:t>
            </a:r>
          </a:p>
        </p:txBody>
      </p:sp>
      <p:sp>
        <p:nvSpPr>
          <p:cNvPr id="8" name="Rectángulo redondeado 7">
            <a:extLst>
              <a:ext uri="{FF2B5EF4-FFF2-40B4-BE49-F238E27FC236}">
                <a16:creationId xmlns:a16="http://schemas.microsoft.com/office/drawing/2014/main" id="{1B89317D-BF92-F64E-BE99-D3013AF822BC}"/>
              </a:ext>
            </a:extLst>
          </p:cNvPr>
          <p:cNvSpPr/>
          <p:nvPr/>
        </p:nvSpPr>
        <p:spPr>
          <a:xfrm>
            <a:off x="7204467" y="1783462"/>
            <a:ext cx="1939534" cy="3193980"/>
          </a:xfrm>
          <a:prstGeom prst="roundRect">
            <a:avLst/>
          </a:prstGeom>
          <a:solidFill>
            <a:schemeClr val="accent2">
              <a:lumMod val="75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b="1" dirty="0">
                <a:solidFill>
                  <a:srgbClr val="FFFF00"/>
                </a:solidFill>
              </a:rPr>
              <a:t>Copiador()</a:t>
            </a:r>
          </a:p>
          <a:p>
            <a:pPr algn="ctr"/>
            <a:endParaRPr lang="es-CL" dirty="0"/>
          </a:p>
          <a:p>
            <a:pPr algn="ctr"/>
            <a:r>
              <a:rPr lang="es-CL" dirty="0"/>
              <a:t>push ebp</a:t>
            </a:r>
          </a:p>
          <a:p>
            <a:pPr algn="ctr"/>
            <a:r>
              <a:rPr lang="es-CL" dirty="0"/>
              <a:t>mov ebp, esp</a:t>
            </a:r>
          </a:p>
          <a:p>
            <a:pPr algn="ctr"/>
            <a:endParaRPr lang="es-CL" dirty="0"/>
          </a:p>
          <a:p>
            <a:pPr algn="ctr"/>
            <a:endParaRPr lang="es-CL" dirty="0"/>
          </a:p>
          <a:p>
            <a:pPr algn="ctr"/>
            <a:r>
              <a:rPr lang="es-CL" dirty="0"/>
              <a:t>call strcpy(1024)</a:t>
            </a:r>
          </a:p>
          <a:p>
            <a:pPr algn="ctr"/>
            <a:endParaRPr lang="es-CL" dirty="0"/>
          </a:p>
          <a:p>
            <a:pPr algn="ctr"/>
            <a:endParaRPr lang="es-CL" dirty="0"/>
          </a:p>
          <a:p>
            <a:pPr algn="ctr"/>
            <a:r>
              <a:rPr lang="es-CL" dirty="0"/>
              <a:t>leave</a:t>
            </a:r>
          </a:p>
          <a:p>
            <a:pPr algn="ctr"/>
            <a:r>
              <a:rPr lang="es-CL" dirty="0"/>
              <a:t>ret</a:t>
            </a:r>
          </a:p>
        </p:txBody>
      </p:sp>
      <p:cxnSp>
        <p:nvCxnSpPr>
          <p:cNvPr id="6" name="Conector angular 5">
            <a:extLst>
              <a:ext uri="{FF2B5EF4-FFF2-40B4-BE49-F238E27FC236}">
                <a16:creationId xmlns:a16="http://schemas.microsoft.com/office/drawing/2014/main" id="{A616318F-DF66-F24B-923C-7F2A01FD8C1B}"/>
              </a:ext>
            </a:extLst>
          </p:cNvPr>
          <p:cNvCxnSpPr>
            <a:cxnSpLocks/>
            <a:endCxn id="8" idx="0"/>
          </p:cNvCxnSpPr>
          <p:nvPr/>
        </p:nvCxnSpPr>
        <p:spPr>
          <a:xfrm flipV="1">
            <a:off x="2124120" y="1783462"/>
            <a:ext cx="6050114" cy="677162"/>
          </a:xfrm>
          <a:prstGeom prst="bentConnector4">
            <a:avLst>
              <a:gd name="adj1" fmla="val 41986"/>
              <a:gd name="adj2" fmla="val 133759"/>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Conector recto 20">
            <a:extLst>
              <a:ext uri="{FF2B5EF4-FFF2-40B4-BE49-F238E27FC236}">
                <a16:creationId xmlns:a16="http://schemas.microsoft.com/office/drawing/2014/main" id="{0F3404CB-407C-CC4D-8977-569FA35BBB2F}"/>
              </a:ext>
            </a:extLst>
          </p:cNvPr>
          <p:cNvCxnSpPr>
            <a:cxnSpLocks/>
          </p:cNvCxnSpPr>
          <p:nvPr/>
        </p:nvCxnSpPr>
        <p:spPr>
          <a:xfrm>
            <a:off x="1264768" y="3768317"/>
            <a:ext cx="0" cy="810107"/>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Conector recto 22">
            <a:extLst>
              <a:ext uri="{FF2B5EF4-FFF2-40B4-BE49-F238E27FC236}">
                <a16:creationId xmlns:a16="http://schemas.microsoft.com/office/drawing/2014/main" id="{926024AB-F5C9-2A42-9137-F03926DB2BF7}"/>
              </a:ext>
            </a:extLst>
          </p:cNvPr>
          <p:cNvCxnSpPr>
            <a:cxnSpLocks/>
          </p:cNvCxnSpPr>
          <p:nvPr/>
        </p:nvCxnSpPr>
        <p:spPr>
          <a:xfrm>
            <a:off x="1035142" y="4597878"/>
            <a:ext cx="476530"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Conector recto 25">
            <a:extLst>
              <a:ext uri="{FF2B5EF4-FFF2-40B4-BE49-F238E27FC236}">
                <a16:creationId xmlns:a16="http://schemas.microsoft.com/office/drawing/2014/main" id="{F75C9975-0DA6-F94D-A550-A025C403F4FB}"/>
              </a:ext>
            </a:extLst>
          </p:cNvPr>
          <p:cNvCxnSpPr>
            <a:cxnSpLocks/>
          </p:cNvCxnSpPr>
          <p:nvPr/>
        </p:nvCxnSpPr>
        <p:spPr>
          <a:xfrm>
            <a:off x="1100852" y="4664014"/>
            <a:ext cx="327831"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Conector recto 29">
            <a:extLst>
              <a:ext uri="{FF2B5EF4-FFF2-40B4-BE49-F238E27FC236}">
                <a16:creationId xmlns:a16="http://schemas.microsoft.com/office/drawing/2014/main" id="{A5882791-EFE3-D340-92DB-E35B96893AAE}"/>
              </a:ext>
            </a:extLst>
          </p:cNvPr>
          <p:cNvCxnSpPr>
            <a:cxnSpLocks/>
          </p:cNvCxnSpPr>
          <p:nvPr/>
        </p:nvCxnSpPr>
        <p:spPr>
          <a:xfrm>
            <a:off x="1185691" y="4738776"/>
            <a:ext cx="175431"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2" name="CuadroTexto 31">
            <a:extLst>
              <a:ext uri="{FF2B5EF4-FFF2-40B4-BE49-F238E27FC236}">
                <a16:creationId xmlns:a16="http://schemas.microsoft.com/office/drawing/2014/main" id="{716DDE4D-7DD0-5546-A14C-9AD51A220296}"/>
              </a:ext>
            </a:extLst>
          </p:cNvPr>
          <p:cNvSpPr txBox="1"/>
          <p:nvPr/>
        </p:nvSpPr>
        <p:spPr>
          <a:xfrm>
            <a:off x="734514" y="4730150"/>
            <a:ext cx="1088439" cy="646331"/>
          </a:xfrm>
          <a:prstGeom prst="rect">
            <a:avLst/>
          </a:prstGeom>
          <a:noFill/>
        </p:spPr>
        <p:txBody>
          <a:bodyPr wrap="none" rtlCol="0">
            <a:spAutoFit/>
          </a:bodyPr>
          <a:lstStyle/>
          <a:p>
            <a:pPr algn="ctr"/>
            <a:r>
              <a:rPr lang="es-CL" dirty="0">
                <a:solidFill>
                  <a:srgbClr val="92D050"/>
                </a:solidFill>
              </a:rPr>
              <a:t>Retn</a:t>
            </a:r>
          </a:p>
          <a:p>
            <a:pPr algn="ctr"/>
            <a:r>
              <a:rPr lang="es-CL" dirty="0">
                <a:solidFill>
                  <a:srgbClr val="92D050"/>
                </a:solidFill>
              </a:rPr>
              <a:t>Shellcode</a:t>
            </a:r>
          </a:p>
        </p:txBody>
      </p:sp>
      <p:cxnSp>
        <p:nvCxnSpPr>
          <p:cNvPr id="41" name="Conector recto de flecha 40">
            <a:extLst>
              <a:ext uri="{FF2B5EF4-FFF2-40B4-BE49-F238E27FC236}">
                <a16:creationId xmlns:a16="http://schemas.microsoft.com/office/drawing/2014/main" id="{E6C409CF-E820-404D-9ABE-4A81DF1E8FAC}"/>
              </a:ext>
            </a:extLst>
          </p:cNvPr>
          <p:cNvCxnSpPr/>
          <p:nvPr/>
        </p:nvCxnSpPr>
        <p:spPr>
          <a:xfrm>
            <a:off x="9144000" y="2857024"/>
            <a:ext cx="810883"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42" name="CuadroTexto 41">
            <a:extLst>
              <a:ext uri="{FF2B5EF4-FFF2-40B4-BE49-F238E27FC236}">
                <a16:creationId xmlns:a16="http://schemas.microsoft.com/office/drawing/2014/main" id="{FC2DED79-8A66-BD40-981C-C86E8037CB2B}"/>
              </a:ext>
            </a:extLst>
          </p:cNvPr>
          <p:cNvSpPr txBox="1"/>
          <p:nvPr/>
        </p:nvSpPr>
        <p:spPr>
          <a:xfrm>
            <a:off x="9995878" y="1721959"/>
            <a:ext cx="1893883" cy="1477328"/>
          </a:xfrm>
          <a:prstGeom prst="rect">
            <a:avLst/>
          </a:prstGeom>
          <a:noFill/>
        </p:spPr>
        <p:txBody>
          <a:bodyPr wrap="square" rtlCol="0">
            <a:spAutoFit/>
          </a:bodyPr>
          <a:lstStyle/>
          <a:p>
            <a:pPr algn="ctr"/>
            <a:r>
              <a:rPr lang="es-CL" b="1" dirty="0">
                <a:solidFill>
                  <a:srgbClr val="92D050"/>
                </a:solidFill>
              </a:rPr>
              <a:t>ebp </a:t>
            </a:r>
            <a:r>
              <a:rPr lang="es-CL" dirty="0">
                <a:solidFill>
                  <a:srgbClr val="92D050"/>
                </a:solidFill>
              </a:rPr>
              <a:t>se iguala a </a:t>
            </a:r>
            <a:r>
              <a:rPr lang="es-CL" b="1" dirty="0">
                <a:solidFill>
                  <a:srgbClr val="92D050"/>
                </a:solidFill>
              </a:rPr>
              <a:t>esp </a:t>
            </a:r>
            <a:r>
              <a:rPr lang="es-CL" dirty="0">
                <a:solidFill>
                  <a:srgbClr val="92D050"/>
                </a:solidFill>
              </a:rPr>
              <a:t>guardando</a:t>
            </a:r>
            <a:r>
              <a:rPr lang="es-CL" b="1" dirty="0">
                <a:solidFill>
                  <a:srgbClr val="92D050"/>
                </a:solidFill>
              </a:rPr>
              <a:t> </a:t>
            </a:r>
            <a:r>
              <a:rPr lang="es-CL" dirty="0">
                <a:solidFill>
                  <a:srgbClr val="92D050"/>
                </a:solidFill>
              </a:rPr>
              <a:t>el puntero </a:t>
            </a:r>
            <a:r>
              <a:rPr lang="es-CL" b="1" dirty="0">
                <a:solidFill>
                  <a:srgbClr val="92D050"/>
                </a:solidFill>
              </a:rPr>
              <a:t>ebp</a:t>
            </a:r>
            <a:r>
              <a:rPr lang="es-CL" dirty="0">
                <a:solidFill>
                  <a:srgbClr val="92D050"/>
                </a:solidFill>
              </a:rPr>
              <a:t> del main() en </a:t>
            </a:r>
            <a:r>
              <a:rPr lang="es-CL" b="1" dirty="0">
                <a:solidFill>
                  <a:srgbClr val="92D050"/>
                </a:solidFill>
              </a:rPr>
              <a:t>ebp</a:t>
            </a:r>
            <a:r>
              <a:rPr lang="es-CL" dirty="0">
                <a:solidFill>
                  <a:srgbClr val="92D050"/>
                </a:solidFill>
              </a:rPr>
              <a:t> de copiador()</a:t>
            </a:r>
          </a:p>
        </p:txBody>
      </p:sp>
      <p:sp>
        <p:nvSpPr>
          <p:cNvPr id="46" name="CuadroTexto 45">
            <a:extLst>
              <a:ext uri="{FF2B5EF4-FFF2-40B4-BE49-F238E27FC236}">
                <a16:creationId xmlns:a16="http://schemas.microsoft.com/office/drawing/2014/main" id="{BB8FE4C9-2295-C44C-98A4-28614F0F8AF5}"/>
              </a:ext>
            </a:extLst>
          </p:cNvPr>
          <p:cNvSpPr txBox="1"/>
          <p:nvPr/>
        </p:nvSpPr>
        <p:spPr>
          <a:xfrm>
            <a:off x="3433864" y="5774643"/>
            <a:ext cx="1752403" cy="369332"/>
          </a:xfrm>
          <a:prstGeom prst="rect">
            <a:avLst/>
          </a:prstGeom>
          <a:noFill/>
        </p:spPr>
        <p:txBody>
          <a:bodyPr wrap="none" rtlCol="0">
            <a:spAutoFit/>
          </a:bodyPr>
          <a:lstStyle/>
          <a:p>
            <a:r>
              <a:rPr lang="es-CL" b="1" dirty="0">
                <a:solidFill>
                  <a:srgbClr val="FFC000"/>
                </a:solidFill>
              </a:rPr>
              <a:t>ebp </a:t>
            </a:r>
            <a:r>
              <a:rPr lang="es-CL" dirty="0">
                <a:solidFill>
                  <a:srgbClr val="FFC000"/>
                </a:solidFill>
              </a:rPr>
              <a:t>0x12131415</a:t>
            </a:r>
          </a:p>
        </p:txBody>
      </p:sp>
      <p:sp>
        <p:nvSpPr>
          <p:cNvPr id="48" name="CuadroTexto 47">
            <a:extLst>
              <a:ext uri="{FF2B5EF4-FFF2-40B4-BE49-F238E27FC236}">
                <a16:creationId xmlns:a16="http://schemas.microsoft.com/office/drawing/2014/main" id="{D338792B-C48B-1646-B35C-4A893BE05C97}"/>
              </a:ext>
            </a:extLst>
          </p:cNvPr>
          <p:cNvSpPr txBox="1"/>
          <p:nvPr/>
        </p:nvSpPr>
        <p:spPr>
          <a:xfrm>
            <a:off x="5127960" y="4132374"/>
            <a:ext cx="1443600" cy="646331"/>
          </a:xfrm>
          <a:prstGeom prst="rect">
            <a:avLst/>
          </a:prstGeom>
          <a:noFill/>
        </p:spPr>
        <p:txBody>
          <a:bodyPr wrap="square" rtlCol="0">
            <a:spAutoFit/>
          </a:bodyPr>
          <a:lstStyle/>
          <a:p>
            <a:r>
              <a:rPr lang="es-CL" dirty="0">
                <a:solidFill>
                  <a:srgbClr val="00B0F0"/>
                </a:solidFill>
              </a:rPr>
              <a:t>mov esp, ebp</a:t>
            </a:r>
          </a:p>
          <a:p>
            <a:r>
              <a:rPr lang="es-CL" dirty="0">
                <a:solidFill>
                  <a:srgbClr val="00B0F0"/>
                </a:solidFill>
              </a:rPr>
              <a:t>pop ebp</a:t>
            </a:r>
          </a:p>
        </p:txBody>
      </p:sp>
      <p:cxnSp>
        <p:nvCxnSpPr>
          <p:cNvPr id="50" name="Conector recto de flecha 49">
            <a:extLst>
              <a:ext uri="{FF2B5EF4-FFF2-40B4-BE49-F238E27FC236}">
                <a16:creationId xmlns:a16="http://schemas.microsoft.com/office/drawing/2014/main" id="{2A75F788-50B7-F547-85C1-AE05FF110CDD}"/>
              </a:ext>
            </a:extLst>
          </p:cNvPr>
          <p:cNvCxnSpPr>
            <a:cxnSpLocks/>
          </p:cNvCxnSpPr>
          <p:nvPr/>
        </p:nvCxnSpPr>
        <p:spPr>
          <a:xfrm flipH="1">
            <a:off x="6609403" y="4475874"/>
            <a:ext cx="595064"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52" name="Corchetes 51">
            <a:extLst>
              <a:ext uri="{FF2B5EF4-FFF2-40B4-BE49-F238E27FC236}">
                <a16:creationId xmlns:a16="http://schemas.microsoft.com/office/drawing/2014/main" id="{4DFC881D-D4BC-BC4D-A17B-78CB92B007A5}"/>
              </a:ext>
            </a:extLst>
          </p:cNvPr>
          <p:cNvSpPr/>
          <p:nvPr/>
        </p:nvSpPr>
        <p:spPr>
          <a:xfrm>
            <a:off x="9995878" y="1752911"/>
            <a:ext cx="1852888" cy="1415425"/>
          </a:xfrm>
          <a:prstGeom prst="bracketPair">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s-CL"/>
          </a:p>
        </p:txBody>
      </p:sp>
      <p:sp>
        <p:nvSpPr>
          <p:cNvPr id="53" name="Corchetes 52">
            <a:extLst>
              <a:ext uri="{FF2B5EF4-FFF2-40B4-BE49-F238E27FC236}">
                <a16:creationId xmlns:a16="http://schemas.microsoft.com/office/drawing/2014/main" id="{CBE1E9E1-A028-4F43-84D6-BF63373D1152}"/>
              </a:ext>
            </a:extLst>
          </p:cNvPr>
          <p:cNvSpPr/>
          <p:nvPr/>
        </p:nvSpPr>
        <p:spPr>
          <a:xfrm>
            <a:off x="5148418" y="4211453"/>
            <a:ext cx="1402685" cy="567252"/>
          </a:xfrm>
          <a:prstGeom prst="bracketPair">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CL"/>
          </a:p>
        </p:txBody>
      </p:sp>
      <p:cxnSp>
        <p:nvCxnSpPr>
          <p:cNvPr id="57" name="Conector angular 56">
            <a:extLst>
              <a:ext uri="{FF2B5EF4-FFF2-40B4-BE49-F238E27FC236}">
                <a16:creationId xmlns:a16="http://schemas.microsoft.com/office/drawing/2014/main" id="{488A80A7-843C-2048-B3E2-0AD907C88756}"/>
              </a:ext>
            </a:extLst>
          </p:cNvPr>
          <p:cNvCxnSpPr>
            <a:cxnSpLocks/>
            <a:stCxn id="3" idx="3"/>
          </p:cNvCxnSpPr>
          <p:nvPr/>
        </p:nvCxnSpPr>
        <p:spPr>
          <a:xfrm>
            <a:off x="2124121" y="2557356"/>
            <a:ext cx="2185945" cy="3147835"/>
          </a:xfrm>
          <a:prstGeom prst="bentConnector2">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2" name="CuadroTexto 61">
            <a:extLst>
              <a:ext uri="{FF2B5EF4-FFF2-40B4-BE49-F238E27FC236}">
                <a16:creationId xmlns:a16="http://schemas.microsoft.com/office/drawing/2014/main" id="{8EEECBFF-14C5-CA47-8960-1C680B062DA2}"/>
              </a:ext>
            </a:extLst>
          </p:cNvPr>
          <p:cNvSpPr txBox="1"/>
          <p:nvPr/>
        </p:nvSpPr>
        <p:spPr>
          <a:xfrm>
            <a:off x="3433863" y="5774643"/>
            <a:ext cx="1752403" cy="369332"/>
          </a:xfrm>
          <a:prstGeom prst="rect">
            <a:avLst/>
          </a:prstGeom>
          <a:noFill/>
        </p:spPr>
        <p:txBody>
          <a:bodyPr wrap="none" rtlCol="0">
            <a:spAutoFit/>
          </a:bodyPr>
          <a:lstStyle/>
          <a:p>
            <a:r>
              <a:rPr lang="es-CL" b="1" dirty="0">
                <a:solidFill>
                  <a:srgbClr val="FFC000"/>
                </a:solidFill>
              </a:rPr>
              <a:t>ebp </a:t>
            </a:r>
            <a:r>
              <a:rPr lang="es-CL" dirty="0">
                <a:solidFill>
                  <a:srgbClr val="FFC000"/>
                </a:solidFill>
              </a:rPr>
              <a:t>0x121314</a:t>
            </a:r>
            <a:r>
              <a:rPr lang="es-CL" b="1" dirty="0">
                <a:solidFill>
                  <a:srgbClr val="BFFFFF"/>
                </a:solidFill>
              </a:rPr>
              <a:t>00</a:t>
            </a:r>
          </a:p>
        </p:txBody>
      </p:sp>
      <p:graphicFrame>
        <p:nvGraphicFramePr>
          <p:cNvPr id="63" name="Tabla 62">
            <a:extLst>
              <a:ext uri="{FF2B5EF4-FFF2-40B4-BE49-F238E27FC236}">
                <a16:creationId xmlns:a16="http://schemas.microsoft.com/office/drawing/2014/main" id="{10AFB753-C024-EC4C-8046-8E8A86668352}"/>
              </a:ext>
            </a:extLst>
          </p:cNvPr>
          <p:cNvGraphicFramePr>
            <a:graphicFrameLocks noGrp="1"/>
          </p:cNvGraphicFramePr>
          <p:nvPr>
            <p:extLst>
              <p:ext uri="{D42A27DB-BD31-4B8C-83A1-F6EECF244321}">
                <p14:modId xmlns:p14="http://schemas.microsoft.com/office/powerpoint/2010/main" val="2862115049"/>
              </p:ext>
            </p:extLst>
          </p:nvPr>
        </p:nvGraphicFramePr>
        <p:xfrm>
          <a:off x="7206376" y="5214645"/>
          <a:ext cx="4614921" cy="304800"/>
        </p:xfrm>
        <a:graphic>
          <a:graphicData uri="http://schemas.openxmlformats.org/drawingml/2006/table">
            <a:tbl>
              <a:tblPr firstRow="1" bandRow="1">
                <a:tableStyleId>{22838BEF-8BB2-4498-84A7-C5851F593DF1}</a:tableStyleId>
              </a:tblPr>
              <a:tblGrid>
                <a:gridCol w="455576">
                  <a:extLst>
                    <a:ext uri="{9D8B030D-6E8A-4147-A177-3AD203B41FA5}">
                      <a16:colId xmlns:a16="http://schemas.microsoft.com/office/drawing/2014/main" val="4215320106"/>
                    </a:ext>
                  </a:extLst>
                </a:gridCol>
                <a:gridCol w="455576">
                  <a:extLst>
                    <a:ext uri="{9D8B030D-6E8A-4147-A177-3AD203B41FA5}">
                      <a16:colId xmlns:a16="http://schemas.microsoft.com/office/drawing/2014/main" val="1439848438"/>
                    </a:ext>
                  </a:extLst>
                </a:gridCol>
                <a:gridCol w="455576">
                  <a:extLst>
                    <a:ext uri="{9D8B030D-6E8A-4147-A177-3AD203B41FA5}">
                      <a16:colId xmlns:a16="http://schemas.microsoft.com/office/drawing/2014/main" val="823156967"/>
                    </a:ext>
                  </a:extLst>
                </a:gridCol>
                <a:gridCol w="455576">
                  <a:extLst>
                    <a:ext uri="{9D8B030D-6E8A-4147-A177-3AD203B41FA5}">
                      <a16:colId xmlns:a16="http://schemas.microsoft.com/office/drawing/2014/main" val="4114994340"/>
                    </a:ext>
                  </a:extLst>
                </a:gridCol>
                <a:gridCol w="455576">
                  <a:extLst>
                    <a:ext uri="{9D8B030D-6E8A-4147-A177-3AD203B41FA5}">
                      <a16:colId xmlns:a16="http://schemas.microsoft.com/office/drawing/2014/main" val="2502865118"/>
                    </a:ext>
                  </a:extLst>
                </a:gridCol>
                <a:gridCol w="455576">
                  <a:extLst>
                    <a:ext uri="{9D8B030D-6E8A-4147-A177-3AD203B41FA5}">
                      <a16:colId xmlns:a16="http://schemas.microsoft.com/office/drawing/2014/main" val="2453421955"/>
                    </a:ext>
                  </a:extLst>
                </a:gridCol>
                <a:gridCol w="455576">
                  <a:extLst>
                    <a:ext uri="{9D8B030D-6E8A-4147-A177-3AD203B41FA5}">
                      <a16:colId xmlns:a16="http://schemas.microsoft.com/office/drawing/2014/main" val="3675887536"/>
                    </a:ext>
                  </a:extLst>
                </a:gridCol>
                <a:gridCol w="455576">
                  <a:extLst>
                    <a:ext uri="{9D8B030D-6E8A-4147-A177-3AD203B41FA5}">
                      <a16:colId xmlns:a16="http://schemas.microsoft.com/office/drawing/2014/main" val="2341773329"/>
                    </a:ext>
                  </a:extLst>
                </a:gridCol>
                <a:gridCol w="455576">
                  <a:extLst>
                    <a:ext uri="{9D8B030D-6E8A-4147-A177-3AD203B41FA5}">
                      <a16:colId xmlns:a16="http://schemas.microsoft.com/office/drawing/2014/main" val="408874345"/>
                    </a:ext>
                  </a:extLst>
                </a:gridCol>
                <a:gridCol w="514737">
                  <a:extLst>
                    <a:ext uri="{9D8B030D-6E8A-4147-A177-3AD203B41FA5}">
                      <a16:colId xmlns:a16="http://schemas.microsoft.com/office/drawing/2014/main" val="3823259160"/>
                    </a:ext>
                  </a:extLst>
                </a:gridCol>
              </a:tblGrid>
              <a:tr h="192753">
                <a:tc>
                  <a:txBody>
                    <a:bodyPr/>
                    <a:lstStyle/>
                    <a:p>
                      <a:pPr algn="ctr"/>
                      <a:r>
                        <a:rPr lang="es-CL" sz="1400" b="0" dirty="0"/>
                        <a:t>A</a:t>
                      </a:r>
                    </a:p>
                  </a:txBody>
                  <a:tcPr anchor="ctr">
                    <a:solidFill>
                      <a:srgbClr val="FFC000"/>
                    </a:solidFill>
                  </a:tcPr>
                </a:tc>
                <a:tc>
                  <a:txBody>
                    <a:bodyPr/>
                    <a:lstStyle/>
                    <a:p>
                      <a:pPr algn="ctr"/>
                      <a:r>
                        <a:rPr lang="es-CL" sz="1400" b="0" dirty="0"/>
                        <a:t>A</a:t>
                      </a:r>
                    </a:p>
                  </a:txBody>
                  <a:tcPr anchor="ctr">
                    <a:solidFill>
                      <a:srgbClr val="FFC000"/>
                    </a:solidFill>
                  </a:tcPr>
                </a:tc>
                <a:tc>
                  <a:txBody>
                    <a:bodyPr/>
                    <a:lstStyle/>
                    <a:p>
                      <a:pPr algn="ctr"/>
                      <a:r>
                        <a:rPr lang="es-CL" sz="1400" b="0" dirty="0"/>
                        <a:t>A</a:t>
                      </a:r>
                    </a:p>
                  </a:txBody>
                  <a:tcPr anchor="ctr">
                    <a:solidFill>
                      <a:srgbClr val="FFC000"/>
                    </a:solidFill>
                  </a:tcPr>
                </a:tc>
                <a:tc>
                  <a:txBody>
                    <a:bodyPr/>
                    <a:lstStyle/>
                    <a:p>
                      <a:pPr algn="ctr"/>
                      <a:r>
                        <a:rPr lang="es-CL" sz="1400" b="0" dirty="0"/>
                        <a:t>A</a:t>
                      </a:r>
                    </a:p>
                  </a:txBody>
                  <a:tcPr anchor="ctr">
                    <a:solidFill>
                      <a:srgbClr val="FFC000"/>
                    </a:solidFill>
                  </a:tcPr>
                </a:tc>
                <a:tc>
                  <a:txBody>
                    <a:bodyPr/>
                    <a:lstStyle/>
                    <a:p>
                      <a:pPr algn="ctr"/>
                      <a:r>
                        <a:rPr lang="es-CL" sz="1400" b="0" dirty="0"/>
                        <a:t>A</a:t>
                      </a:r>
                    </a:p>
                  </a:txBody>
                  <a:tcPr anchor="ctr">
                    <a:solidFill>
                      <a:srgbClr val="FFC000"/>
                    </a:solidFill>
                  </a:tcPr>
                </a:tc>
                <a:tc>
                  <a:txBody>
                    <a:bodyPr/>
                    <a:lstStyle/>
                    <a:p>
                      <a:pPr algn="ctr"/>
                      <a:r>
                        <a:rPr lang="es-CL" sz="1400" b="0" dirty="0"/>
                        <a:t>A</a:t>
                      </a:r>
                    </a:p>
                  </a:txBody>
                  <a:tcPr anchor="ctr">
                    <a:solidFill>
                      <a:srgbClr val="FFC000"/>
                    </a:solidFill>
                  </a:tcPr>
                </a:tc>
                <a:tc>
                  <a:txBody>
                    <a:bodyPr/>
                    <a:lstStyle/>
                    <a:p>
                      <a:pPr algn="ctr"/>
                      <a:r>
                        <a:rPr lang="es-CL" sz="1400" b="0" dirty="0"/>
                        <a:t>A</a:t>
                      </a:r>
                    </a:p>
                  </a:txBody>
                  <a:tcPr anchor="ctr">
                    <a:solidFill>
                      <a:srgbClr val="FFC000"/>
                    </a:solidFill>
                  </a:tcPr>
                </a:tc>
                <a:tc>
                  <a:txBody>
                    <a:bodyPr/>
                    <a:lstStyle/>
                    <a:p>
                      <a:pPr algn="ctr"/>
                      <a:r>
                        <a:rPr lang="es-CL" sz="1400" b="0" dirty="0"/>
                        <a:t>A</a:t>
                      </a:r>
                    </a:p>
                  </a:txBody>
                  <a:tcPr anchor="ctr">
                    <a:solidFill>
                      <a:srgbClr val="FFC000"/>
                    </a:solidFill>
                  </a:tcPr>
                </a:tc>
                <a:tc>
                  <a:txBody>
                    <a:bodyPr/>
                    <a:lstStyle/>
                    <a:p>
                      <a:pPr algn="ctr"/>
                      <a:r>
                        <a:rPr lang="es-CL" sz="1400" b="0" dirty="0"/>
                        <a:t>A</a:t>
                      </a:r>
                    </a:p>
                  </a:txBody>
                  <a:tcPr anchor="ctr">
                    <a:solidFill>
                      <a:srgbClr val="FFC000"/>
                    </a:solidFill>
                  </a:tcPr>
                </a:tc>
                <a:tc>
                  <a:txBody>
                    <a:bodyPr/>
                    <a:lstStyle/>
                    <a:p>
                      <a:pPr algn="ctr"/>
                      <a:r>
                        <a:rPr lang="es-CL" sz="1400" b="0" dirty="0"/>
                        <a:t>00</a:t>
                      </a:r>
                    </a:p>
                  </a:txBody>
                  <a:tcPr anchor="ctr">
                    <a:solidFill>
                      <a:srgbClr val="BFFFFF"/>
                    </a:solidFill>
                  </a:tcPr>
                </a:tc>
                <a:extLst>
                  <a:ext uri="{0D108BD9-81ED-4DB2-BD59-A6C34878D82A}">
                    <a16:rowId xmlns:a16="http://schemas.microsoft.com/office/drawing/2014/main" val="4011360314"/>
                  </a:ext>
                </a:extLst>
              </a:tr>
            </a:tbl>
          </a:graphicData>
        </a:graphic>
      </p:graphicFrame>
      <p:sp>
        <p:nvSpPr>
          <p:cNvPr id="64" name="CuadroTexto 63">
            <a:extLst>
              <a:ext uri="{FF2B5EF4-FFF2-40B4-BE49-F238E27FC236}">
                <a16:creationId xmlns:a16="http://schemas.microsoft.com/office/drawing/2014/main" id="{EF2073BD-4229-3048-BC78-92B251453D41}"/>
              </a:ext>
            </a:extLst>
          </p:cNvPr>
          <p:cNvSpPr txBox="1"/>
          <p:nvPr/>
        </p:nvSpPr>
        <p:spPr>
          <a:xfrm>
            <a:off x="7265540" y="5519445"/>
            <a:ext cx="4676280" cy="369332"/>
          </a:xfrm>
          <a:prstGeom prst="rect">
            <a:avLst/>
          </a:prstGeom>
          <a:noFill/>
        </p:spPr>
        <p:txBody>
          <a:bodyPr wrap="none" rtlCol="0">
            <a:spAutoFit/>
          </a:bodyPr>
          <a:lstStyle/>
          <a:p>
            <a:r>
              <a:rPr lang="es-CL" dirty="0">
                <a:solidFill>
                  <a:srgbClr val="00B0F0"/>
                </a:solidFill>
              </a:rPr>
              <a:t>0       1       2      3      4       …      …     …      …   1024</a:t>
            </a:r>
          </a:p>
        </p:txBody>
      </p:sp>
      <p:cxnSp>
        <p:nvCxnSpPr>
          <p:cNvPr id="66" name="Conector angular 65">
            <a:extLst>
              <a:ext uri="{FF2B5EF4-FFF2-40B4-BE49-F238E27FC236}">
                <a16:creationId xmlns:a16="http://schemas.microsoft.com/office/drawing/2014/main" id="{9FE692A8-8C90-B442-BEBE-10FDFB9F093C}"/>
              </a:ext>
            </a:extLst>
          </p:cNvPr>
          <p:cNvCxnSpPr>
            <a:cxnSpLocks/>
            <a:endCxn id="63" idx="0"/>
          </p:cNvCxnSpPr>
          <p:nvPr/>
        </p:nvCxnSpPr>
        <p:spPr>
          <a:xfrm rot="16200000" flipH="1">
            <a:off x="8570197" y="4271006"/>
            <a:ext cx="1529394" cy="357883"/>
          </a:xfrm>
          <a:prstGeom prst="bentConnector3">
            <a:avLst>
              <a:gd name="adj1" fmla="val -200"/>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9" name="Conector angular 68">
            <a:extLst>
              <a:ext uri="{FF2B5EF4-FFF2-40B4-BE49-F238E27FC236}">
                <a16:creationId xmlns:a16="http://schemas.microsoft.com/office/drawing/2014/main" id="{F3741C1D-4276-FA46-AAA5-3E47A50AC9E6}"/>
              </a:ext>
            </a:extLst>
          </p:cNvPr>
          <p:cNvCxnSpPr>
            <a:cxnSpLocks/>
            <a:stCxn id="64" idx="2"/>
            <a:endCxn id="46" idx="3"/>
          </p:cNvCxnSpPr>
          <p:nvPr/>
        </p:nvCxnSpPr>
        <p:spPr>
          <a:xfrm rot="5400000">
            <a:off x="7359708" y="3715337"/>
            <a:ext cx="70532" cy="4417413"/>
          </a:xfrm>
          <a:prstGeom prst="bentConnector2">
            <a:avLst/>
          </a:prstGeom>
          <a:ln>
            <a:tailEnd type="triangle"/>
          </a:ln>
        </p:spPr>
        <p:style>
          <a:lnRef idx="3">
            <a:schemeClr val="accent6"/>
          </a:lnRef>
          <a:fillRef idx="0">
            <a:schemeClr val="accent6"/>
          </a:fillRef>
          <a:effectRef idx="2">
            <a:schemeClr val="accent6"/>
          </a:effectRef>
          <a:fontRef idx="minor">
            <a:schemeClr val="tx1"/>
          </a:fontRef>
        </p:style>
      </p:cxnSp>
      <p:sp>
        <p:nvSpPr>
          <p:cNvPr id="72" name="CuadroTexto 71">
            <a:extLst>
              <a:ext uri="{FF2B5EF4-FFF2-40B4-BE49-F238E27FC236}">
                <a16:creationId xmlns:a16="http://schemas.microsoft.com/office/drawing/2014/main" id="{BCF89564-64B3-0C4E-B9D4-5C060E51C777}"/>
              </a:ext>
            </a:extLst>
          </p:cNvPr>
          <p:cNvSpPr txBox="1"/>
          <p:nvPr/>
        </p:nvSpPr>
        <p:spPr>
          <a:xfrm>
            <a:off x="5972126" y="5924043"/>
            <a:ext cx="2800865" cy="646331"/>
          </a:xfrm>
          <a:prstGeom prst="rect">
            <a:avLst/>
          </a:prstGeom>
          <a:noFill/>
        </p:spPr>
        <p:txBody>
          <a:bodyPr wrap="square" rtlCol="0">
            <a:spAutoFit/>
          </a:bodyPr>
          <a:lstStyle/>
          <a:p>
            <a:pPr algn="ctr"/>
            <a:r>
              <a:rPr lang="es-CL" dirty="0">
                <a:solidFill>
                  <a:srgbClr val="92D050"/>
                </a:solidFill>
              </a:rPr>
              <a:t>Pasa a ser una dirección dentro del buffer</a:t>
            </a:r>
          </a:p>
        </p:txBody>
      </p:sp>
    </p:spTree>
    <p:extLst>
      <p:ext uri="{BB962C8B-B14F-4D97-AF65-F5344CB8AC3E}">
        <p14:creationId xmlns:p14="http://schemas.microsoft.com/office/powerpoint/2010/main" val="261854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0" end="0"/>
                                            </p:txEl>
                                          </p:spTgt>
                                        </p:tgtEl>
                                        <p:attrNameLst>
                                          <p:attrName>ppt_h</p:attrName>
                                        </p:attrNameLst>
                                      </p:cBhvr>
                                      <p:tavLst>
                                        <p:tav tm="0">
                                          <p:val>
                                            <p:strVal val="#ppt_h"/>
                                          </p:val>
                                        </p:tav>
                                        <p:tav tm="100000">
                                          <p:val>
                                            <p:strVal val="#ppt_h"/>
                                          </p:val>
                                        </p:tav>
                                      </p:tavLst>
                                    </p:anim>
                                  </p:childTnLst>
                                </p:cTn>
                              </p:par>
                              <p:par>
                                <p:cTn id="14" presetID="17"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 calcmode="lin" valueType="num">
                                      <p:cBhvr>
                                        <p:cTn id="16"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17" dur="500" fill="hold"/>
                                        <p:tgtEl>
                                          <p:spTgt spid="3">
                                            <p:txEl>
                                              <p:pRg st="3" end="3"/>
                                            </p:txEl>
                                          </p:spTgt>
                                        </p:tgtEl>
                                        <p:attrNameLst>
                                          <p:attrName>ppt_h</p:attrName>
                                        </p:attrNameLst>
                                      </p:cBhvr>
                                      <p:tavLst>
                                        <p:tav tm="0">
                                          <p:val>
                                            <p:strVal val="#ppt_h"/>
                                          </p:val>
                                        </p:tav>
                                        <p:tav tm="100000">
                                          <p:val>
                                            <p:strVal val="#ppt_h"/>
                                          </p:val>
                                        </p:tav>
                                      </p:tavLst>
                                    </p:anim>
                                  </p:childTnLst>
                                </p:cTn>
                              </p:par>
                              <p:par>
                                <p:cTn id="18" presetID="17" presetClass="entr" presetSubtype="10" fill="hold" nodeType="with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p:cTn id="20"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21" dur="500" fill="hold"/>
                                        <p:tgtEl>
                                          <p:spTgt spid="3">
                                            <p:txEl>
                                              <p:pRg st="6" end="6"/>
                                            </p:txEl>
                                          </p:spTgt>
                                        </p:tgtEl>
                                        <p:attrNameLst>
                                          <p:attrName>ppt_h</p:attrName>
                                        </p:attrNameLst>
                                      </p:cBhvr>
                                      <p:tavLst>
                                        <p:tav tm="0">
                                          <p:val>
                                            <p:strVal val="#ppt_h"/>
                                          </p:val>
                                        </p:tav>
                                        <p:tav tm="100000">
                                          <p:val>
                                            <p:strVal val="#ppt_h"/>
                                          </p:val>
                                        </p:tav>
                                      </p:tavLst>
                                    </p:anim>
                                  </p:childTnLst>
                                </p:cTn>
                              </p:par>
                              <p:par>
                                <p:cTn id="22" presetID="17" presetClass="entr" presetSubtype="1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p:cTn id="24"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25" dur="500" fill="hold"/>
                                        <p:tgtEl>
                                          <p:spTgt spid="3">
                                            <p:txEl>
                                              <p:pRg st="7" end="7"/>
                                            </p:txEl>
                                          </p:spTgt>
                                        </p:tgtEl>
                                        <p:attrNameLst>
                                          <p:attrName>ppt_h</p:attrName>
                                        </p:attrNameLst>
                                      </p:cBhvr>
                                      <p:tavLst>
                                        <p:tav tm="0">
                                          <p:val>
                                            <p:strVal val="#ppt_h"/>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17" presetClass="entr" presetSubtype="10" fill="hold" nodeType="clickEffect">
                                  <p:stCondLst>
                                    <p:cond delay="0"/>
                                  </p:stCondLst>
                                  <p:childTnLst>
                                    <p:set>
                                      <p:cBhvr>
                                        <p:cTn id="29" dur="1" fill="hold">
                                          <p:stCondLst>
                                            <p:cond delay="0"/>
                                          </p:stCondLst>
                                        </p:cTn>
                                        <p:tgtEl>
                                          <p:spTgt spid="57"/>
                                        </p:tgtEl>
                                        <p:attrNameLst>
                                          <p:attrName>style.visibility</p:attrName>
                                        </p:attrNameLst>
                                      </p:cBhvr>
                                      <p:to>
                                        <p:strVal val="visible"/>
                                      </p:to>
                                    </p:set>
                                    <p:anim calcmode="lin" valueType="num">
                                      <p:cBhvr>
                                        <p:cTn id="30" dur="500" fill="hold"/>
                                        <p:tgtEl>
                                          <p:spTgt spid="57"/>
                                        </p:tgtEl>
                                        <p:attrNameLst>
                                          <p:attrName>ppt_w</p:attrName>
                                        </p:attrNameLst>
                                      </p:cBhvr>
                                      <p:tavLst>
                                        <p:tav tm="0">
                                          <p:val>
                                            <p:fltVal val="0"/>
                                          </p:val>
                                        </p:tav>
                                        <p:tav tm="100000">
                                          <p:val>
                                            <p:strVal val="#ppt_w"/>
                                          </p:val>
                                        </p:tav>
                                      </p:tavLst>
                                    </p:anim>
                                    <p:anim calcmode="lin" valueType="num">
                                      <p:cBhvr>
                                        <p:cTn id="31" dur="500" fill="hold"/>
                                        <p:tgtEl>
                                          <p:spTgt spid="57"/>
                                        </p:tgtEl>
                                        <p:attrNameLst>
                                          <p:attrName>ppt_h</p:attrName>
                                        </p:attrNameLst>
                                      </p:cBhvr>
                                      <p:tavLst>
                                        <p:tav tm="0">
                                          <p:val>
                                            <p:strVal val="#ppt_h"/>
                                          </p:val>
                                        </p:tav>
                                        <p:tav tm="100000">
                                          <p:val>
                                            <p:strVal val="#ppt_h"/>
                                          </p:val>
                                        </p:tav>
                                      </p:tavLst>
                                    </p:anim>
                                  </p:childTnLst>
                                </p:cTn>
                              </p:par>
                              <p:par>
                                <p:cTn id="32" presetID="17" presetClass="entr" presetSubtype="1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 calcmode="lin" valueType="num">
                                      <p:cBhvr>
                                        <p:cTn id="34" dur="500" fill="hold"/>
                                        <p:tgtEl>
                                          <p:spTgt spid="46"/>
                                        </p:tgtEl>
                                        <p:attrNameLst>
                                          <p:attrName>ppt_w</p:attrName>
                                        </p:attrNameLst>
                                      </p:cBhvr>
                                      <p:tavLst>
                                        <p:tav tm="0">
                                          <p:val>
                                            <p:fltVal val="0"/>
                                          </p:val>
                                        </p:tav>
                                        <p:tav tm="100000">
                                          <p:val>
                                            <p:strVal val="#ppt_w"/>
                                          </p:val>
                                        </p:tav>
                                      </p:tavLst>
                                    </p:anim>
                                    <p:anim calcmode="lin" valueType="num">
                                      <p:cBhvr>
                                        <p:cTn id="35" dur="500" fill="hold"/>
                                        <p:tgtEl>
                                          <p:spTgt spid="46"/>
                                        </p:tgtEl>
                                        <p:attrNameLst>
                                          <p:attrName>ppt_h</p:attrName>
                                        </p:attrNameLst>
                                      </p:cBhvr>
                                      <p:tavLst>
                                        <p:tav tm="0">
                                          <p:val>
                                            <p:strVal val="#ppt_h"/>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17" presetClass="entr" presetSubtype="10"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 calcmode="lin" valueType="num">
                                      <p:cBhvr>
                                        <p:cTn id="40" dur="500" fill="hold"/>
                                        <p:tgtEl>
                                          <p:spTgt spid="6"/>
                                        </p:tgtEl>
                                        <p:attrNameLst>
                                          <p:attrName>ppt_w</p:attrName>
                                        </p:attrNameLst>
                                      </p:cBhvr>
                                      <p:tavLst>
                                        <p:tav tm="0">
                                          <p:val>
                                            <p:fltVal val="0"/>
                                          </p:val>
                                        </p:tav>
                                        <p:tav tm="100000">
                                          <p:val>
                                            <p:strVal val="#ppt_w"/>
                                          </p:val>
                                        </p:tav>
                                      </p:tavLst>
                                    </p:anim>
                                    <p:anim calcmode="lin" valueType="num">
                                      <p:cBhvr>
                                        <p:cTn id="41" dur="500" fill="hold"/>
                                        <p:tgtEl>
                                          <p:spTgt spid="6"/>
                                        </p:tgtEl>
                                        <p:attrNameLst>
                                          <p:attrName>ppt_h</p:attrName>
                                        </p:attrNameLst>
                                      </p:cBhvr>
                                      <p:tavLst>
                                        <p:tav tm="0">
                                          <p:val>
                                            <p:strVal val="#ppt_h"/>
                                          </p:val>
                                        </p:tav>
                                        <p:tav tm="100000">
                                          <p:val>
                                            <p:strVal val="#ppt_h"/>
                                          </p:val>
                                        </p:tav>
                                      </p:tavLst>
                                    </p:anim>
                                  </p:childTnLst>
                                </p:cTn>
                              </p:par>
                            </p:childTnLst>
                          </p:cTn>
                        </p:par>
                        <p:par>
                          <p:cTn id="42" fill="hold">
                            <p:stCondLst>
                              <p:cond delay="500"/>
                            </p:stCondLst>
                            <p:childTnLst>
                              <p:par>
                                <p:cTn id="43" presetID="17" presetClass="entr" presetSubtype="10" fill="hold" grpId="0" nodeType="after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p:cTn id="45" dur="500" fill="hold"/>
                                        <p:tgtEl>
                                          <p:spTgt spid="8"/>
                                        </p:tgtEl>
                                        <p:attrNameLst>
                                          <p:attrName>ppt_w</p:attrName>
                                        </p:attrNameLst>
                                      </p:cBhvr>
                                      <p:tavLst>
                                        <p:tav tm="0">
                                          <p:val>
                                            <p:fltVal val="0"/>
                                          </p:val>
                                        </p:tav>
                                        <p:tav tm="100000">
                                          <p:val>
                                            <p:strVal val="#ppt_w"/>
                                          </p:val>
                                        </p:tav>
                                      </p:tavLst>
                                    </p:anim>
                                    <p:anim calcmode="lin" valueType="num">
                                      <p:cBhvr>
                                        <p:cTn id="46" dur="500" fill="hold"/>
                                        <p:tgtEl>
                                          <p:spTgt spid="8"/>
                                        </p:tgtEl>
                                        <p:attrNameLst>
                                          <p:attrName>ppt_h</p:attrName>
                                        </p:attrNameLst>
                                      </p:cBhvr>
                                      <p:tavLst>
                                        <p:tav tm="0">
                                          <p:val>
                                            <p:strVal val="#ppt_h"/>
                                          </p:val>
                                        </p:tav>
                                        <p:tav tm="100000">
                                          <p:val>
                                            <p:strVal val="#ppt_h"/>
                                          </p:val>
                                        </p:tav>
                                      </p:tavLst>
                                    </p:anim>
                                  </p:childTnLst>
                                </p:cTn>
                              </p:par>
                              <p:par>
                                <p:cTn id="47" presetID="17" presetClass="entr" presetSubtype="10" fill="hold" nodeType="withEffect">
                                  <p:stCondLst>
                                    <p:cond delay="0"/>
                                  </p:stCondLst>
                                  <p:childTnLst>
                                    <p:set>
                                      <p:cBhvr>
                                        <p:cTn id="48" dur="1" fill="hold">
                                          <p:stCondLst>
                                            <p:cond delay="0"/>
                                          </p:stCondLst>
                                        </p:cTn>
                                        <p:tgtEl>
                                          <p:spTgt spid="8">
                                            <p:txEl>
                                              <p:pRg st="0" end="0"/>
                                            </p:txEl>
                                          </p:spTgt>
                                        </p:tgtEl>
                                        <p:attrNameLst>
                                          <p:attrName>style.visibility</p:attrName>
                                        </p:attrNameLst>
                                      </p:cBhvr>
                                      <p:to>
                                        <p:strVal val="visible"/>
                                      </p:to>
                                    </p:set>
                                    <p:anim calcmode="lin" valueType="num">
                                      <p:cBhvr>
                                        <p:cTn id="49"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50" dur="500" fill="hold"/>
                                        <p:tgtEl>
                                          <p:spTgt spid="8">
                                            <p:txEl>
                                              <p:pRg st="0" end="0"/>
                                            </p:txEl>
                                          </p:spTgt>
                                        </p:tgtEl>
                                        <p:attrNameLst>
                                          <p:attrName>ppt_h</p:attrName>
                                        </p:attrNameLst>
                                      </p:cBhvr>
                                      <p:tavLst>
                                        <p:tav tm="0">
                                          <p:val>
                                            <p:strVal val="#ppt_h"/>
                                          </p:val>
                                        </p:tav>
                                        <p:tav tm="100000">
                                          <p:val>
                                            <p:strVal val="#ppt_h"/>
                                          </p:val>
                                        </p:tav>
                                      </p:tavLst>
                                    </p:anim>
                                  </p:childTnLst>
                                </p:cTn>
                              </p:par>
                              <p:par>
                                <p:cTn id="51" presetID="17" presetClass="entr" presetSubtype="10" fill="hold" nodeType="withEffect">
                                  <p:stCondLst>
                                    <p:cond delay="0"/>
                                  </p:stCondLst>
                                  <p:childTnLst>
                                    <p:set>
                                      <p:cBhvr>
                                        <p:cTn id="52" dur="1" fill="hold">
                                          <p:stCondLst>
                                            <p:cond delay="0"/>
                                          </p:stCondLst>
                                        </p:cTn>
                                        <p:tgtEl>
                                          <p:spTgt spid="8">
                                            <p:txEl>
                                              <p:pRg st="2" end="2"/>
                                            </p:txEl>
                                          </p:spTgt>
                                        </p:tgtEl>
                                        <p:attrNameLst>
                                          <p:attrName>style.visibility</p:attrName>
                                        </p:attrNameLst>
                                      </p:cBhvr>
                                      <p:to>
                                        <p:strVal val="visible"/>
                                      </p:to>
                                    </p:set>
                                    <p:anim calcmode="lin" valueType="num">
                                      <p:cBhvr>
                                        <p:cTn id="53" dur="500" fill="hold"/>
                                        <p:tgtEl>
                                          <p:spTgt spid="8">
                                            <p:txEl>
                                              <p:pRg st="2" end="2"/>
                                            </p:txEl>
                                          </p:spTgt>
                                        </p:tgtEl>
                                        <p:attrNameLst>
                                          <p:attrName>ppt_w</p:attrName>
                                        </p:attrNameLst>
                                      </p:cBhvr>
                                      <p:tavLst>
                                        <p:tav tm="0">
                                          <p:val>
                                            <p:fltVal val="0"/>
                                          </p:val>
                                        </p:tav>
                                        <p:tav tm="100000">
                                          <p:val>
                                            <p:strVal val="#ppt_w"/>
                                          </p:val>
                                        </p:tav>
                                      </p:tavLst>
                                    </p:anim>
                                    <p:anim calcmode="lin" valueType="num">
                                      <p:cBhvr>
                                        <p:cTn id="54" dur="500" fill="hold"/>
                                        <p:tgtEl>
                                          <p:spTgt spid="8">
                                            <p:txEl>
                                              <p:pRg st="2" end="2"/>
                                            </p:txEl>
                                          </p:spTgt>
                                        </p:tgtEl>
                                        <p:attrNameLst>
                                          <p:attrName>ppt_h</p:attrName>
                                        </p:attrNameLst>
                                      </p:cBhvr>
                                      <p:tavLst>
                                        <p:tav tm="0">
                                          <p:val>
                                            <p:strVal val="#ppt_h"/>
                                          </p:val>
                                        </p:tav>
                                        <p:tav tm="100000">
                                          <p:val>
                                            <p:strVal val="#ppt_h"/>
                                          </p:val>
                                        </p:tav>
                                      </p:tavLst>
                                    </p:anim>
                                  </p:childTnLst>
                                </p:cTn>
                              </p:par>
                              <p:par>
                                <p:cTn id="55" presetID="17" presetClass="entr" presetSubtype="10" fill="hold" nodeType="withEffect">
                                  <p:stCondLst>
                                    <p:cond delay="0"/>
                                  </p:stCondLst>
                                  <p:childTnLst>
                                    <p:set>
                                      <p:cBhvr>
                                        <p:cTn id="56" dur="1" fill="hold">
                                          <p:stCondLst>
                                            <p:cond delay="0"/>
                                          </p:stCondLst>
                                        </p:cTn>
                                        <p:tgtEl>
                                          <p:spTgt spid="8">
                                            <p:txEl>
                                              <p:pRg st="3" end="3"/>
                                            </p:txEl>
                                          </p:spTgt>
                                        </p:tgtEl>
                                        <p:attrNameLst>
                                          <p:attrName>style.visibility</p:attrName>
                                        </p:attrNameLst>
                                      </p:cBhvr>
                                      <p:to>
                                        <p:strVal val="visible"/>
                                      </p:to>
                                    </p:set>
                                    <p:anim calcmode="lin" valueType="num">
                                      <p:cBhvr>
                                        <p:cTn id="57" dur="500" fill="hold"/>
                                        <p:tgtEl>
                                          <p:spTgt spid="8">
                                            <p:txEl>
                                              <p:pRg st="3" end="3"/>
                                            </p:txEl>
                                          </p:spTgt>
                                        </p:tgtEl>
                                        <p:attrNameLst>
                                          <p:attrName>ppt_w</p:attrName>
                                        </p:attrNameLst>
                                      </p:cBhvr>
                                      <p:tavLst>
                                        <p:tav tm="0">
                                          <p:val>
                                            <p:fltVal val="0"/>
                                          </p:val>
                                        </p:tav>
                                        <p:tav tm="100000">
                                          <p:val>
                                            <p:strVal val="#ppt_w"/>
                                          </p:val>
                                        </p:tav>
                                      </p:tavLst>
                                    </p:anim>
                                    <p:anim calcmode="lin" valueType="num">
                                      <p:cBhvr>
                                        <p:cTn id="58" dur="500" fill="hold"/>
                                        <p:tgtEl>
                                          <p:spTgt spid="8">
                                            <p:txEl>
                                              <p:pRg st="3" end="3"/>
                                            </p:txEl>
                                          </p:spTgt>
                                        </p:tgtEl>
                                        <p:attrNameLst>
                                          <p:attrName>ppt_h</p:attrName>
                                        </p:attrNameLst>
                                      </p:cBhvr>
                                      <p:tavLst>
                                        <p:tav tm="0">
                                          <p:val>
                                            <p:strVal val="#ppt_h"/>
                                          </p:val>
                                        </p:tav>
                                        <p:tav tm="100000">
                                          <p:val>
                                            <p:strVal val="#ppt_h"/>
                                          </p:val>
                                        </p:tav>
                                      </p:tavLst>
                                    </p:anim>
                                  </p:childTnLst>
                                </p:cTn>
                              </p:par>
                              <p:par>
                                <p:cTn id="59" presetID="17" presetClass="entr" presetSubtype="10" fill="hold" nodeType="withEffect">
                                  <p:stCondLst>
                                    <p:cond delay="0"/>
                                  </p:stCondLst>
                                  <p:childTnLst>
                                    <p:set>
                                      <p:cBhvr>
                                        <p:cTn id="60" dur="1" fill="hold">
                                          <p:stCondLst>
                                            <p:cond delay="0"/>
                                          </p:stCondLst>
                                        </p:cTn>
                                        <p:tgtEl>
                                          <p:spTgt spid="8">
                                            <p:txEl>
                                              <p:pRg st="6" end="6"/>
                                            </p:txEl>
                                          </p:spTgt>
                                        </p:tgtEl>
                                        <p:attrNameLst>
                                          <p:attrName>style.visibility</p:attrName>
                                        </p:attrNameLst>
                                      </p:cBhvr>
                                      <p:to>
                                        <p:strVal val="visible"/>
                                      </p:to>
                                    </p:set>
                                    <p:anim calcmode="lin" valueType="num">
                                      <p:cBhvr>
                                        <p:cTn id="61" dur="500" fill="hold"/>
                                        <p:tgtEl>
                                          <p:spTgt spid="8">
                                            <p:txEl>
                                              <p:pRg st="6" end="6"/>
                                            </p:txEl>
                                          </p:spTgt>
                                        </p:tgtEl>
                                        <p:attrNameLst>
                                          <p:attrName>ppt_w</p:attrName>
                                        </p:attrNameLst>
                                      </p:cBhvr>
                                      <p:tavLst>
                                        <p:tav tm="0">
                                          <p:val>
                                            <p:fltVal val="0"/>
                                          </p:val>
                                        </p:tav>
                                        <p:tav tm="100000">
                                          <p:val>
                                            <p:strVal val="#ppt_w"/>
                                          </p:val>
                                        </p:tav>
                                      </p:tavLst>
                                    </p:anim>
                                    <p:anim calcmode="lin" valueType="num">
                                      <p:cBhvr>
                                        <p:cTn id="62" dur="500" fill="hold"/>
                                        <p:tgtEl>
                                          <p:spTgt spid="8">
                                            <p:txEl>
                                              <p:pRg st="6" end="6"/>
                                            </p:txEl>
                                          </p:spTgt>
                                        </p:tgtEl>
                                        <p:attrNameLst>
                                          <p:attrName>ppt_h</p:attrName>
                                        </p:attrNameLst>
                                      </p:cBhvr>
                                      <p:tavLst>
                                        <p:tav tm="0">
                                          <p:val>
                                            <p:strVal val="#ppt_h"/>
                                          </p:val>
                                        </p:tav>
                                        <p:tav tm="100000">
                                          <p:val>
                                            <p:strVal val="#ppt_h"/>
                                          </p:val>
                                        </p:tav>
                                      </p:tavLst>
                                    </p:anim>
                                  </p:childTnLst>
                                </p:cTn>
                              </p:par>
                              <p:par>
                                <p:cTn id="63" presetID="17" presetClass="entr" presetSubtype="10" fill="hold" nodeType="withEffect">
                                  <p:stCondLst>
                                    <p:cond delay="0"/>
                                  </p:stCondLst>
                                  <p:childTnLst>
                                    <p:set>
                                      <p:cBhvr>
                                        <p:cTn id="64" dur="1" fill="hold">
                                          <p:stCondLst>
                                            <p:cond delay="0"/>
                                          </p:stCondLst>
                                        </p:cTn>
                                        <p:tgtEl>
                                          <p:spTgt spid="8">
                                            <p:txEl>
                                              <p:pRg st="9" end="9"/>
                                            </p:txEl>
                                          </p:spTgt>
                                        </p:tgtEl>
                                        <p:attrNameLst>
                                          <p:attrName>style.visibility</p:attrName>
                                        </p:attrNameLst>
                                      </p:cBhvr>
                                      <p:to>
                                        <p:strVal val="visible"/>
                                      </p:to>
                                    </p:set>
                                    <p:anim calcmode="lin" valueType="num">
                                      <p:cBhvr>
                                        <p:cTn id="65" dur="500" fill="hold"/>
                                        <p:tgtEl>
                                          <p:spTgt spid="8">
                                            <p:txEl>
                                              <p:pRg st="9" end="9"/>
                                            </p:txEl>
                                          </p:spTgt>
                                        </p:tgtEl>
                                        <p:attrNameLst>
                                          <p:attrName>ppt_w</p:attrName>
                                        </p:attrNameLst>
                                      </p:cBhvr>
                                      <p:tavLst>
                                        <p:tav tm="0">
                                          <p:val>
                                            <p:fltVal val="0"/>
                                          </p:val>
                                        </p:tav>
                                        <p:tav tm="100000">
                                          <p:val>
                                            <p:strVal val="#ppt_w"/>
                                          </p:val>
                                        </p:tav>
                                      </p:tavLst>
                                    </p:anim>
                                    <p:anim calcmode="lin" valueType="num">
                                      <p:cBhvr>
                                        <p:cTn id="66" dur="500" fill="hold"/>
                                        <p:tgtEl>
                                          <p:spTgt spid="8">
                                            <p:txEl>
                                              <p:pRg st="9" end="9"/>
                                            </p:txEl>
                                          </p:spTgt>
                                        </p:tgtEl>
                                        <p:attrNameLst>
                                          <p:attrName>ppt_h</p:attrName>
                                        </p:attrNameLst>
                                      </p:cBhvr>
                                      <p:tavLst>
                                        <p:tav tm="0">
                                          <p:val>
                                            <p:strVal val="#ppt_h"/>
                                          </p:val>
                                        </p:tav>
                                        <p:tav tm="100000">
                                          <p:val>
                                            <p:strVal val="#ppt_h"/>
                                          </p:val>
                                        </p:tav>
                                      </p:tavLst>
                                    </p:anim>
                                  </p:childTnLst>
                                </p:cTn>
                              </p:par>
                              <p:par>
                                <p:cTn id="67" presetID="17" presetClass="entr" presetSubtype="10" fill="hold" nodeType="withEffect">
                                  <p:stCondLst>
                                    <p:cond delay="0"/>
                                  </p:stCondLst>
                                  <p:childTnLst>
                                    <p:set>
                                      <p:cBhvr>
                                        <p:cTn id="68" dur="1" fill="hold">
                                          <p:stCondLst>
                                            <p:cond delay="0"/>
                                          </p:stCondLst>
                                        </p:cTn>
                                        <p:tgtEl>
                                          <p:spTgt spid="8">
                                            <p:txEl>
                                              <p:pRg st="10" end="10"/>
                                            </p:txEl>
                                          </p:spTgt>
                                        </p:tgtEl>
                                        <p:attrNameLst>
                                          <p:attrName>style.visibility</p:attrName>
                                        </p:attrNameLst>
                                      </p:cBhvr>
                                      <p:to>
                                        <p:strVal val="visible"/>
                                      </p:to>
                                    </p:set>
                                    <p:anim calcmode="lin" valueType="num">
                                      <p:cBhvr>
                                        <p:cTn id="69" dur="500" fill="hold"/>
                                        <p:tgtEl>
                                          <p:spTgt spid="8">
                                            <p:txEl>
                                              <p:pRg st="10" end="10"/>
                                            </p:txEl>
                                          </p:spTgt>
                                        </p:tgtEl>
                                        <p:attrNameLst>
                                          <p:attrName>ppt_w</p:attrName>
                                        </p:attrNameLst>
                                      </p:cBhvr>
                                      <p:tavLst>
                                        <p:tav tm="0">
                                          <p:val>
                                            <p:fltVal val="0"/>
                                          </p:val>
                                        </p:tav>
                                        <p:tav tm="100000">
                                          <p:val>
                                            <p:strVal val="#ppt_w"/>
                                          </p:val>
                                        </p:tav>
                                      </p:tavLst>
                                    </p:anim>
                                    <p:anim calcmode="lin" valueType="num">
                                      <p:cBhvr>
                                        <p:cTn id="70" dur="500" fill="hold"/>
                                        <p:tgtEl>
                                          <p:spTgt spid="8">
                                            <p:txEl>
                                              <p:pRg st="10" end="10"/>
                                            </p:txEl>
                                          </p:spTgt>
                                        </p:tgtEl>
                                        <p:attrNameLst>
                                          <p:attrName>ppt_h</p:attrName>
                                        </p:attrNameLst>
                                      </p:cBhvr>
                                      <p:tavLst>
                                        <p:tav tm="0">
                                          <p:val>
                                            <p:strVal val="#ppt_h"/>
                                          </p:val>
                                        </p:tav>
                                        <p:tav tm="100000">
                                          <p:val>
                                            <p:strVal val="#ppt_h"/>
                                          </p:val>
                                        </p:tav>
                                      </p:tavLst>
                                    </p:anim>
                                  </p:childTnLst>
                                </p:cTn>
                              </p:par>
                            </p:childTnLst>
                          </p:cTn>
                        </p:par>
                      </p:childTnLst>
                    </p:cTn>
                  </p:par>
                  <p:par>
                    <p:cTn id="71" fill="hold">
                      <p:stCondLst>
                        <p:cond delay="indefinite"/>
                      </p:stCondLst>
                      <p:childTnLst>
                        <p:par>
                          <p:cTn id="72" fill="hold">
                            <p:stCondLst>
                              <p:cond delay="0"/>
                            </p:stCondLst>
                            <p:childTnLst>
                              <p:par>
                                <p:cTn id="73" presetID="17" presetClass="entr" presetSubtype="10" fill="hold" grpId="0" nodeType="clickEffect">
                                  <p:stCondLst>
                                    <p:cond delay="0"/>
                                  </p:stCondLst>
                                  <p:childTnLst>
                                    <p:set>
                                      <p:cBhvr>
                                        <p:cTn id="74" dur="1" fill="hold">
                                          <p:stCondLst>
                                            <p:cond delay="0"/>
                                          </p:stCondLst>
                                        </p:cTn>
                                        <p:tgtEl>
                                          <p:spTgt spid="42"/>
                                        </p:tgtEl>
                                        <p:attrNameLst>
                                          <p:attrName>style.visibility</p:attrName>
                                        </p:attrNameLst>
                                      </p:cBhvr>
                                      <p:to>
                                        <p:strVal val="visible"/>
                                      </p:to>
                                    </p:set>
                                    <p:anim calcmode="lin" valueType="num">
                                      <p:cBhvr>
                                        <p:cTn id="75" dur="500" fill="hold"/>
                                        <p:tgtEl>
                                          <p:spTgt spid="42"/>
                                        </p:tgtEl>
                                        <p:attrNameLst>
                                          <p:attrName>ppt_w</p:attrName>
                                        </p:attrNameLst>
                                      </p:cBhvr>
                                      <p:tavLst>
                                        <p:tav tm="0">
                                          <p:val>
                                            <p:fltVal val="0"/>
                                          </p:val>
                                        </p:tav>
                                        <p:tav tm="100000">
                                          <p:val>
                                            <p:strVal val="#ppt_w"/>
                                          </p:val>
                                        </p:tav>
                                      </p:tavLst>
                                    </p:anim>
                                    <p:anim calcmode="lin" valueType="num">
                                      <p:cBhvr>
                                        <p:cTn id="76" dur="500" fill="hold"/>
                                        <p:tgtEl>
                                          <p:spTgt spid="42"/>
                                        </p:tgtEl>
                                        <p:attrNameLst>
                                          <p:attrName>ppt_h</p:attrName>
                                        </p:attrNameLst>
                                      </p:cBhvr>
                                      <p:tavLst>
                                        <p:tav tm="0">
                                          <p:val>
                                            <p:strVal val="#ppt_h"/>
                                          </p:val>
                                        </p:tav>
                                        <p:tav tm="100000">
                                          <p:val>
                                            <p:strVal val="#ppt_h"/>
                                          </p:val>
                                        </p:tav>
                                      </p:tavLst>
                                    </p:anim>
                                  </p:childTnLst>
                                </p:cTn>
                              </p:par>
                              <p:par>
                                <p:cTn id="77" presetID="17" presetClass="entr" presetSubtype="10"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anim calcmode="lin" valueType="num">
                                      <p:cBhvr>
                                        <p:cTn id="79" dur="500" fill="hold"/>
                                        <p:tgtEl>
                                          <p:spTgt spid="52"/>
                                        </p:tgtEl>
                                        <p:attrNameLst>
                                          <p:attrName>ppt_w</p:attrName>
                                        </p:attrNameLst>
                                      </p:cBhvr>
                                      <p:tavLst>
                                        <p:tav tm="0">
                                          <p:val>
                                            <p:fltVal val="0"/>
                                          </p:val>
                                        </p:tav>
                                        <p:tav tm="100000">
                                          <p:val>
                                            <p:strVal val="#ppt_w"/>
                                          </p:val>
                                        </p:tav>
                                      </p:tavLst>
                                    </p:anim>
                                    <p:anim calcmode="lin" valueType="num">
                                      <p:cBhvr>
                                        <p:cTn id="80" dur="500" fill="hold"/>
                                        <p:tgtEl>
                                          <p:spTgt spid="52"/>
                                        </p:tgtEl>
                                        <p:attrNameLst>
                                          <p:attrName>ppt_h</p:attrName>
                                        </p:attrNameLst>
                                      </p:cBhvr>
                                      <p:tavLst>
                                        <p:tav tm="0">
                                          <p:val>
                                            <p:strVal val="#ppt_h"/>
                                          </p:val>
                                        </p:tav>
                                        <p:tav tm="100000">
                                          <p:val>
                                            <p:strVal val="#ppt_h"/>
                                          </p:val>
                                        </p:tav>
                                      </p:tavLst>
                                    </p:anim>
                                  </p:childTnLst>
                                </p:cTn>
                              </p:par>
                              <p:par>
                                <p:cTn id="81" presetID="17" presetClass="entr" presetSubtype="10" fill="hold" nodeType="withEffect">
                                  <p:stCondLst>
                                    <p:cond delay="0"/>
                                  </p:stCondLst>
                                  <p:childTnLst>
                                    <p:set>
                                      <p:cBhvr>
                                        <p:cTn id="82" dur="1" fill="hold">
                                          <p:stCondLst>
                                            <p:cond delay="0"/>
                                          </p:stCondLst>
                                        </p:cTn>
                                        <p:tgtEl>
                                          <p:spTgt spid="41"/>
                                        </p:tgtEl>
                                        <p:attrNameLst>
                                          <p:attrName>style.visibility</p:attrName>
                                        </p:attrNameLst>
                                      </p:cBhvr>
                                      <p:to>
                                        <p:strVal val="visible"/>
                                      </p:to>
                                    </p:set>
                                    <p:anim calcmode="lin" valueType="num">
                                      <p:cBhvr>
                                        <p:cTn id="83" dur="500" fill="hold"/>
                                        <p:tgtEl>
                                          <p:spTgt spid="41"/>
                                        </p:tgtEl>
                                        <p:attrNameLst>
                                          <p:attrName>ppt_w</p:attrName>
                                        </p:attrNameLst>
                                      </p:cBhvr>
                                      <p:tavLst>
                                        <p:tav tm="0">
                                          <p:val>
                                            <p:fltVal val="0"/>
                                          </p:val>
                                        </p:tav>
                                        <p:tav tm="100000">
                                          <p:val>
                                            <p:strVal val="#ppt_w"/>
                                          </p:val>
                                        </p:tav>
                                      </p:tavLst>
                                    </p:anim>
                                    <p:anim calcmode="lin" valueType="num">
                                      <p:cBhvr>
                                        <p:cTn id="84" dur="500" fill="hold"/>
                                        <p:tgtEl>
                                          <p:spTgt spid="41"/>
                                        </p:tgtEl>
                                        <p:attrNameLst>
                                          <p:attrName>ppt_h</p:attrName>
                                        </p:attrNameLst>
                                      </p:cBhvr>
                                      <p:tavLst>
                                        <p:tav tm="0">
                                          <p:val>
                                            <p:strVal val="#ppt_h"/>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17" presetClass="entr" presetSubtype="10" fill="hold" nodeType="clickEffect">
                                  <p:stCondLst>
                                    <p:cond delay="0"/>
                                  </p:stCondLst>
                                  <p:childTnLst>
                                    <p:set>
                                      <p:cBhvr>
                                        <p:cTn id="88" dur="1" fill="hold">
                                          <p:stCondLst>
                                            <p:cond delay="0"/>
                                          </p:stCondLst>
                                        </p:cTn>
                                        <p:tgtEl>
                                          <p:spTgt spid="66"/>
                                        </p:tgtEl>
                                        <p:attrNameLst>
                                          <p:attrName>style.visibility</p:attrName>
                                        </p:attrNameLst>
                                      </p:cBhvr>
                                      <p:to>
                                        <p:strVal val="visible"/>
                                      </p:to>
                                    </p:set>
                                    <p:anim calcmode="lin" valueType="num">
                                      <p:cBhvr>
                                        <p:cTn id="89" dur="500" fill="hold"/>
                                        <p:tgtEl>
                                          <p:spTgt spid="66"/>
                                        </p:tgtEl>
                                        <p:attrNameLst>
                                          <p:attrName>ppt_w</p:attrName>
                                        </p:attrNameLst>
                                      </p:cBhvr>
                                      <p:tavLst>
                                        <p:tav tm="0">
                                          <p:val>
                                            <p:fltVal val="0"/>
                                          </p:val>
                                        </p:tav>
                                        <p:tav tm="100000">
                                          <p:val>
                                            <p:strVal val="#ppt_w"/>
                                          </p:val>
                                        </p:tav>
                                      </p:tavLst>
                                    </p:anim>
                                    <p:anim calcmode="lin" valueType="num">
                                      <p:cBhvr>
                                        <p:cTn id="90" dur="500" fill="hold"/>
                                        <p:tgtEl>
                                          <p:spTgt spid="66"/>
                                        </p:tgtEl>
                                        <p:attrNameLst>
                                          <p:attrName>ppt_h</p:attrName>
                                        </p:attrNameLst>
                                      </p:cBhvr>
                                      <p:tavLst>
                                        <p:tav tm="0">
                                          <p:val>
                                            <p:strVal val="#ppt_h"/>
                                          </p:val>
                                        </p:tav>
                                        <p:tav tm="100000">
                                          <p:val>
                                            <p:strVal val="#ppt_h"/>
                                          </p:val>
                                        </p:tav>
                                      </p:tavLst>
                                    </p:anim>
                                  </p:childTnLst>
                                </p:cTn>
                              </p:par>
                            </p:childTnLst>
                          </p:cTn>
                        </p:par>
                        <p:par>
                          <p:cTn id="91" fill="hold">
                            <p:stCondLst>
                              <p:cond delay="500"/>
                            </p:stCondLst>
                            <p:childTnLst>
                              <p:par>
                                <p:cTn id="92" presetID="17" presetClass="entr" presetSubtype="10" fill="hold" nodeType="afterEffect">
                                  <p:stCondLst>
                                    <p:cond delay="0"/>
                                  </p:stCondLst>
                                  <p:childTnLst>
                                    <p:set>
                                      <p:cBhvr>
                                        <p:cTn id="93" dur="1" fill="hold">
                                          <p:stCondLst>
                                            <p:cond delay="0"/>
                                          </p:stCondLst>
                                        </p:cTn>
                                        <p:tgtEl>
                                          <p:spTgt spid="63"/>
                                        </p:tgtEl>
                                        <p:attrNameLst>
                                          <p:attrName>style.visibility</p:attrName>
                                        </p:attrNameLst>
                                      </p:cBhvr>
                                      <p:to>
                                        <p:strVal val="visible"/>
                                      </p:to>
                                    </p:set>
                                    <p:anim calcmode="lin" valueType="num">
                                      <p:cBhvr>
                                        <p:cTn id="94" dur="500" fill="hold"/>
                                        <p:tgtEl>
                                          <p:spTgt spid="63"/>
                                        </p:tgtEl>
                                        <p:attrNameLst>
                                          <p:attrName>ppt_w</p:attrName>
                                        </p:attrNameLst>
                                      </p:cBhvr>
                                      <p:tavLst>
                                        <p:tav tm="0">
                                          <p:val>
                                            <p:fltVal val="0"/>
                                          </p:val>
                                        </p:tav>
                                        <p:tav tm="100000">
                                          <p:val>
                                            <p:strVal val="#ppt_w"/>
                                          </p:val>
                                        </p:tav>
                                      </p:tavLst>
                                    </p:anim>
                                    <p:anim calcmode="lin" valueType="num">
                                      <p:cBhvr>
                                        <p:cTn id="95" dur="500" fill="hold"/>
                                        <p:tgtEl>
                                          <p:spTgt spid="63"/>
                                        </p:tgtEl>
                                        <p:attrNameLst>
                                          <p:attrName>ppt_h</p:attrName>
                                        </p:attrNameLst>
                                      </p:cBhvr>
                                      <p:tavLst>
                                        <p:tav tm="0">
                                          <p:val>
                                            <p:strVal val="#ppt_h"/>
                                          </p:val>
                                        </p:tav>
                                        <p:tav tm="100000">
                                          <p:val>
                                            <p:strVal val="#ppt_h"/>
                                          </p:val>
                                        </p:tav>
                                      </p:tavLst>
                                    </p:anim>
                                  </p:childTnLst>
                                </p:cTn>
                              </p:par>
                              <p:par>
                                <p:cTn id="96" presetID="17" presetClass="entr" presetSubtype="10" fill="hold" grpId="0" nodeType="withEffect">
                                  <p:stCondLst>
                                    <p:cond delay="0"/>
                                  </p:stCondLst>
                                  <p:childTnLst>
                                    <p:set>
                                      <p:cBhvr>
                                        <p:cTn id="97" dur="1" fill="hold">
                                          <p:stCondLst>
                                            <p:cond delay="0"/>
                                          </p:stCondLst>
                                        </p:cTn>
                                        <p:tgtEl>
                                          <p:spTgt spid="64"/>
                                        </p:tgtEl>
                                        <p:attrNameLst>
                                          <p:attrName>style.visibility</p:attrName>
                                        </p:attrNameLst>
                                      </p:cBhvr>
                                      <p:to>
                                        <p:strVal val="visible"/>
                                      </p:to>
                                    </p:set>
                                    <p:anim calcmode="lin" valueType="num">
                                      <p:cBhvr>
                                        <p:cTn id="98" dur="500" fill="hold"/>
                                        <p:tgtEl>
                                          <p:spTgt spid="64"/>
                                        </p:tgtEl>
                                        <p:attrNameLst>
                                          <p:attrName>ppt_w</p:attrName>
                                        </p:attrNameLst>
                                      </p:cBhvr>
                                      <p:tavLst>
                                        <p:tav tm="0">
                                          <p:val>
                                            <p:fltVal val="0"/>
                                          </p:val>
                                        </p:tav>
                                        <p:tav tm="100000">
                                          <p:val>
                                            <p:strVal val="#ppt_w"/>
                                          </p:val>
                                        </p:tav>
                                      </p:tavLst>
                                    </p:anim>
                                    <p:anim calcmode="lin" valueType="num">
                                      <p:cBhvr>
                                        <p:cTn id="99" dur="500" fill="hold"/>
                                        <p:tgtEl>
                                          <p:spTgt spid="64"/>
                                        </p:tgtEl>
                                        <p:attrNameLst>
                                          <p:attrName>ppt_h</p:attrName>
                                        </p:attrNameLst>
                                      </p:cBhvr>
                                      <p:tavLst>
                                        <p:tav tm="0">
                                          <p:val>
                                            <p:strVal val="#ppt_h"/>
                                          </p:val>
                                        </p:tav>
                                        <p:tav tm="100000">
                                          <p:val>
                                            <p:strVal val="#ppt_h"/>
                                          </p:val>
                                        </p:tav>
                                      </p:tavLst>
                                    </p:anim>
                                  </p:childTnLst>
                                </p:cTn>
                              </p:par>
                            </p:childTnLst>
                          </p:cTn>
                        </p:par>
                      </p:childTnLst>
                    </p:cTn>
                  </p:par>
                  <p:par>
                    <p:cTn id="100" fill="hold">
                      <p:stCondLst>
                        <p:cond delay="indefinite"/>
                      </p:stCondLst>
                      <p:childTnLst>
                        <p:par>
                          <p:cTn id="101" fill="hold">
                            <p:stCondLst>
                              <p:cond delay="0"/>
                            </p:stCondLst>
                            <p:childTnLst>
                              <p:par>
                                <p:cTn id="102" presetID="17" presetClass="entr" presetSubtype="10" fill="hold" grpId="0" nodeType="clickEffect">
                                  <p:stCondLst>
                                    <p:cond delay="0"/>
                                  </p:stCondLst>
                                  <p:childTnLst>
                                    <p:set>
                                      <p:cBhvr>
                                        <p:cTn id="103" dur="1" fill="hold">
                                          <p:stCondLst>
                                            <p:cond delay="0"/>
                                          </p:stCondLst>
                                        </p:cTn>
                                        <p:tgtEl>
                                          <p:spTgt spid="72"/>
                                        </p:tgtEl>
                                        <p:attrNameLst>
                                          <p:attrName>style.visibility</p:attrName>
                                        </p:attrNameLst>
                                      </p:cBhvr>
                                      <p:to>
                                        <p:strVal val="visible"/>
                                      </p:to>
                                    </p:set>
                                    <p:anim calcmode="lin" valueType="num">
                                      <p:cBhvr>
                                        <p:cTn id="104" dur="500" fill="hold"/>
                                        <p:tgtEl>
                                          <p:spTgt spid="72"/>
                                        </p:tgtEl>
                                        <p:attrNameLst>
                                          <p:attrName>ppt_w</p:attrName>
                                        </p:attrNameLst>
                                      </p:cBhvr>
                                      <p:tavLst>
                                        <p:tav tm="0">
                                          <p:val>
                                            <p:fltVal val="0"/>
                                          </p:val>
                                        </p:tav>
                                        <p:tav tm="100000">
                                          <p:val>
                                            <p:strVal val="#ppt_w"/>
                                          </p:val>
                                        </p:tav>
                                      </p:tavLst>
                                    </p:anim>
                                    <p:anim calcmode="lin" valueType="num">
                                      <p:cBhvr>
                                        <p:cTn id="105" dur="500" fill="hold"/>
                                        <p:tgtEl>
                                          <p:spTgt spid="72"/>
                                        </p:tgtEl>
                                        <p:attrNameLst>
                                          <p:attrName>ppt_h</p:attrName>
                                        </p:attrNameLst>
                                      </p:cBhvr>
                                      <p:tavLst>
                                        <p:tav tm="0">
                                          <p:val>
                                            <p:strVal val="#ppt_h"/>
                                          </p:val>
                                        </p:tav>
                                        <p:tav tm="100000">
                                          <p:val>
                                            <p:strVal val="#ppt_h"/>
                                          </p:val>
                                        </p:tav>
                                      </p:tavLst>
                                    </p:anim>
                                  </p:childTnLst>
                                </p:cTn>
                              </p:par>
                              <p:par>
                                <p:cTn id="106" presetID="17" presetClass="entr" presetSubtype="10" fill="hold" nodeType="withEffect">
                                  <p:stCondLst>
                                    <p:cond delay="0"/>
                                  </p:stCondLst>
                                  <p:childTnLst>
                                    <p:set>
                                      <p:cBhvr>
                                        <p:cTn id="107" dur="1" fill="hold">
                                          <p:stCondLst>
                                            <p:cond delay="0"/>
                                          </p:stCondLst>
                                        </p:cTn>
                                        <p:tgtEl>
                                          <p:spTgt spid="69"/>
                                        </p:tgtEl>
                                        <p:attrNameLst>
                                          <p:attrName>style.visibility</p:attrName>
                                        </p:attrNameLst>
                                      </p:cBhvr>
                                      <p:to>
                                        <p:strVal val="visible"/>
                                      </p:to>
                                    </p:set>
                                    <p:anim calcmode="lin" valueType="num">
                                      <p:cBhvr>
                                        <p:cTn id="108" dur="500" fill="hold"/>
                                        <p:tgtEl>
                                          <p:spTgt spid="69"/>
                                        </p:tgtEl>
                                        <p:attrNameLst>
                                          <p:attrName>ppt_w</p:attrName>
                                        </p:attrNameLst>
                                      </p:cBhvr>
                                      <p:tavLst>
                                        <p:tav tm="0">
                                          <p:val>
                                            <p:fltVal val="0"/>
                                          </p:val>
                                        </p:tav>
                                        <p:tav tm="100000">
                                          <p:val>
                                            <p:strVal val="#ppt_w"/>
                                          </p:val>
                                        </p:tav>
                                      </p:tavLst>
                                    </p:anim>
                                    <p:anim calcmode="lin" valueType="num">
                                      <p:cBhvr>
                                        <p:cTn id="109" dur="500" fill="hold"/>
                                        <p:tgtEl>
                                          <p:spTgt spid="69"/>
                                        </p:tgtEl>
                                        <p:attrNameLst>
                                          <p:attrName>ppt_h</p:attrName>
                                        </p:attrNameLst>
                                      </p:cBhvr>
                                      <p:tavLst>
                                        <p:tav tm="0">
                                          <p:val>
                                            <p:strVal val="#ppt_h"/>
                                          </p:val>
                                        </p:tav>
                                        <p:tav tm="100000">
                                          <p:val>
                                            <p:strVal val="#ppt_h"/>
                                          </p:val>
                                        </p:tav>
                                      </p:tavLst>
                                    </p:anim>
                                  </p:childTnLst>
                                </p:cTn>
                              </p:par>
                            </p:childTnLst>
                          </p:cTn>
                        </p:par>
                      </p:childTnLst>
                    </p:cTn>
                  </p:par>
                  <p:par>
                    <p:cTn id="110" fill="hold">
                      <p:stCondLst>
                        <p:cond delay="indefinite"/>
                      </p:stCondLst>
                      <p:childTnLst>
                        <p:par>
                          <p:cTn id="111" fill="hold">
                            <p:stCondLst>
                              <p:cond delay="0"/>
                            </p:stCondLst>
                            <p:childTnLst>
                              <p:par>
                                <p:cTn id="112" presetID="10" presetClass="exit" presetSubtype="0" fill="hold" grpId="1" nodeType="clickEffect">
                                  <p:stCondLst>
                                    <p:cond delay="0"/>
                                  </p:stCondLst>
                                  <p:childTnLst>
                                    <p:animEffect transition="out" filter="fade">
                                      <p:cBhvr>
                                        <p:cTn id="113" dur="500"/>
                                        <p:tgtEl>
                                          <p:spTgt spid="46"/>
                                        </p:tgtEl>
                                      </p:cBhvr>
                                    </p:animEffect>
                                    <p:set>
                                      <p:cBhvr>
                                        <p:cTn id="114" dur="1" fill="hold">
                                          <p:stCondLst>
                                            <p:cond delay="499"/>
                                          </p:stCondLst>
                                        </p:cTn>
                                        <p:tgtEl>
                                          <p:spTgt spid="46"/>
                                        </p:tgtEl>
                                        <p:attrNameLst>
                                          <p:attrName>style.visibility</p:attrName>
                                        </p:attrNameLst>
                                      </p:cBhvr>
                                      <p:to>
                                        <p:strVal val="hidden"/>
                                      </p:to>
                                    </p:set>
                                  </p:childTnLst>
                                </p:cTn>
                              </p:par>
                            </p:childTnLst>
                          </p:cTn>
                        </p:par>
                        <p:par>
                          <p:cTn id="115" fill="hold">
                            <p:stCondLst>
                              <p:cond delay="500"/>
                            </p:stCondLst>
                            <p:childTnLst>
                              <p:par>
                                <p:cTn id="116" presetID="17" presetClass="entr" presetSubtype="10" fill="hold" grpId="0" nodeType="afterEffect">
                                  <p:stCondLst>
                                    <p:cond delay="0"/>
                                  </p:stCondLst>
                                  <p:childTnLst>
                                    <p:set>
                                      <p:cBhvr>
                                        <p:cTn id="117" dur="1" fill="hold">
                                          <p:stCondLst>
                                            <p:cond delay="0"/>
                                          </p:stCondLst>
                                        </p:cTn>
                                        <p:tgtEl>
                                          <p:spTgt spid="62"/>
                                        </p:tgtEl>
                                        <p:attrNameLst>
                                          <p:attrName>style.visibility</p:attrName>
                                        </p:attrNameLst>
                                      </p:cBhvr>
                                      <p:to>
                                        <p:strVal val="visible"/>
                                      </p:to>
                                    </p:set>
                                    <p:anim calcmode="lin" valueType="num">
                                      <p:cBhvr>
                                        <p:cTn id="118" dur="500" fill="hold"/>
                                        <p:tgtEl>
                                          <p:spTgt spid="62"/>
                                        </p:tgtEl>
                                        <p:attrNameLst>
                                          <p:attrName>ppt_w</p:attrName>
                                        </p:attrNameLst>
                                      </p:cBhvr>
                                      <p:tavLst>
                                        <p:tav tm="0">
                                          <p:val>
                                            <p:fltVal val="0"/>
                                          </p:val>
                                        </p:tav>
                                        <p:tav tm="100000">
                                          <p:val>
                                            <p:strVal val="#ppt_w"/>
                                          </p:val>
                                        </p:tav>
                                      </p:tavLst>
                                    </p:anim>
                                    <p:anim calcmode="lin" valueType="num">
                                      <p:cBhvr>
                                        <p:cTn id="119" dur="500" fill="hold"/>
                                        <p:tgtEl>
                                          <p:spTgt spid="62"/>
                                        </p:tgtEl>
                                        <p:attrNameLst>
                                          <p:attrName>ppt_h</p:attrName>
                                        </p:attrNameLst>
                                      </p:cBhvr>
                                      <p:tavLst>
                                        <p:tav tm="0">
                                          <p:val>
                                            <p:strVal val="#ppt_h"/>
                                          </p:val>
                                        </p:tav>
                                        <p:tav tm="100000">
                                          <p:val>
                                            <p:strVal val="#ppt_h"/>
                                          </p:val>
                                        </p:tav>
                                      </p:tavLst>
                                    </p:anim>
                                  </p:childTnLst>
                                </p:cTn>
                              </p:par>
                            </p:childTnLst>
                          </p:cTn>
                        </p:par>
                      </p:childTnLst>
                    </p:cTn>
                  </p:par>
                  <p:par>
                    <p:cTn id="120" fill="hold">
                      <p:stCondLst>
                        <p:cond delay="indefinite"/>
                      </p:stCondLst>
                      <p:childTnLst>
                        <p:par>
                          <p:cTn id="121" fill="hold">
                            <p:stCondLst>
                              <p:cond delay="0"/>
                            </p:stCondLst>
                            <p:childTnLst>
                              <p:par>
                                <p:cTn id="122" presetID="17" presetClass="entr" presetSubtype="10" fill="hold" grpId="0" nodeType="clickEffect">
                                  <p:stCondLst>
                                    <p:cond delay="0"/>
                                  </p:stCondLst>
                                  <p:childTnLst>
                                    <p:set>
                                      <p:cBhvr>
                                        <p:cTn id="123" dur="1" fill="hold">
                                          <p:stCondLst>
                                            <p:cond delay="0"/>
                                          </p:stCondLst>
                                        </p:cTn>
                                        <p:tgtEl>
                                          <p:spTgt spid="48"/>
                                        </p:tgtEl>
                                        <p:attrNameLst>
                                          <p:attrName>style.visibility</p:attrName>
                                        </p:attrNameLst>
                                      </p:cBhvr>
                                      <p:to>
                                        <p:strVal val="visible"/>
                                      </p:to>
                                    </p:set>
                                    <p:anim calcmode="lin" valueType="num">
                                      <p:cBhvr>
                                        <p:cTn id="124" dur="500" fill="hold"/>
                                        <p:tgtEl>
                                          <p:spTgt spid="48"/>
                                        </p:tgtEl>
                                        <p:attrNameLst>
                                          <p:attrName>ppt_w</p:attrName>
                                        </p:attrNameLst>
                                      </p:cBhvr>
                                      <p:tavLst>
                                        <p:tav tm="0">
                                          <p:val>
                                            <p:fltVal val="0"/>
                                          </p:val>
                                        </p:tav>
                                        <p:tav tm="100000">
                                          <p:val>
                                            <p:strVal val="#ppt_w"/>
                                          </p:val>
                                        </p:tav>
                                      </p:tavLst>
                                    </p:anim>
                                    <p:anim calcmode="lin" valueType="num">
                                      <p:cBhvr>
                                        <p:cTn id="125" dur="500" fill="hold"/>
                                        <p:tgtEl>
                                          <p:spTgt spid="48"/>
                                        </p:tgtEl>
                                        <p:attrNameLst>
                                          <p:attrName>ppt_h</p:attrName>
                                        </p:attrNameLst>
                                      </p:cBhvr>
                                      <p:tavLst>
                                        <p:tav tm="0">
                                          <p:val>
                                            <p:strVal val="#ppt_h"/>
                                          </p:val>
                                        </p:tav>
                                        <p:tav tm="100000">
                                          <p:val>
                                            <p:strVal val="#ppt_h"/>
                                          </p:val>
                                        </p:tav>
                                      </p:tavLst>
                                    </p:anim>
                                  </p:childTnLst>
                                </p:cTn>
                              </p:par>
                              <p:par>
                                <p:cTn id="126" presetID="17" presetClass="entr" presetSubtype="10" fill="hold" grpId="0" nodeType="withEffect">
                                  <p:stCondLst>
                                    <p:cond delay="0"/>
                                  </p:stCondLst>
                                  <p:childTnLst>
                                    <p:set>
                                      <p:cBhvr>
                                        <p:cTn id="127" dur="1" fill="hold">
                                          <p:stCondLst>
                                            <p:cond delay="0"/>
                                          </p:stCondLst>
                                        </p:cTn>
                                        <p:tgtEl>
                                          <p:spTgt spid="53"/>
                                        </p:tgtEl>
                                        <p:attrNameLst>
                                          <p:attrName>style.visibility</p:attrName>
                                        </p:attrNameLst>
                                      </p:cBhvr>
                                      <p:to>
                                        <p:strVal val="visible"/>
                                      </p:to>
                                    </p:set>
                                    <p:anim calcmode="lin" valueType="num">
                                      <p:cBhvr>
                                        <p:cTn id="128" dur="500" fill="hold"/>
                                        <p:tgtEl>
                                          <p:spTgt spid="53"/>
                                        </p:tgtEl>
                                        <p:attrNameLst>
                                          <p:attrName>ppt_w</p:attrName>
                                        </p:attrNameLst>
                                      </p:cBhvr>
                                      <p:tavLst>
                                        <p:tav tm="0">
                                          <p:val>
                                            <p:fltVal val="0"/>
                                          </p:val>
                                        </p:tav>
                                        <p:tav tm="100000">
                                          <p:val>
                                            <p:strVal val="#ppt_w"/>
                                          </p:val>
                                        </p:tav>
                                      </p:tavLst>
                                    </p:anim>
                                    <p:anim calcmode="lin" valueType="num">
                                      <p:cBhvr>
                                        <p:cTn id="129" dur="500" fill="hold"/>
                                        <p:tgtEl>
                                          <p:spTgt spid="53"/>
                                        </p:tgtEl>
                                        <p:attrNameLst>
                                          <p:attrName>ppt_h</p:attrName>
                                        </p:attrNameLst>
                                      </p:cBhvr>
                                      <p:tavLst>
                                        <p:tav tm="0">
                                          <p:val>
                                            <p:strVal val="#ppt_h"/>
                                          </p:val>
                                        </p:tav>
                                        <p:tav tm="100000">
                                          <p:val>
                                            <p:strVal val="#ppt_h"/>
                                          </p:val>
                                        </p:tav>
                                      </p:tavLst>
                                    </p:anim>
                                  </p:childTnLst>
                                </p:cTn>
                              </p:par>
                              <p:par>
                                <p:cTn id="130" presetID="17" presetClass="entr" presetSubtype="10" fill="hold" nodeType="withEffect">
                                  <p:stCondLst>
                                    <p:cond delay="0"/>
                                  </p:stCondLst>
                                  <p:childTnLst>
                                    <p:set>
                                      <p:cBhvr>
                                        <p:cTn id="131" dur="1" fill="hold">
                                          <p:stCondLst>
                                            <p:cond delay="0"/>
                                          </p:stCondLst>
                                        </p:cTn>
                                        <p:tgtEl>
                                          <p:spTgt spid="50"/>
                                        </p:tgtEl>
                                        <p:attrNameLst>
                                          <p:attrName>style.visibility</p:attrName>
                                        </p:attrNameLst>
                                      </p:cBhvr>
                                      <p:to>
                                        <p:strVal val="visible"/>
                                      </p:to>
                                    </p:set>
                                    <p:anim calcmode="lin" valueType="num">
                                      <p:cBhvr>
                                        <p:cTn id="132" dur="500" fill="hold"/>
                                        <p:tgtEl>
                                          <p:spTgt spid="50"/>
                                        </p:tgtEl>
                                        <p:attrNameLst>
                                          <p:attrName>ppt_w</p:attrName>
                                        </p:attrNameLst>
                                      </p:cBhvr>
                                      <p:tavLst>
                                        <p:tav tm="0">
                                          <p:val>
                                            <p:fltVal val="0"/>
                                          </p:val>
                                        </p:tav>
                                        <p:tav tm="100000">
                                          <p:val>
                                            <p:strVal val="#ppt_w"/>
                                          </p:val>
                                        </p:tav>
                                      </p:tavLst>
                                    </p:anim>
                                    <p:anim calcmode="lin" valueType="num">
                                      <p:cBhvr>
                                        <p:cTn id="133" dur="500" fill="hold"/>
                                        <p:tgtEl>
                                          <p:spTgt spid="50"/>
                                        </p:tgtEl>
                                        <p:attrNameLst>
                                          <p:attrName>ppt_h</p:attrName>
                                        </p:attrNameLst>
                                      </p:cBhvr>
                                      <p:tavLst>
                                        <p:tav tm="0">
                                          <p:val>
                                            <p:strVal val="#ppt_h"/>
                                          </p:val>
                                        </p:tav>
                                        <p:tav tm="100000">
                                          <p:val>
                                            <p:strVal val="#ppt_h"/>
                                          </p:val>
                                        </p:tav>
                                      </p:tavLst>
                                    </p:anim>
                                  </p:childTnLst>
                                </p:cTn>
                              </p:par>
                            </p:childTnLst>
                          </p:cTn>
                        </p:par>
                      </p:childTnLst>
                    </p:cTn>
                  </p:par>
                  <p:par>
                    <p:cTn id="134" fill="hold">
                      <p:stCondLst>
                        <p:cond delay="indefinite"/>
                      </p:stCondLst>
                      <p:childTnLst>
                        <p:par>
                          <p:cTn id="135" fill="hold">
                            <p:stCondLst>
                              <p:cond delay="0"/>
                            </p:stCondLst>
                            <p:childTnLst>
                              <p:par>
                                <p:cTn id="136" presetID="17" presetClass="entr" presetSubtype="10" fill="hold" nodeType="clickEffect">
                                  <p:stCondLst>
                                    <p:cond delay="0"/>
                                  </p:stCondLst>
                                  <p:childTnLst>
                                    <p:set>
                                      <p:cBhvr>
                                        <p:cTn id="137" dur="1" fill="hold">
                                          <p:stCondLst>
                                            <p:cond delay="0"/>
                                          </p:stCondLst>
                                        </p:cTn>
                                        <p:tgtEl>
                                          <p:spTgt spid="23"/>
                                        </p:tgtEl>
                                        <p:attrNameLst>
                                          <p:attrName>style.visibility</p:attrName>
                                        </p:attrNameLst>
                                      </p:cBhvr>
                                      <p:to>
                                        <p:strVal val="visible"/>
                                      </p:to>
                                    </p:set>
                                    <p:anim calcmode="lin" valueType="num">
                                      <p:cBhvr>
                                        <p:cTn id="138" dur="500" fill="hold"/>
                                        <p:tgtEl>
                                          <p:spTgt spid="23"/>
                                        </p:tgtEl>
                                        <p:attrNameLst>
                                          <p:attrName>ppt_w</p:attrName>
                                        </p:attrNameLst>
                                      </p:cBhvr>
                                      <p:tavLst>
                                        <p:tav tm="0">
                                          <p:val>
                                            <p:fltVal val="0"/>
                                          </p:val>
                                        </p:tav>
                                        <p:tav tm="100000">
                                          <p:val>
                                            <p:strVal val="#ppt_w"/>
                                          </p:val>
                                        </p:tav>
                                      </p:tavLst>
                                    </p:anim>
                                    <p:anim calcmode="lin" valueType="num">
                                      <p:cBhvr>
                                        <p:cTn id="139" dur="500" fill="hold"/>
                                        <p:tgtEl>
                                          <p:spTgt spid="23"/>
                                        </p:tgtEl>
                                        <p:attrNameLst>
                                          <p:attrName>ppt_h</p:attrName>
                                        </p:attrNameLst>
                                      </p:cBhvr>
                                      <p:tavLst>
                                        <p:tav tm="0">
                                          <p:val>
                                            <p:strVal val="#ppt_h"/>
                                          </p:val>
                                        </p:tav>
                                        <p:tav tm="100000">
                                          <p:val>
                                            <p:strVal val="#ppt_h"/>
                                          </p:val>
                                        </p:tav>
                                      </p:tavLst>
                                    </p:anim>
                                  </p:childTnLst>
                                </p:cTn>
                              </p:par>
                              <p:par>
                                <p:cTn id="140" presetID="17" presetClass="entr" presetSubtype="10" fill="hold" nodeType="withEffect">
                                  <p:stCondLst>
                                    <p:cond delay="0"/>
                                  </p:stCondLst>
                                  <p:childTnLst>
                                    <p:set>
                                      <p:cBhvr>
                                        <p:cTn id="141" dur="1" fill="hold">
                                          <p:stCondLst>
                                            <p:cond delay="0"/>
                                          </p:stCondLst>
                                        </p:cTn>
                                        <p:tgtEl>
                                          <p:spTgt spid="26"/>
                                        </p:tgtEl>
                                        <p:attrNameLst>
                                          <p:attrName>style.visibility</p:attrName>
                                        </p:attrNameLst>
                                      </p:cBhvr>
                                      <p:to>
                                        <p:strVal val="visible"/>
                                      </p:to>
                                    </p:set>
                                    <p:anim calcmode="lin" valueType="num">
                                      <p:cBhvr>
                                        <p:cTn id="142" dur="500" fill="hold"/>
                                        <p:tgtEl>
                                          <p:spTgt spid="26"/>
                                        </p:tgtEl>
                                        <p:attrNameLst>
                                          <p:attrName>ppt_w</p:attrName>
                                        </p:attrNameLst>
                                      </p:cBhvr>
                                      <p:tavLst>
                                        <p:tav tm="0">
                                          <p:val>
                                            <p:fltVal val="0"/>
                                          </p:val>
                                        </p:tav>
                                        <p:tav tm="100000">
                                          <p:val>
                                            <p:strVal val="#ppt_w"/>
                                          </p:val>
                                        </p:tav>
                                      </p:tavLst>
                                    </p:anim>
                                    <p:anim calcmode="lin" valueType="num">
                                      <p:cBhvr>
                                        <p:cTn id="143" dur="500" fill="hold"/>
                                        <p:tgtEl>
                                          <p:spTgt spid="26"/>
                                        </p:tgtEl>
                                        <p:attrNameLst>
                                          <p:attrName>ppt_h</p:attrName>
                                        </p:attrNameLst>
                                      </p:cBhvr>
                                      <p:tavLst>
                                        <p:tav tm="0">
                                          <p:val>
                                            <p:strVal val="#ppt_h"/>
                                          </p:val>
                                        </p:tav>
                                        <p:tav tm="100000">
                                          <p:val>
                                            <p:strVal val="#ppt_h"/>
                                          </p:val>
                                        </p:tav>
                                      </p:tavLst>
                                    </p:anim>
                                  </p:childTnLst>
                                </p:cTn>
                              </p:par>
                              <p:par>
                                <p:cTn id="144" presetID="17" presetClass="entr" presetSubtype="10" fill="hold" nodeType="withEffect">
                                  <p:stCondLst>
                                    <p:cond delay="0"/>
                                  </p:stCondLst>
                                  <p:childTnLst>
                                    <p:set>
                                      <p:cBhvr>
                                        <p:cTn id="145" dur="1" fill="hold">
                                          <p:stCondLst>
                                            <p:cond delay="0"/>
                                          </p:stCondLst>
                                        </p:cTn>
                                        <p:tgtEl>
                                          <p:spTgt spid="30"/>
                                        </p:tgtEl>
                                        <p:attrNameLst>
                                          <p:attrName>style.visibility</p:attrName>
                                        </p:attrNameLst>
                                      </p:cBhvr>
                                      <p:to>
                                        <p:strVal val="visible"/>
                                      </p:to>
                                    </p:set>
                                    <p:anim calcmode="lin" valueType="num">
                                      <p:cBhvr>
                                        <p:cTn id="146" dur="500" fill="hold"/>
                                        <p:tgtEl>
                                          <p:spTgt spid="30"/>
                                        </p:tgtEl>
                                        <p:attrNameLst>
                                          <p:attrName>ppt_w</p:attrName>
                                        </p:attrNameLst>
                                      </p:cBhvr>
                                      <p:tavLst>
                                        <p:tav tm="0">
                                          <p:val>
                                            <p:fltVal val="0"/>
                                          </p:val>
                                        </p:tav>
                                        <p:tav tm="100000">
                                          <p:val>
                                            <p:strVal val="#ppt_w"/>
                                          </p:val>
                                        </p:tav>
                                      </p:tavLst>
                                    </p:anim>
                                    <p:anim calcmode="lin" valueType="num">
                                      <p:cBhvr>
                                        <p:cTn id="147" dur="500" fill="hold"/>
                                        <p:tgtEl>
                                          <p:spTgt spid="30"/>
                                        </p:tgtEl>
                                        <p:attrNameLst>
                                          <p:attrName>ppt_h</p:attrName>
                                        </p:attrNameLst>
                                      </p:cBhvr>
                                      <p:tavLst>
                                        <p:tav tm="0">
                                          <p:val>
                                            <p:strVal val="#ppt_h"/>
                                          </p:val>
                                        </p:tav>
                                        <p:tav tm="100000">
                                          <p:val>
                                            <p:strVal val="#ppt_h"/>
                                          </p:val>
                                        </p:tav>
                                      </p:tavLst>
                                    </p:anim>
                                  </p:childTnLst>
                                </p:cTn>
                              </p:par>
                              <p:par>
                                <p:cTn id="148" presetID="17" presetClass="entr" presetSubtype="10" fill="hold" grpId="0" nodeType="withEffect">
                                  <p:stCondLst>
                                    <p:cond delay="0"/>
                                  </p:stCondLst>
                                  <p:childTnLst>
                                    <p:set>
                                      <p:cBhvr>
                                        <p:cTn id="149" dur="1" fill="hold">
                                          <p:stCondLst>
                                            <p:cond delay="0"/>
                                          </p:stCondLst>
                                        </p:cTn>
                                        <p:tgtEl>
                                          <p:spTgt spid="32"/>
                                        </p:tgtEl>
                                        <p:attrNameLst>
                                          <p:attrName>style.visibility</p:attrName>
                                        </p:attrNameLst>
                                      </p:cBhvr>
                                      <p:to>
                                        <p:strVal val="visible"/>
                                      </p:to>
                                    </p:set>
                                    <p:anim calcmode="lin" valueType="num">
                                      <p:cBhvr>
                                        <p:cTn id="150" dur="500" fill="hold"/>
                                        <p:tgtEl>
                                          <p:spTgt spid="32"/>
                                        </p:tgtEl>
                                        <p:attrNameLst>
                                          <p:attrName>ppt_w</p:attrName>
                                        </p:attrNameLst>
                                      </p:cBhvr>
                                      <p:tavLst>
                                        <p:tav tm="0">
                                          <p:val>
                                            <p:fltVal val="0"/>
                                          </p:val>
                                        </p:tav>
                                        <p:tav tm="100000">
                                          <p:val>
                                            <p:strVal val="#ppt_w"/>
                                          </p:val>
                                        </p:tav>
                                      </p:tavLst>
                                    </p:anim>
                                    <p:anim calcmode="lin" valueType="num">
                                      <p:cBhvr>
                                        <p:cTn id="151" dur="500" fill="hold"/>
                                        <p:tgtEl>
                                          <p:spTgt spid="32"/>
                                        </p:tgtEl>
                                        <p:attrNameLst>
                                          <p:attrName>ppt_h</p:attrName>
                                        </p:attrNameLst>
                                      </p:cBhvr>
                                      <p:tavLst>
                                        <p:tav tm="0">
                                          <p:val>
                                            <p:strVal val="#ppt_h"/>
                                          </p:val>
                                        </p:tav>
                                        <p:tav tm="100000">
                                          <p:val>
                                            <p:strVal val="#ppt_h"/>
                                          </p:val>
                                        </p:tav>
                                      </p:tavLst>
                                    </p:anim>
                                  </p:childTnLst>
                                </p:cTn>
                              </p:par>
                              <p:par>
                                <p:cTn id="152" presetID="17" presetClass="entr" presetSubtype="10" fill="hold" nodeType="withEffect">
                                  <p:stCondLst>
                                    <p:cond delay="0"/>
                                  </p:stCondLst>
                                  <p:childTnLst>
                                    <p:set>
                                      <p:cBhvr>
                                        <p:cTn id="153" dur="1" fill="hold">
                                          <p:stCondLst>
                                            <p:cond delay="0"/>
                                          </p:stCondLst>
                                        </p:cTn>
                                        <p:tgtEl>
                                          <p:spTgt spid="21"/>
                                        </p:tgtEl>
                                        <p:attrNameLst>
                                          <p:attrName>style.visibility</p:attrName>
                                        </p:attrNameLst>
                                      </p:cBhvr>
                                      <p:to>
                                        <p:strVal val="visible"/>
                                      </p:to>
                                    </p:set>
                                    <p:anim calcmode="lin" valueType="num">
                                      <p:cBhvr>
                                        <p:cTn id="154" dur="500" fill="hold"/>
                                        <p:tgtEl>
                                          <p:spTgt spid="21"/>
                                        </p:tgtEl>
                                        <p:attrNameLst>
                                          <p:attrName>ppt_w</p:attrName>
                                        </p:attrNameLst>
                                      </p:cBhvr>
                                      <p:tavLst>
                                        <p:tav tm="0">
                                          <p:val>
                                            <p:fltVal val="0"/>
                                          </p:val>
                                        </p:tav>
                                        <p:tav tm="100000">
                                          <p:val>
                                            <p:strVal val="#ppt_w"/>
                                          </p:val>
                                        </p:tav>
                                      </p:tavLst>
                                    </p:anim>
                                    <p:anim calcmode="lin" valueType="num">
                                      <p:cBhvr>
                                        <p:cTn id="155" dur="500" fill="hold"/>
                                        <p:tgtEl>
                                          <p:spTgt spid="2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32" grpId="0"/>
      <p:bldP spid="42" grpId="0"/>
      <p:bldP spid="46" grpId="0"/>
      <p:bldP spid="46" grpId="1"/>
      <p:bldP spid="48" grpId="0"/>
      <p:bldP spid="52" grpId="0" animBg="1"/>
      <p:bldP spid="53" grpId="0" animBg="1"/>
      <p:bldP spid="62" grpId="0"/>
      <p:bldP spid="64" grpId="0"/>
      <p:bldP spid="7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chemeClr val="accent6"/>
              </a:solidFill>
            </a:endParaRPr>
          </a:p>
          <a:p>
            <a:r>
              <a:rPr lang="es-CL" sz="4600" b="1" dirty="0">
                <a:solidFill>
                  <a:schemeClr val="accent6"/>
                </a:solidFill>
              </a:rPr>
              <a:t>&lt; Herramientas a utilizar IDAFreeware /&gt;</a:t>
            </a:r>
            <a:endParaRPr lang="es-ES" sz="4600" b="1" dirty="0">
              <a:solidFill>
                <a:schemeClr val="accent6"/>
              </a:solidFill>
            </a:endParaRPr>
          </a:p>
        </p:txBody>
      </p:sp>
      <p:pic>
        <p:nvPicPr>
          <p:cNvPr id="3" name="Imagen 2">
            <a:extLst>
              <a:ext uri="{FF2B5EF4-FFF2-40B4-BE49-F238E27FC236}">
                <a16:creationId xmlns:a16="http://schemas.microsoft.com/office/drawing/2014/main" id="{D693838A-5F2A-0947-956B-1551784D8459}"/>
              </a:ext>
            </a:extLst>
          </p:cNvPr>
          <p:cNvPicPr>
            <a:picLocks noChangeAspect="1"/>
          </p:cNvPicPr>
          <p:nvPr/>
        </p:nvPicPr>
        <p:blipFill>
          <a:blip r:embed="rId3"/>
          <a:stretch>
            <a:fillRect/>
          </a:stretch>
        </p:blipFill>
        <p:spPr>
          <a:xfrm>
            <a:off x="-97654" y="1039137"/>
            <a:ext cx="9880080" cy="6167283"/>
          </a:xfrm>
          <a:prstGeom prst="rect">
            <a:avLst/>
          </a:prstGeom>
        </p:spPr>
      </p:pic>
      <p:sp>
        <p:nvSpPr>
          <p:cNvPr id="5" name="CuadroTexto 4">
            <a:extLst>
              <a:ext uri="{FF2B5EF4-FFF2-40B4-BE49-F238E27FC236}">
                <a16:creationId xmlns:a16="http://schemas.microsoft.com/office/drawing/2014/main" id="{EBB71110-56FC-EB45-A9CD-2738B83F373C}"/>
              </a:ext>
            </a:extLst>
          </p:cNvPr>
          <p:cNvSpPr txBox="1"/>
          <p:nvPr/>
        </p:nvSpPr>
        <p:spPr>
          <a:xfrm>
            <a:off x="4842386" y="1189607"/>
            <a:ext cx="328475" cy="523220"/>
          </a:xfrm>
          <a:prstGeom prst="rect">
            <a:avLst/>
          </a:prstGeom>
          <a:noFill/>
          <a:effectLst>
            <a:glow rad="63500">
              <a:schemeClr val="accent2">
                <a:satMod val="175000"/>
                <a:alpha val="40000"/>
              </a:schemeClr>
            </a:glow>
          </a:effectLst>
        </p:spPr>
        <p:txBody>
          <a:bodyPr wrap="square" rtlCol="0">
            <a:spAutoFit/>
            <a:scene3d>
              <a:camera prst="orthographicFront"/>
              <a:lightRig rig="soft" dir="t">
                <a:rot lat="0" lon="0" rev="15600000"/>
              </a:lightRig>
            </a:scene3d>
            <a:sp3d extrusionH="57150" prstMaterial="softEdge">
              <a:bevelT w="25400" h="38100"/>
            </a:sp3d>
          </a:bodyPr>
          <a:lstStyle/>
          <a:p>
            <a:r>
              <a:rPr lang="es-CL" sz="2800" b="1" dirty="0">
                <a:ln w="12700">
                  <a:solidFill>
                    <a:srgbClr val="FF0000"/>
                  </a:solidFill>
                  <a:prstDash val="solid"/>
                </a:ln>
                <a:solidFill>
                  <a:srgbClr val="FF0000"/>
                </a:solidFill>
                <a:effectLst>
                  <a:glow rad="228600">
                    <a:srgbClr val="C00000">
                      <a:alpha val="40000"/>
                    </a:srgbClr>
                  </a:glow>
                  <a:outerShdw dist="38100" dir="2640000" algn="bl" rotWithShape="0">
                    <a:schemeClr val="tx2">
                      <a:lumMod val="75000"/>
                    </a:schemeClr>
                  </a:outerShdw>
                </a:effectLst>
              </a:rPr>
              <a:t>1</a:t>
            </a:r>
          </a:p>
        </p:txBody>
      </p:sp>
      <p:sp>
        <p:nvSpPr>
          <p:cNvPr id="20" name="CuadroTexto 19">
            <a:extLst>
              <a:ext uri="{FF2B5EF4-FFF2-40B4-BE49-F238E27FC236}">
                <a16:creationId xmlns:a16="http://schemas.microsoft.com/office/drawing/2014/main" id="{6ED1316D-3F81-594B-A7C9-7F19EBBA2D55}"/>
              </a:ext>
            </a:extLst>
          </p:cNvPr>
          <p:cNvSpPr txBox="1"/>
          <p:nvPr/>
        </p:nvSpPr>
        <p:spPr>
          <a:xfrm>
            <a:off x="2511959" y="2588123"/>
            <a:ext cx="328475" cy="523220"/>
          </a:xfrm>
          <a:prstGeom prst="rect">
            <a:avLst/>
          </a:prstGeom>
          <a:noFill/>
          <a:effectLst>
            <a:glow rad="63500">
              <a:schemeClr val="accent2">
                <a:satMod val="175000"/>
                <a:alpha val="40000"/>
              </a:schemeClr>
            </a:glow>
          </a:effectLst>
        </p:spPr>
        <p:txBody>
          <a:bodyPr wrap="square" rtlCol="0">
            <a:spAutoFit/>
          </a:bodyPr>
          <a:lstStyle/>
          <a:p>
            <a:r>
              <a:rPr lang="es-CL" sz="2800" b="1" dirty="0">
                <a:ln w="12700">
                  <a:solidFill>
                    <a:srgbClr val="FF0000"/>
                  </a:solidFill>
                  <a:prstDash val="solid"/>
                </a:ln>
                <a:solidFill>
                  <a:srgbClr val="FF0000"/>
                </a:solidFill>
                <a:effectLst>
                  <a:glow rad="228600">
                    <a:srgbClr val="C00000">
                      <a:alpha val="40000"/>
                    </a:srgbClr>
                  </a:glow>
                  <a:outerShdw dist="38100" dir="2640000" algn="bl" rotWithShape="0">
                    <a:schemeClr val="tx2">
                      <a:lumMod val="75000"/>
                    </a:schemeClr>
                  </a:outerShdw>
                </a:effectLst>
              </a:rPr>
              <a:t>3</a:t>
            </a:r>
          </a:p>
        </p:txBody>
      </p:sp>
      <p:sp>
        <p:nvSpPr>
          <p:cNvPr id="26" name="CuadroTexto 25">
            <a:extLst>
              <a:ext uri="{FF2B5EF4-FFF2-40B4-BE49-F238E27FC236}">
                <a16:creationId xmlns:a16="http://schemas.microsoft.com/office/drawing/2014/main" id="{623357A5-9544-E643-B021-FB8B1C2606E1}"/>
              </a:ext>
            </a:extLst>
          </p:cNvPr>
          <p:cNvSpPr txBox="1"/>
          <p:nvPr/>
        </p:nvSpPr>
        <p:spPr>
          <a:xfrm>
            <a:off x="3672733" y="6057685"/>
            <a:ext cx="828246" cy="523220"/>
          </a:xfrm>
          <a:prstGeom prst="rect">
            <a:avLst/>
          </a:prstGeom>
          <a:noFill/>
          <a:effectLst>
            <a:glow rad="63500">
              <a:schemeClr val="accent2">
                <a:satMod val="175000"/>
                <a:alpha val="40000"/>
              </a:schemeClr>
            </a:glow>
          </a:effectLst>
        </p:spPr>
        <p:txBody>
          <a:bodyPr wrap="square" rtlCol="0">
            <a:spAutoFit/>
          </a:bodyPr>
          <a:lstStyle/>
          <a:p>
            <a:r>
              <a:rPr lang="es-CL" sz="2800" b="1" dirty="0">
                <a:ln w="12700">
                  <a:solidFill>
                    <a:srgbClr val="FF0000"/>
                  </a:solidFill>
                  <a:prstDash val="solid"/>
                </a:ln>
                <a:solidFill>
                  <a:srgbClr val="FF0000"/>
                </a:solidFill>
                <a:effectLst>
                  <a:glow rad="228600">
                    <a:srgbClr val="C00000">
                      <a:alpha val="40000"/>
                    </a:srgbClr>
                  </a:glow>
                  <a:outerShdw dist="38100" dir="2640000" algn="bl" rotWithShape="0">
                    <a:schemeClr val="tx2">
                      <a:lumMod val="75000"/>
                    </a:schemeClr>
                  </a:outerShdw>
                </a:effectLst>
              </a:rPr>
              <a:t>13</a:t>
            </a:r>
          </a:p>
        </p:txBody>
      </p:sp>
      <p:sp>
        <p:nvSpPr>
          <p:cNvPr id="27" name="CuadroTexto 26">
            <a:extLst>
              <a:ext uri="{FF2B5EF4-FFF2-40B4-BE49-F238E27FC236}">
                <a16:creationId xmlns:a16="http://schemas.microsoft.com/office/drawing/2014/main" id="{4BDAC6BE-F5EF-ED49-8AE4-928EB110EC69}"/>
              </a:ext>
            </a:extLst>
          </p:cNvPr>
          <p:cNvSpPr txBox="1"/>
          <p:nvPr/>
        </p:nvSpPr>
        <p:spPr>
          <a:xfrm>
            <a:off x="3672733" y="5644705"/>
            <a:ext cx="632937" cy="523220"/>
          </a:xfrm>
          <a:prstGeom prst="rect">
            <a:avLst/>
          </a:prstGeom>
          <a:noFill/>
          <a:effectLst>
            <a:glow rad="63500">
              <a:schemeClr val="accent2">
                <a:satMod val="175000"/>
                <a:alpha val="40000"/>
              </a:schemeClr>
            </a:glow>
          </a:effectLst>
        </p:spPr>
        <p:txBody>
          <a:bodyPr wrap="square" rtlCol="0">
            <a:spAutoFit/>
          </a:bodyPr>
          <a:lstStyle/>
          <a:p>
            <a:r>
              <a:rPr lang="es-CL" sz="2800" b="1" dirty="0">
                <a:ln w="12700">
                  <a:solidFill>
                    <a:srgbClr val="FF0000"/>
                  </a:solidFill>
                  <a:prstDash val="solid"/>
                </a:ln>
                <a:solidFill>
                  <a:srgbClr val="FF0000"/>
                </a:solidFill>
                <a:effectLst>
                  <a:glow rad="228600">
                    <a:srgbClr val="C00000">
                      <a:alpha val="40000"/>
                    </a:srgbClr>
                  </a:glow>
                  <a:outerShdw dist="38100" dir="2640000" algn="bl" rotWithShape="0">
                    <a:schemeClr val="tx2">
                      <a:lumMod val="75000"/>
                    </a:schemeClr>
                  </a:outerShdw>
                </a:effectLst>
              </a:rPr>
              <a:t>10</a:t>
            </a:r>
          </a:p>
        </p:txBody>
      </p:sp>
      <p:sp>
        <p:nvSpPr>
          <p:cNvPr id="29" name="CuadroTexto 28">
            <a:extLst>
              <a:ext uri="{FF2B5EF4-FFF2-40B4-BE49-F238E27FC236}">
                <a16:creationId xmlns:a16="http://schemas.microsoft.com/office/drawing/2014/main" id="{7E6F7000-53AC-3749-A7E0-7A693C059159}"/>
              </a:ext>
            </a:extLst>
          </p:cNvPr>
          <p:cNvSpPr txBox="1"/>
          <p:nvPr/>
        </p:nvSpPr>
        <p:spPr>
          <a:xfrm>
            <a:off x="6564648" y="3278609"/>
            <a:ext cx="328475" cy="523220"/>
          </a:xfrm>
          <a:prstGeom prst="rect">
            <a:avLst/>
          </a:prstGeom>
          <a:noFill/>
          <a:effectLst>
            <a:glow rad="63500">
              <a:schemeClr val="accent2">
                <a:satMod val="175000"/>
                <a:alpha val="40000"/>
              </a:schemeClr>
            </a:glow>
          </a:effectLst>
        </p:spPr>
        <p:txBody>
          <a:bodyPr wrap="square" rtlCol="0">
            <a:spAutoFit/>
          </a:bodyPr>
          <a:lstStyle/>
          <a:p>
            <a:r>
              <a:rPr lang="es-CL" sz="2800" b="1" dirty="0">
                <a:ln w="12700">
                  <a:solidFill>
                    <a:srgbClr val="FF0000"/>
                  </a:solidFill>
                  <a:prstDash val="solid"/>
                </a:ln>
                <a:solidFill>
                  <a:srgbClr val="FF0000"/>
                </a:solidFill>
                <a:effectLst>
                  <a:glow rad="228600">
                    <a:srgbClr val="C00000">
                      <a:alpha val="40000"/>
                    </a:srgbClr>
                  </a:glow>
                  <a:outerShdw dist="38100" dir="2640000" algn="bl" rotWithShape="0">
                    <a:schemeClr val="tx2">
                      <a:lumMod val="75000"/>
                    </a:schemeClr>
                  </a:outerShdw>
                </a:effectLst>
              </a:rPr>
              <a:t>7</a:t>
            </a:r>
          </a:p>
        </p:txBody>
      </p:sp>
      <p:sp>
        <p:nvSpPr>
          <p:cNvPr id="31" name="CuadroTexto 30">
            <a:extLst>
              <a:ext uri="{FF2B5EF4-FFF2-40B4-BE49-F238E27FC236}">
                <a16:creationId xmlns:a16="http://schemas.microsoft.com/office/drawing/2014/main" id="{55A9653B-C875-6E41-9277-C147EC61465A}"/>
              </a:ext>
            </a:extLst>
          </p:cNvPr>
          <p:cNvSpPr txBox="1"/>
          <p:nvPr/>
        </p:nvSpPr>
        <p:spPr>
          <a:xfrm>
            <a:off x="8536976" y="3497786"/>
            <a:ext cx="328475" cy="523220"/>
          </a:xfrm>
          <a:prstGeom prst="rect">
            <a:avLst/>
          </a:prstGeom>
          <a:noFill/>
          <a:effectLst>
            <a:glow rad="63500">
              <a:schemeClr val="accent2">
                <a:satMod val="175000"/>
                <a:alpha val="40000"/>
              </a:schemeClr>
            </a:glow>
          </a:effectLst>
        </p:spPr>
        <p:txBody>
          <a:bodyPr wrap="square" rtlCol="0">
            <a:spAutoFit/>
          </a:bodyPr>
          <a:lstStyle/>
          <a:p>
            <a:r>
              <a:rPr lang="es-CL" sz="2800" b="1" dirty="0">
                <a:ln w="12700">
                  <a:solidFill>
                    <a:srgbClr val="FF0000"/>
                  </a:solidFill>
                  <a:prstDash val="solid"/>
                </a:ln>
                <a:solidFill>
                  <a:srgbClr val="FF0000"/>
                </a:solidFill>
                <a:effectLst>
                  <a:glow rad="228600">
                    <a:srgbClr val="C00000">
                      <a:alpha val="40000"/>
                    </a:srgbClr>
                  </a:glow>
                  <a:outerShdw dist="38100" dir="2640000" algn="bl" rotWithShape="0">
                    <a:schemeClr val="tx2">
                      <a:lumMod val="75000"/>
                    </a:schemeClr>
                  </a:outerShdw>
                </a:effectLst>
              </a:rPr>
              <a:t>4</a:t>
            </a:r>
          </a:p>
        </p:txBody>
      </p:sp>
      <p:sp>
        <p:nvSpPr>
          <p:cNvPr id="34" name="CuadroTexto 33">
            <a:extLst>
              <a:ext uri="{FF2B5EF4-FFF2-40B4-BE49-F238E27FC236}">
                <a16:creationId xmlns:a16="http://schemas.microsoft.com/office/drawing/2014/main" id="{6A7EF02D-8A80-5541-96FA-E985B21A5855}"/>
              </a:ext>
            </a:extLst>
          </p:cNvPr>
          <p:cNvSpPr txBox="1"/>
          <p:nvPr/>
        </p:nvSpPr>
        <p:spPr>
          <a:xfrm>
            <a:off x="8536976" y="1342006"/>
            <a:ext cx="328475" cy="523220"/>
          </a:xfrm>
          <a:prstGeom prst="rect">
            <a:avLst/>
          </a:prstGeom>
          <a:noFill/>
          <a:effectLst>
            <a:glow rad="63500">
              <a:schemeClr val="accent2">
                <a:satMod val="175000"/>
                <a:alpha val="40000"/>
              </a:schemeClr>
            </a:glow>
          </a:effectLst>
        </p:spPr>
        <p:txBody>
          <a:bodyPr wrap="square" rtlCol="0">
            <a:spAutoFit/>
          </a:bodyPr>
          <a:lstStyle/>
          <a:p>
            <a:r>
              <a:rPr lang="es-CL" sz="2800" b="1" dirty="0">
                <a:ln w="12700">
                  <a:solidFill>
                    <a:srgbClr val="FF0000"/>
                  </a:solidFill>
                  <a:prstDash val="solid"/>
                </a:ln>
                <a:solidFill>
                  <a:srgbClr val="FF0000"/>
                </a:solidFill>
                <a:effectLst>
                  <a:glow rad="228600">
                    <a:srgbClr val="C00000">
                      <a:alpha val="40000"/>
                    </a:srgbClr>
                  </a:glow>
                  <a:outerShdw dist="38100" dir="2640000" algn="bl" rotWithShape="0">
                    <a:schemeClr val="tx2">
                      <a:lumMod val="75000"/>
                    </a:schemeClr>
                  </a:outerShdw>
                </a:effectLst>
              </a:rPr>
              <a:t>2</a:t>
            </a:r>
          </a:p>
        </p:txBody>
      </p:sp>
      <p:sp>
        <p:nvSpPr>
          <p:cNvPr id="35" name="CuadroTexto 34">
            <a:extLst>
              <a:ext uri="{FF2B5EF4-FFF2-40B4-BE49-F238E27FC236}">
                <a16:creationId xmlns:a16="http://schemas.microsoft.com/office/drawing/2014/main" id="{7F1F4B9A-5B38-EE4F-A08C-ED15B7CC4F81}"/>
              </a:ext>
            </a:extLst>
          </p:cNvPr>
          <p:cNvSpPr txBox="1"/>
          <p:nvPr/>
        </p:nvSpPr>
        <p:spPr>
          <a:xfrm>
            <a:off x="8536975" y="4688195"/>
            <a:ext cx="328475" cy="523220"/>
          </a:xfrm>
          <a:prstGeom prst="rect">
            <a:avLst/>
          </a:prstGeom>
          <a:noFill/>
          <a:effectLst>
            <a:glow rad="63500">
              <a:schemeClr val="accent2">
                <a:satMod val="175000"/>
                <a:alpha val="40000"/>
              </a:schemeClr>
            </a:glow>
          </a:effectLst>
        </p:spPr>
        <p:txBody>
          <a:bodyPr wrap="square" rtlCol="0">
            <a:spAutoFit/>
          </a:bodyPr>
          <a:lstStyle/>
          <a:p>
            <a:r>
              <a:rPr lang="es-CL" sz="2800" b="1" dirty="0">
                <a:ln w="12700">
                  <a:solidFill>
                    <a:srgbClr val="FF0000"/>
                  </a:solidFill>
                  <a:prstDash val="solid"/>
                </a:ln>
                <a:solidFill>
                  <a:srgbClr val="FF0000"/>
                </a:solidFill>
                <a:effectLst>
                  <a:glow rad="228600">
                    <a:srgbClr val="C00000">
                      <a:alpha val="40000"/>
                    </a:srgbClr>
                  </a:glow>
                  <a:outerShdw dist="38100" dir="2640000" algn="bl" rotWithShape="0">
                    <a:schemeClr val="tx2">
                      <a:lumMod val="75000"/>
                    </a:schemeClr>
                  </a:outerShdw>
                </a:effectLst>
              </a:rPr>
              <a:t>5</a:t>
            </a:r>
          </a:p>
        </p:txBody>
      </p:sp>
      <p:sp>
        <p:nvSpPr>
          <p:cNvPr id="36" name="CuadroTexto 35">
            <a:extLst>
              <a:ext uri="{FF2B5EF4-FFF2-40B4-BE49-F238E27FC236}">
                <a16:creationId xmlns:a16="http://schemas.microsoft.com/office/drawing/2014/main" id="{390DB7AE-EC9F-1649-81EA-32F63FD9034D}"/>
              </a:ext>
            </a:extLst>
          </p:cNvPr>
          <p:cNvSpPr txBox="1"/>
          <p:nvPr/>
        </p:nvSpPr>
        <p:spPr>
          <a:xfrm>
            <a:off x="6564648" y="4949805"/>
            <a:ext cx="328475" cy="523220"/>
          </a:xfrm>
          <a:prstGeom prst="rect">
            <a:avLst/>
          </a:prstGeom>
          <a:noFill/>
          <a:effectLst>
            <a:glow rad="63500">
              <a:schemeClr val="accent2">
                <a:satMod val="175000"/>
                <a:alpha val="40000"/>
              </a:schemeClr>
            </a:glow>
          </a:effectLst>
        </p:spPr>
        <p:txBody>
          <a:bodyPr wrap="square" rtlCol="0">
            <a:spAutoFit/>
          </a:bodyPr>
          <a:lstStyle/>
          <a:p>
            <a:r>
              <a:rPr lang="es-CL" sz="2800" b="1" dirty="0">
                <a:ln w="12700">
                  <a:solidFill>
                    <a:srgbClr val="FF0000"/>
                  </a:solidFill>
                  <a:prstDash val="solid"/>
                </a:ln>
                <a:solidFill>
                  <a:srgbClr val="FF0000"/>
                </a:solidFill>
                <a:effectLst>
                  <a:glow rad="228600">
                    <a:srgbClr val="C00000">
                      <a:alpha val="40000"/>
                    </a:srgbClr>
                  </a:glow>
                  <a:outerShdw dist="38100" dir="2640000" algn="bl" rotWithShape="0">
                    <a:schemeClr val="tx2">
                      <a:lumMod val="75000"/>
                    </a:schemeClr>
                  </a:outerShdw>
                </a:effectLst>
              </a:rPr>
              <a:t>9</a:t>
            </a:r>
          </a:p>
        </p:txBody>
      </p:sp>
      <p:sp>
        <p:nvSpPr>
          <p:cNvPr id="37" name="CuadroTexto 36">
            <a:extLst>
              <a:ext uri="{FF2B5EF4-FFF2-40B4-BE49-F238E27FC236}">
                <a16:creationId xmlns:a16="http://schemas.microsoft.com/office/drawing/2014/main" id="{C9543D06-5562-404D-9003-6E28A5066F78}"/>
              </a:ext>
            </a:extLst>
          </p:cNvPr>
          <p:cNvSpPr txBox="1"/>
          <p:nvPr/>
        </p:nvSpPr>
        <p:spPr>
          <a:xfrm>
            <a:off x="6564647" y="2181401"/>
            <a:ext cx="328475" cy="523220"/>
          </a:xfrm>
          <a:prstGeom prst="rect">
            <a:avLst/>
          </a:prstGeom>
          <a:noFill/>
          <a:effectLst>
            <a:glow rad="63500">
              <a:schemeClr val="accent2">
                <a:satMod val="175000"/>
                <a:alpha val="40000"/>
              </a:schemeClr>
            </a:glow>
          </a:effectLst>
        </p:spPr>
        <p:txBody>
          <a:bodyPr wrap="square" rtlCol="0">
            <a:spAutoFit/>
          </a:bodyPr>
          <a:lstStyle/>
          <a:p>
            <a:r>
              <a:rPr lang="es-CL" sz="2800" b="1" dirty="0">
                <a:ln w="12700">
                  <a:solidFill>
                    <a:srgbClr val="FF0000"/>
                  </a:solidFill>
                  <a:prstDash val="solid"/>
                </a:ln>
                <a:solidFill>
                  <a:srgbClr val="FF0000"/>
                </a:solidFill>
                <a:effectLst>
                  <a:glow rad="228600">
                    <a:srgbClr val="C00000">
                      <a:alpha val="40000"/>
                    </a:srgbClr>
                  </a:glow>
                  <a:outerShdw dist="38100" dir="2640000" algn="bl" rotWithShape="0">
                    <a:schemeClr val="tx2">
                      <a:lumMod val="75000"/>
                    </a:schemeClr>
                  </a:outerShdw>
                </a:effectLst>
              </a:rPr>
              <a:t>6</a:t>
            </a:r>
          </a:p>
        </p:txBody>
      </p:sp>
      <p:sp>
        <p:nvSpPr>
          <p:cNvPr id="38" name="CuadroTexto 37">
            <a:extLst>
              <a:ext uri="{FF2B5EF4-FFF2-40B4-BE49-F238E27FC236}">
                <a16:creationId xmlns:a16="http://schemas.microsoft.com/office/drawing/2014/main" id="{8BE908E0-4034-7E4C-A197-A2708638E239}"/>
              </a:ext>
            </a:extLst>
          </p:cNvPr>
          <p:cNvSpPr txBox="1"/>
          <p:nvPr/>
        </p:nvSpPr>
        <p:spPr>
          <a:xfrm>
            <a:off x="6564649" y="4108495"/>
            <a:ext cx="328475" cy="523220"/>
          </a:xfrm>
          <a:prstGeom prst="rect">
            <a:avLst/>
          </a:prstGeom>
          <a:noFill/>
          <a:effectLst>
            <a:glow rad="63500">
              <a:schemeClr val="accent2">
                <a:satMod val="175000"/>
                <a:alpha val="40000"/>
              </a:schemeClr>
            </a:glow>
          </a:effectLst>
        </p:spPr>
        <p:txBody>
          <a:bodyPr wrap="square" rtlCol="0">
            <a:spAutoFit/>
          </a:bodyPr>
          <a:lstStyle/>
          <a:p>
            <a:r>
              <a:rPr lang="es-CL" sz="2800" b="1" dirty="0">
                <a:ln w="12700">
                  <a:solidFill>
                    <a:srgbClr val="FF0000"/>
                  </a:solidFill>
                  <a:prstDash val="solid"/>
                </a:ln>
                <a:solidFill>
                  <a:srgbClr val="FF0000"/>
                </a:solidFill>
                <a:effectLst>
                  <a:glow rad="228600">
                    <a:srgbClr val="C00000">
                      <a:alpha val="40000"/>
                    </a:srgbClr>
                  </a:glow>
                  <a:outerShdw dist="38100" dir="2640000" algn="bl" rotWithShape="0">
                    <a:schemeClr val="tx2">
                      <a:lumMod val="75000"/>
                    </a:schemeClr>
                  </a:outerShdw>
                </a:effectLst>
              </a:rPr>
              <a:t>8</a:t>
            </a:r>
          </a:p>
        </p:txBody>
      </p:sp>
      <p:sp>
        <p:nvSpPr>
          <p:cNvPr id="39" name="CuadroTexto 38">
            <a:extLst>
              <a:ext uri="{FF2B5EF4-FFF2-40B4-BE49-F238E27FC236}">
                <a16:creationId xmlns:a16="http://schemas.microsoft.com/office/drawing/2014/main" id="{79043302-BA47-1744-BDEC-0B2D45883F56}"/>
              </a:ext>
            </a:extLst>
          </p:cNvPr>
          <p:cNvSpPr txBox="1"/>
          <p:nvPr/>
        </p:nvSpPr>
        <p:spPr>
          <a:xfrm>
            <a:off x="7535998" y="5644705"/>
            <a:ext cx="693601" cy="523220"/>
          </a:xfrm>
          <a:prstGeom prst="rect">
            <a:avLst/>
          </a:prstGeom>
          <a:noFill/>
          <a:effectLst>
            <a:glow rad="63500">
              <a:schemeClr val="accent2">
                <a:satMod val="175000"/>
                <a:alpha val="40000"/>
              </a:schemeClr>
            </a:glow>
          </a:effectLst>
        </p:spPr>
        <p:txBody>
          <a:bodyPr wrap="square" rtlCol="0">
            <a:spAutoFit/>
          </a:bodyPr>
          <a:lstStyle/>
          <a:p>
            <a:r>
              <a:rPr lang="es-CL" sz="2800" b="1" dirty="0">
                <a:ln w="12700">
                  <a:solidFill>
                    <a:srgbClr val="FF0000"/>
                  </a:solidFill>
                  <a:prstDash val="solid"/>
                </a:ln>
                <a:solidFill>
                  <a:srgbClr val="FF0000"/>
                </a:solidFill>
                <a:effectLst>
                  <a:glow rad="228600">
                    <a:srgbClr val="C00000">
                      <a:alpha val="40000"/>
                    </a:srgbClr>
                  </a:glow>
                  <a:outerShdw dist="38100" dir="2640000" algn="bl" rotWithShape="0">
                    <a:schemeClr val="tx2">
                      <a:lumMod val="75000"/>
                    </a:schemeClr>
                  </a:outerShdw>
                </a:effectLst>
              </a:rPr>
              <a:t>11</a:t>
            </a:r>
          </a:p>
        </p:txBody>
      </p:sp>
      <p:sp>
        <p:nvSpPr>
          <p:cNvPr id="40" name="CuadroTexto 39">
            <a:extLst>
              <a:ext uri="{FF2B5EF4-FFF2-40B4-BE49-F238E27FC236}">
                <a16:creationId xmlns:a16="http://schemas.microsoft.com/office/drawing/2014/main" id="{6D6715B1-7A6A-0E4E-89EA-B9B3F1AFE23C}"/>
              </a:ext>
            </a:extLst>
          </p:cNvPr>
          <p:cNvSpPr txBox="1"/>
          <p:nvPr/>
        </p:nvSpPr>
        <p:spPr>
          <a:xfrm>
            <a:off x="8451328" y="2606830"/>
            <a:ext cx="828246" cy="523220"/>
          </a:xfrm>
          <a:prstGeom prst="rect">
            <a:avLst/>
          </a:prstGeom>
          <a:noFill/>
          <a:effectLst>
            <a:glow rad="63500">
              <a:schemeClr val="accent2">
                <a:satMod val="175000"/>
                <a:alpha val="40000"/>
              </a:schemeClr>
            </a:glow>
          </a:effectLst>
        </p:spPr>
        <p:txBody>
          <a:bodyPr wrap="square" rtlCol="0">
            <a:spAutoFit/>
          </a:bodyPr>
          <a:lstStyle/>
          <a:p>
            <a:r>
              <a:rPr lang="es-CL" sz="2800" b="1" dirty="0">
                <a:ln w="12700">
                  <a:solidFill>
                    <a:srgbClr val="FF0000"/>
                  </a:solidFill>
                  <a:prstDash val="solid"/>
                </a:ln>
                <a:solidFill>
                  <a:srgbClr val="FF0000"/>
                </a:solidFill>
                <a:effectLst>
                  <a:glow rad="228600">
                    <a:srgbClr val="C00000">
                      <a:alpha val="40000"/>
                    </a:srgbClr>
                  </a:glow>
                  <a:outerShdw dist="38100" dir="2640000" algn="bl" rotWithShape="0">
                    <a:schemeClr val="tx2">
                      <a:lumMod val="75000"/>
                    </a:schemeClr>
                  </a:outerShdw>
                </a:effectLst>
              </a:rPr>
              <a:t>12</a:t>
            </a:r>
          </a:p>
        </p:txBody>
      </p:sp>
      <p:pic>
        <p:nvPicPr>
          <p:cNvPr id="41" name="Imagen 40">
            <a:extLst>
              <a:ext uri="{FF2B5EF4-FFF2-40B4-BE49-F238E27FC236}">
                <a16:creationId xmlns:a16="http://schemas.microsoft.com/office/drawing/2014/main" id="{BC411730-5DA7-CE4A-9B68-2AA495D389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2426" y="2545403"/>
            <a:ext cx="1887761" cy="1904766"/>
          </a:xfrm>
          <a:prstGeom prst="rect">
            <a:avLst/>
          </a:prstGeom>
        </p:spPr>
      </p:pic>
      <p:sp>
        <p:nvSpPr>
          <p:cNvPr id="6" name="CuadroTexto 5">
            <a:extLst>
              <a:ext uri="{FF2B5EF4-FFF2-40B4-BE49-F238E27FC236}">
                <a16:creationId xmlns:a16="http://schemas.microsoft.com/office/drawing/2014/main" id="{8DC267C1-270C-C643-8AC6-D375588E8B8C}"/>
              </a:ext>
            </a:extLst>
          </p:cNvPr>
          <p:cNvSpPr txBox="1"/>
          <p:nvPr/>
        </p:nvSpPr>
        <p:spPr>
          <a:xfrm>
            <a:off x="9910549" y="4471582"/>
            <a:ext cx="1875835" cy="369332"/>
          </a:xfrm>
          <a:prstGeom prst="rect">
            <a:avLst/>
          </a:prstGeom>
          <a:noFill/>
        </p:spPr>
        <p:txBody>
          <a:bodyPr wrap="none" rtlCol="0">
            <a:spAutoFit/>
          </a:bodyPr>
          <a:lstStyle/>
          <a:p>
            <a:r>
              <a:rPr lang="es-CL" dirty="0">
                <a:solidFill>
                  <a:srgbClr val="BFFFFF"/>
                </a:solidFill>
                <a:latin typeface="Krungthep" panose="02000400000000000000" pitchFamily="2" charset="-34"/>
                <a:ea typeface="Krungthep" panose="02000400000000000000" pitchFamily="2" charset="-34"/>
                <a:cs typeface="Krungthep" panose="02000400000000000000" pitchFamily="2" charset="-34"/>
              </a:rPr>
              <a:t>IDA Freeware</a:t>
            </a:r>
          </a:p>
        </p:txBody>
      </p:sp>
      <p:pic>
        <p:nvPicPr>
          <p:cNvPr id="21" name="Imagen 20">
            <a:extLst>
              <a:ext uri="{FF2B5EF4-FFF2-40B4-BE49-F238E27FC236}">
                <a16:creationId xmlns:a16="http://schemas.microsoft.com/office/drawing/2014/main" id="{83802394-9852-BB4D-9C6C-27D6294F4E7D}"/>
              </a:ext>
            </a:extLst>
          </p:cNvPr>
          <p:cNvPicPr>
            <a:picLocks noChangeAspect="1"/>
          </p:cNvPicPr>
          <p:nvPr/>
        </p:nvPicPr>
        <p:blipFill>
          <a:blip r:embed="rId5"/>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2135230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randombar(horizontal)">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7" presetClass="entr" presetSubtype="10" fill="hold" grpId="0" nodeType="clickEffect">
                                  <p:stCondLst>
                                    <p:cond delay="0"/>
                                  </p:stCondLst>
                                  <p:childTnLst>
                                    <p:set>
                                      <p:cBhvr>
                                        <p:cTn id="17" dur="1" fill="hold">
                                          <p:stCondLst>
                                            <p:cond delay="0"/>
                                          </p:stCondLst>
                                        </p:cTn>
                                        <p:tgtEl>
                                          <p:spTgt spid="34"/>
                                        </p:tgtEl>
                                        <p:attrNameLst>
                                          <p:attrName>style.visibility</p:attrName>
                                        </p:attrNameLst>
                                      </p:cBhvr>
                                      <p:to>
                                        <p:strVal val="visible"/>
                                      </p:to>
                                    </p:set>
                                    <p:anim calcmode="lin" valueType="num">
                                      <p:cBhvr>
                                        <p:cTn id="18" dur="500" fill="hold"/>
                                        <p:tgtEl>
                                          <p:spTgt spid="34"/>
                                        </p:tgtEl>
                                        <p:attrNameLst>
                                          <p:attrName>ppt_w</p:attrName>
                                        </p:attrNameLst>
                                      </p:cBhvr>
                                      <p:tavLst>
                                        <p:tav tm="0">
                                          <p:val>
                                            <p:fltVal val="0"/>
                                          </p:val>
                                        </p:tav>
                                        <p:tav tm="100000">
                                          <p:val>
                                            <p:strVal val="#ppt_w"/>
                                          </p:val>
                                        </p:tav>
                                      </p:tavLst>
                                    </p:anim>
                                    <p:anim calcmode="lin" valueType="num">
                                      <p:cBhvr>
                                        <p:cTn id="19" dur="5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17" presetClass="entr" presetSubtype="1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ppt_w</p:attrName>
                                        </p:attrNameLst>
                                      </p:cBhvr>
                                      <p:tavLst>
                                        <p:tav tm="0">
                                          <p:val>
                                            <p:fltVal val="0"/>
                                          </p:val>
                                        </p:tav>
                                        <p:tav tm="100000">
                                          <p:val>
                                            <p:strVal val="#ppt_w"/>
                                          </p:val>
                                        </p:tav>
                                      </p:tavLst>
                                    </p:anim>
                                    <p:anim calcmode="lin" valueType="num">
                                      <p:cBhvr>
                                        <p:cTn id="25" dur="5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17" presetClass="entr" presetSubtype="10" fill="hold" grpId="0" nodeType="clickEffect">
                                  <p:stCondLst>
                                    <p:cond delay="0"/>
                                  </p:stCondLst>
                                  <p:childTnLst>
                                    <p:set>
                                      <p:cBhvr>
                                        <p:cTn id="29" dur="1" fill="hold">
                                          <p:stCondLst>
                                            <p:cond delay="0"/>
                                          </p:stCondLst>
                                        </p:cTn>
                                        <p:tgtEl>
                                          <p:spTgt spid="31"/>
                                        </p:tgtEl>
                                        <p:attrNameLst>
                                          <p:attrName>style.visibility</p:attrName>
                                        </p:attrNameLst>
                                      </p:cBhvr>
                                      <p:to>
                                        <p:strVal val="visible"/>
                                      </p:to>
                                    </p:set>
                                    <p:anim calcmode="lin" valueType="num">
                                      <p:cBhvr>
                                        <p:cTn id="30" dur="500" fill="hold"/>
                                        <p:tgtEl>
                                          <p:spTgt spid="31"/>
                                        </p:tgtEl>
                                        <p:attrNameLst>
                                          <p:attrName>ppt_w</p:attrName>
                                        </p:attrNameLst>
                                      </p:cBhvr>
                                      <p:tavLst>
                                        <p:tav tm="0">
                                          <p:val>
                                            <p:fltVal val="0"/>
                                          </p:val>
                                        </p:tav>
                                        <p:tav tm="100000">
                                          <p:val>
                                            <p:strVal val="#ppt_w"/>
                                          </p:val>
                                        </p:tav>
                                      </p:tavLst>
                                    </p:anim>
                                    <p:anim calcmode="lin" valueType="num">
                                      <p:cBhvr>
                                        <p:cTn id="31" dur="5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7" presetClass="entr" presetSubtype="10" fill="hold" grpId="0" nodeType="clickEffect">
                                  <p:stCondLst>
                                    <p:cond delay="0"/>
                                  </p:stCondLst>
                                  <p:childTnLst>
                                    <p:set>
                                      <p:cBhvr>
                                        <p:cTn id="35" dur="1" fill="hold">
                                          <p:stCondLst>
                                            <p:cond delay="0"/>
                                          </p:stCondLst>
                                        </p:cTn>
                                        <p:tgtEl>
                                          <p:spTgt spid="35"/>
                                        </p:tgtEl>
                                        <p:attrNameLst>
                                          <p:attrName>style.visibility</p:attrName>
                                        </p:attrNameLst>
                                      </p:cBhvr>
                                      <p:to>
                                        <p:strVal val="visible"/>
                                      </p:to>
                                    </p:set>
                                    <p:anim calcmode="lin" valueType="num">
                                      <p:cBhvr>
                                        <p:cTn id="36" dur="500" fill="hold"/>
                                        <p:tgtEl>
                                          <p:spTgt spid="35"/>
                                        </p:tgtEl>
                                        <p:attrNameLst>
                                          <p:attrName>ppt_w</p:attrName>
                                        </p:attrNameLst>
                                      </p:cBhvr>
                                      <p:tavLst>
                                        <p:tav tm="0">
                                          <p:val>
                                            <p:fltVal val="0"/>
                                          </p:val>
                                        </p:tav>
                                        <p:tav tm="100000">
                                          <p:val>
                                            <p:strVal val="#ppt_w"/>
                                          </p:val>
                                        </p:tav>
                                      </p:tavLst>
                                    </p:anim>
                                    <p:anim calcmode="lin" valueType="num">
                                      <p:cBhvr>
                                        <p:cTn id="37" dur="500" fill="hold"/>
                                        <p:tgtEl>
                                          <p:spTgt spid="35"/>
                                        </p:tgtEl>
                                        <p:attrNameLst>
                                          <p:attrName>ppt_h</p:attrName>
                                        </p:attrNameLst>
                                      </p:cBhvr>
                                      <p:tavLst>
                                        <p:tav tm="0">
                                          <p:val>
                                            <p:strVal val="#ppt_h"/>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17" presetClass="entr" presetSubtype="10" fill="hold" grpId="0" nodeType="clickEffect">
                                  <p:stCondLst>
                                    <p:cond delay="0"/>
                                  </p:stCondLst>
                                  <p:childTnLst>
                                    <p:set>
                                      <p:cBhvr>
                                        <p:cTn id="41" dur="1" fill="hold">
                                          <p:stCondLst>
                                            <p:cond delay="0"/>
                                          </p:stCondLst>
                                        </p:cTn>
                                        <p:tgtEl>
                                          <p:spTgt spid="37"/>
                                        </p:tgtEl>
                                        <p:attrNameLst>
                                          <p:attrName>style.visibility</p:attrName>
                                        </p:attrNameLst>
                                      </p:cBhvr>
                                      <p:to>
                                        <p:strVal val="visible"/>
                                      </p:to>
                                    </p:set>
                                    <p:anim calcmode="lin" valueType="num">
                                      <p:cBhvr>
                                        <p:cTn id="42" dur="500" fill="hold"/>
                                        <p:tgtEl>
                                          <p:spTgt spid="37"/>
                                        </p:tgtEl>
                                        <p:attrNameLst>
                                          <p:attrName>ppt_w</p:attrName>
                                        </p:attrNameLst>
                                      </p:cBhvr>
                                      <p:tavLst>
                                        <p:tav tm="0">
                                          <p:val>
                                            <p:fltVal val="0"/>
                                          </p:val>
                                        </p:tav>
                                        <p:tav tm="100000">
                                          <p:val>
                                            <p:strVal val="#ppt_w"/>
                                          </p:val>
                                        </p:tav>
                                      </p:tavLst>
                                    </p:anim>
                                    <p:anim calcmode="lin" valueType="num">
                                      <p:cBhvr>
                                        <p:cTn id="43" dur="500" fill="hold"/>
                                        <p:tgtEl>
                                          <p:spTgt spid="37"/>
                                        </p:tgtEl>
                                        <p:attrNameLst>
                                          <p:attrName>ppt_h</p:attrName>
                                        </p:attrNameLst>
                                      </p:cBhvr>
                                      <p:tavLst>
                                        <p:tav tm="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17" presetClass="entr" presetSubtype="10" fill="hold" grpId="0" nodeType="clickEffect">
                                  <p:stCondLst>
                                    <p:cond delay="0"/>
                                  </p:stCondLst>
                                  <p:childTnLst>
                                    <p:set>
                                      <p:cBhvr>
                                        <p:cTn id="47" dur="1" fill="hold">
                                          <p:stCondLst>
                                            <p:cond delay="0"/>
                                          </p:stCondLst>
                                        </p:cTn>
                                        <p:tgtEl>
                                          <p:spTgt spid="29"/>
                                        </p:tgtEl>
                                        <p:attrNameLst>
                                          <p:attrName>style.visibility</p:attrName>
                                        </p:attrNameLst>
                                      </p:cBhvr>
                                      <p:to>
                                        <p:strVal val="visible"/>
                                      </p:to>
                                    </p:set>
                                    <p:anim calcmode="lin" valueType="num">
                                      <p:cBhvr>
                                        <p:cTn id="48" dur="500" fill="hold"/>
                                        <p:tgtEl>
                                          <p:spTgt spid="29"/>
                                        </p:tgtEl>
                                        <p:attrNameLst>
                                          <p:attrName>ppt_w</p:attrName>
                                        </p:attrNameLst>
                                      </p:cBhvr>
                                      <p:tavLst>
                                        <p:tav tm="0">
                                          <p:val>
                                            <p:fltVal val="0"/>
                                          </p:val>
                                        </p:tav>
                                        <p:tav tm="100000">
                                          <p:val>
                                            <p:strVal val="#ppt_w"/>
                                          </p:val>
                                        </p:tav>
                                      </p:tavLst>
                                    </p:anim>
                                    <p:anim calcmode="lin" valueType="num">
                                      <p:cBhvr>
                                        <p:cTn id="49" dur="5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50" fill="hold">
                      <p:stCondLst>
                        <p:cond delay="indefinite"/>
                      </p:stCondLst>
                      <p:childTnLst>
                        <p:par>
                          <p:cTn id="51" fill="hold">
                            <p:stCondLst>
                              <p:cond delay="0"/>
                            </p:stCondLst>
                            <p:childTnLst>
                              <p:par>
                                <p:cTn id="52" presetID="17" presetClass="entr" presetSubtype="10" fill="hold" grpId="0" nodeType="clickEffect">
                                  <p:stCondLst>
                                    <p:cond delay="0"/>
                                  </p:stCondLst>
                                  <p:childTnLst>
                                    <p:set>
                                      <p:cBhvr>
                                        <p:cTn id="53" dur="1" fill="hold">
                                          <p:stCondLst>
                                            <p:cond delay="0"/>
                                          </p:stCondLst>
                                        </p:cTn>
                                        <p:tgtEl>
                                          <p:spTgt spid="38"/>
                                        </p:tgtEl>
                                        <p:attrNameLst>
                                          <p:attrName>style.visibility</p:attrName>
                                        </p:attrNameLst>
                                      </p:cBhvr>
                                      <p:to>
                                        <p:strVal val="visible"/>
                                      </p:to>
                                    </p:set>
                                    <p:anim calcmode="lin" valueType="num">
                                      <p:cBhvr>
                                        <p:cTn id="54" dur="500" fill="hold"/>
                                        <p:tgtEl>
                                          <p:spTgt spid="38"/>
                                        </p:tgtEl>
                                        <p:attrNameLst>
                                          <p:attrName>ppt_w</p:attrName>
                                        </p:attrNameLst>
                                      </p:cBhvr>
                                      <p:tavLst>
                                        <p:tav tm="0">
                                          <p:val>
                                            <p:fltVal val="0"/>
                                          </p:val>
                                        </p:tav>
                                        <p:tav tm="100000">
                                          <p:val>
                                            <p:strVal val="#ppt_w"/>
                                          </p:val>
                                        </p:tav>
                                      </p:tavLst>
                                    </p:anim>
                                    <p:anim calcmode="lin" valueType="num">
                                      <p:cBhvr>
                                        <p:cTn id="55" dur="500" fill="hold"/>
                                        <p:tgtEl>
                                          <p:spTgt spid="38"/>
                                        </p:tgtEl>
                                        <p:attrNameLst>
                                          <p:attrName>ppt_h</p:attrName>
                                        </p:attrNameLst>
                                      </p:cBhvr>
                                      <p:tavLst>
                                        <p:tav tm="0">
                                          <p:val>
                                            <p:strVal val="#ppt_h"/>
                                          </p:val>
                                        </p:tav>
                                        <p:tav tm="100000">
                                          <p:val>
                                            <p:strVal val="#ppt_h"/>
                                          </p:val>
                                        </p:tav>
                                      </p:tavLst>
                                    </p:anim>
                                  </p:childTnLst>
                                </p:cTn>
                              </p:par>
                            </p:childTnLst>
                          </p:cTn>
                        </p:par>
                      </p:childTnLst>
                    </p:cTn>
                  </p:par>
                  <p:par>
                    <p:cTn id="56" fill="hold">
                      <p:stCondLst>
                        <p:cond delay="indefinite"/>
                      </p:stCondLst>
                      <p:childTnLst>
                        <p:par>
                          <p:cTn id="57" fill="hold">
                            <p:stCondLst>
                              <p:cond delay="0"/>
                            </p:stCondLst>
                            <p:childTnLst>
                              <p:par>
                                <p:cTn id="58" presetID="17" presetClass="entr" presetSubtype="10" fill="hold" grpId="0" nodeType="clickEffect">
                                  <p:stCondLst>
                                    <p:cond delay="0"/>
                                  </p:stCondLst>
                                  <p:childTnLst>
                                    <p:set>
                                      <p:cBhvr>
                                        <p:cTn id="59" dur="1" fill="hold">
                                          <p:stCondLst>
                                            <p:cond delay="0"/>
                                          </p:stCondLst>
                                        </p:cTn>
                                        <p:tgtEl>
                                          <p:spTgt spid="36"/>
                                        </p:tgtEl>
                                        <p:attrNameLst>
                                          <p:attrName>style.visibility</p:attrName>
                                        </p:attrNameLst>
                                      </p:cBhvr>
                                      <p:to>
                                        <p:strVal val="visible"/>
                                      </p:to>
                                    </p:set>
                                    <p:anim calcmode="lin" valueType="num">
                                      <p:cBhvr>
                                        <p:cTn id="60" dur="500" fill="hold"/>
                                        <p:tgtEl>
                                          <p:spTgt spid="36"/>
                                        </p:tgtEl>
                                        <p:attrNameLst>
                                          <p:attrName>ppt_w</p:attrName>
                                        </p:attrNameLst>
                                      </p:cBhvr>
                                      <p:tavLst>
                                        <p:tav tm="0">
                                          <p:val>
                                            <p:fltVal val="0"/>
                                          </p:val>
                                        </p:tav>
                                        <p:tav tm="100000">
                                          <p:val>
                                            <p:strVal val="#ppt_w"/>
                                          </p:val>
                                        </p:tav>
                                      </p:tavLst>
                                    </p:anim>
                                    <p:anim calcmode="lin" valueType="num">
                                      <p:cBhvr>
                                        <p:cTn id="61" dur="500" fill="hold"/>
                                        <p:tgtEl>
                                          <p:spTgt spid="36"/>
                                        </p:tgtEl>
                                        <p:attrNameLst>
                                          <p:attrName>ppt_h</p:attrName>
                                        </p:attrNameLst>
                                      </p:cBhvr>
                                      <p:tavLst>
                                        <p:tav tm="0">
                                          <p:val>
                                            <p:strVal val="#ppt_h"/>
                                          </p:val>
                                        </p:tav>
                                        <p:tav tm="100000">
                                          <p:val>
                                            <p:strVal val="#ppt_h"/>
                                          </p:val>
                                        </p:tav>
                                      </p:tavLst>
                                    </p:anim>
                                  </p:childTnLst>
                                </p:cTn>
                              </p:par>
                            </p:childTnLst>
                          </p:cTn>
                        </p:par>
                      </p:childTnLst>
                    </p:cTn>
                  </p:par>
                  <p:par>
                    <p:cTn id="62" fill="hold">
                      <p:stCondLst>
                        <p:cond delay="indefinite"/>
                      </p:stCondLst>
                      <p:childTnLst>
                        <p:par>
                          <p:cTn id="63" fill="hold">
                            <p:stCondLst>
                              <p:cond delay="0"/>
                            </p:stCondLst>
                            <p:childTnLst>
                              <p:par>
                                <p:cTn id="64" presetID="17" presetClass="entr" presetSubtype="10" fill="hold" grpId="0" nodeType="clickEffect">
                                  <p:stCondLst>
                                    <p:cond delay="0"/>
                                  </p:stCondLst>
                                  <p:childTnLst>
                                    <p:set>
                                      <p:cBhvr>
                                        <p:cTn id="65" dur="1" fill="hold">
                                          <p:stCondLst>
                                            <p:cond delay="0"/>
                                          </p:stCondLst>
                                        </p:cTn>
                                        <p:tgtEl>
                                          <p:spTgt spid="27"/>
                                        </p:tgtEl>
                                        <p:attrNameLst>
                                          <p:attrName>style.visibility</p:attrName>
                                        </p:attrNameLst>
                                      </p:cBhvr>
                                      <p:to>
                                        <p:strVal val="visible"/>
                                      </p:to>
                                    </p:set>
                                    <p:anim calcmode="lin" valueType="num">
                                      <p:cBhvr>
                                        <p:cTn id="66" dur="500" fill="hold"/>
                                        <p:tgtEl>
                                          <p:spTgt spid="27"/>
                                        </p:tgtEl>
                                        <p:attrNameLst>
                                          <p:attrName>ppt_w</p:attrName>
                                        </p:attrNameLst>
                                      </p:cBhvr>
                                      <p:tavLst>
                                        <p:tav tm="0">
                                          <p:val>
                                            <p:fltVal val="0"/>
                                          </p:val>
                                        </p:tav>
                                        <p:tav tm="100000">
                                          <p:val>
                                            <p:strVal val="#ppt_w"/>
                                          </p:val>
                                        </p:tav>
                                      </p:tavLst>
                                    </p:anim>
                                    <p:anim calcmode="lin" valueType="num">
                                      <p:cBhvr>
                                        <p:cTn id="67" dur="5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68" fill="hold">
                      <p:stCondLst>
                        <p:cond delay="indefinite"/>
                      </p:stCondLst>
                      <p:childTnLst>
                        <p:par>
                          <p:cTn id="69" fill="hold">
                            <p:stCondLst>
                              <p:cond delay="0"/>
                            </p:stCondLst>
                            <p:childTnLst>
                              <p:par>
                                <p:cTn id="70" presetID="17" presetClass="entr" presetSubtype="10" fill="hold" grpId="0" nodeType="clickEffect">
                                  <p:stCondLst>
                                    <p:cond delay="0"/>
                                  </p:stCondLst>
                                  <p:childTnLst>
                                    <p:set>
                                      <p:cBhvr>
                                        <p:cTn id="71" dur="1" fill="hold">
                                          <p:stCondLst>
                                            <p:cond delay="0"/>
                                          </p:stCondLst>
                                        </p:cTn>
                                        <p:tgtEl>
                                          <p:spTgt spid="39"/>
                                        </p:tgtEl>
                                        <p:attrNameLst>
                                          <p:attrName>style.visibility</p:attrName>
                                        </p:attrNameLst>
                                      </p:cBhvr>
                                      <p:to>
                                        <p:strVal val="visible"/>
                                      </p:to>
                                    </p:set>
                                    <p:anim calcmode="lin" valueType="num">
                                      <p:cBhvr>
                                        <p:cTn id="72" dur="500" fill="hold"/>
                                        <p:tgtEl>
                                          <p:spTgt spid="39"/>
                                        </p:tgtEl>
                                        <p:attrNameLst>
                                          <p:attrName>ppt_w</p:attrName>
                                        </p:attrNameLst>
                                      </p:cBhvr>
                                      <p:tavLst>
                                        <p:tav tm="0">
                                          <p:val>
                                            <p:fltVal val="0"/>
                                          </p:val>
                                        </p:tav>
                                        <p:tav tm="100000">
                                          <p:val>
                                            <p:strVal val="#ppt_w"/>
                                          </p:val>
                                        </p:tav>
                                      </p:tavLst>
                                    </p:anim>
                                    <p:anim calcmode="lin" valueType="num">
                                      <p:cBhvr>
                                        <p:cTn id="73" dur="500" fill="hold"/>
                                        <p:tgtEl>
                                          <p:spTgt spid="39"/>
                                        </p:tgtEl>
                                        <p:attrNameLst>
                                          <p:attrName>ppt_h</p:attrName>
                                        </p:attrNameLst>
                                      </p:cBhvr>
                                      <p:tavLst>
                                        <p:tav tm="0">
                                          <p:val>
                                            <p:strVal val="#ppt_h"/>
                                          </p:val>
                                        </p:tav>
                                        <p:tav tm="100000">
                                          <p:val>
                                            <p:strVal val="#ppt_h"/>
                                          </p:val>
                                        </p:tav>
                                      </p:tavLst>
                                    </p:anim>
                                  </p:childTnLst>
                                </p:cTn>
                              </p:par>
                            </p:childTnLst>
                          </p:cTn>
                        </p:par>
                      </p:childTnLst>
                    </p:cTn>
                  </p:par>
                  <p:par>
                    <p:cTn id="74" fill="hold">
                      <p:stCondLst>
                        <p:cond delay="indefinite"/>
                      </p:stCondLst>
                      <p:childTnLst>
                        <p:par>
                          <p:cTn id="75" fill="hold">
                            <p:stCondLst>
                              <p:cond delay="0"/>
                            </p:stCondLst>
                            <p:childTnLst>
                              <p:par>
                                <p:cTn id="76" presetID="17" presetClass="entr" presetSubtype="10" fill="hold" grpId="0" nodeType="clickEffect">
                                  <p:stCondLst>
                                    <p:cond delay="0"/>
                                  </p:stCondLst>
                                  <p:childTnLst>
                                    <p:set>
                                      <p:cBhvr>
                                        <p:cTn id="77" dur="1" fill="hold">
                                          <p:stCondLst>
                                            <p:cond delay="0"/>
                                          </p:stCondLst>
                                        </p:cTn>
                                        <p:tgtEl>
                                          <p:spTgt spid="40"/>
                                        </p:tgtEl>
                                        <p:attrNameLst>
                                          <p:attrName>style.visibility</p:attrName>
                                        </p:attrNameLst>
                                      </p:cBhvr>
                                      <p:to>
                                        <p:strVal val="visible"/>
                                      </p:to>
                                    </p:set>
                                    <p:anim calcmode="lin" valueType="num">
                                      <p:cBhvr>
                                        <p:cTn id="78" dur="500" fill="hold"/>
                                        <p:tgtEl>
                                          <p:spTgt spid="40"/>
                                        </p:tgtEl>
                                        <p:attrNameLst>
                                          <p:attrName>ppt_w</p:attrName>
                                        </p:attrNameLst>
                                      </p:cBhvr>
                                      <p:tavLst>
                                        <p:tav tm="0">
                                          <p:val>
                                            <p:fltVal val="0"/>
                                          </p:val>
                                        </p:tav>
                                        <p:tav tm="100000">
                                          <p:val>
                                            <p:strVal val="#ppt_w"/>
                                          </p:val>
                                        </p:tav>
                                      </p:tavLst>
                                    </p:anim>
                                    <p:anim calcmode="lin" valueType="num">
                                      <p:cBhvr>
                                        <p:cTn id="79" dur="500" fill="hold"/>
                                        <p:tgtEl>
                                          <p:spTgt spid="40"/>
                                        </p:tgtEl>
                                        <p:attrNameLst>
                                          <p:attrName>ppt_h</p:attrName>
                                        </p:attrNameLst>
                                      </p:cBhvr>
                                      <p:tavLst>
                                        <p:tav tm="0">
                                          <p:val>
                                            <p:strVal val="#ppt_h"/>
                                          </p:val>
                                        </p:tav>
                                        <p:tav tm="100000">
                                          <p:val>
                                            <p:strVal val="#ppt_h"/>
                                          </p:val>
                                        </p:tav>
                                      </p:tavLst>
                                    </p:anim>
                                  </p:childTnLst>
                                </p:cTn>
                              </p:par>
                            </p:childTnLst>
                          </p:cTn>
                        </p:par>
                      </p:childTnLst>
                    </p:cTn>
                  </p:par>
                  <p:par>
                    <p:cTn id="80" fill="hold">
                      <p:stCondLst>
                        <p:cond delay="indefinite"/>
                      </p:stCondLst>
                      <p:childTnLst>
                        <p:par>
                          <p:cTn id="81" fill="hold">
                            <p:stCondLst>
                              <p:cond delay="0"/>
                            </p:stCondLst>
                            <p:childTnLst>
                              <p:par>
                                <p:cTn id="82" presetID="17" presetClass="entr" presetSubtype="10"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anim calcmode="lin" valueType="num">
                                      <p:cBhvr>
                                        <p:cTn id="84" dur="500" fill="hold"/>
                                        <p:tgtEl>
                                          <p:spTgt spid="26"/>
                                        </p:tgtEl>
                                        <p:attrNameLst>
                                          <p:attrName>ppt_w</p:attrName>
                                        </p:attrNameLst>
                                      </p:cBhvr>
                                      <p:tavLst>
                                        <p:tav tm="0">
                                          <p:val>
                                            <p:fltVal val="0"/>
                                          </p:val>
                                        </p:tav>
                                        <p:tav tm="100000">
                                          <p:val>
                                            <p:strVal val="#ppt_w"/>
                                          </p:val>
                                        </p:tav>
                                      </p:tavLst>
                                    </p:anim>
                                    <p:anim calcmode="lin" valueType="num">
                                      <p:cBhvr>
                                        <p:cTn id="85" dur="500" fill="hold"/>
                                        <p:tgtEl>
                                          <p:spTgt spid="2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0" grpId="0"/>
      <p:bldP spid="26" grpId="0"/>
      <p:bldP spid="27" grpId="0"/>
      <p:bldP spid="29" grpId="0"/>
      <p:bldP spid="31" grpId="0"/>
      <p:bldP spid="34" grpId="0"/>
      <p:bldP spid="35" grpId="0"/>
      <p:bldP spid="36" grpId="0"/>
      <p:bldP spid="37" grpId="0"/>
      <p:bldP spid="38" grpId="0"/>
      <p:bldP spid="39" grpId="0"/>
      <p:bldP spid="40"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D6EFA3DB-6ACB-AE4A-8C2B-4085285EC9DE}"/>
              </a:ext>
            </a:extLst>
          </p:cNvPr>
          <p:cNvSpPr txBox="1">
            <a:spLocks/>
          </p:cNvSpPr>
          <p:nvPr/>
        </p:nvSpPr>
        <p:spPr>
          <a:xfrm>
            <a:off x="2639589" y="2743425"/>
            <a:ext cx="6775101" cy="167746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ctr"/>
            <a:r>
              <a:rPr lang="es-CL" sz="3600" dirty="0">
                <a:solidFill>
                  <a:srgbClr val="92D050"/>
                </a:solidFill>
                <a:latin typeface="+mn-lt"/>
              </a:rPr>
              <a:t> Stack Buffer Overflow – Off By One</a:t>
            </a:r>
          </a:p>
          <a:p>
            <a:pPr algn="ctr"/>
            <a:r>
              <a:rPr lang="es-CL" sz="3600" dirty="0">
                <a:solidFill>
                  <a:srgbClr val="92D050"/>
                </a:solidFill>
                <a:latin typeface="+mn-lt"/>
              </a:rPr>
              <a:t>Desarrollar Ejercicios…</a:t>
            </a:r>
          </a:p>
        </p:txBody>
      </p:sp>
      <p:pic>
        <p:nvPicPr>
          <p:cNvPr id="5" name="Imagen 4">
            <a:extLst>
              <a:ext uri="{FF2B5EF4-FFF2-40B4-BE49-F238E27FC236}">
                <a16:creationId xmlns:a16="http://schemas.microsoft.com/office/drawing/2014/main" id="{9A8479A0-1360-4B4C-96E6-23FF49111CE5}"/>
              </a:ext>
            </a:extLst>
          </p:cNvPr>
          <p:cNvPicPr>
            <a:picLocks noChangeAspect="1"/>
          </p:cNvPicPr>
          <p:nvPr/>
        </p:nvPicPr>
        <p:blipFill>
          <a:blip r:embed="rId3"/>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3892334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9A8479A0-1360-4B4C-96E6-23FF49111CE5}"/>
              </a:ext>
            </a:extLst>
          </p:cNvPr>
          <p:cNvPicPr>
            <a:picLocks noChangeAspect="1"/>
          </p:cNvPicPr>
          <p:nvPr/>
        </p:nvPicPr>
        <p:blipFill>
          <a:blip r:embed="rId3"/>
          <a:stretch>
            <a:fillRect/>
          </a:stretch>
        </p:blipFill>
        <p:spPr>
          <a:xfrm>
            <a:off x="10316895" y="6240781"/>
            <a:ext cx="1695773" cy="416993"/>
          </a:xfrm>
          <a:prstGeom prst="rect">
            <a:avLst/>
          </a:prstGeom>
        </p:spPr>
      </p:pic>
      <p:sp>
        <p:nvSpPr>
          <p:cNvPr id="10" name="Rectángulo 9">
            <a:extLst>
              <a:ext uri="{FF2B5EF4-FFF2-40B4-BE49-F238E27FC236}">
                <a16:creationId xmlns:a16="http://schemas.microsoft.com/office/drawing/2014/main" id="{5F215CED-7100-EF4B-B7E8-E0741654800C}"/>
              </a:ext>
            </a:extLst>
          </p:cNvPr>
          <p:cNvSpPr/>
          <p:nvPr/>
        </p:nvSpPr>
        <p:spPr>
          <a:xfrm>
            <a:off x="2021840" y="1624876"/>
            <a:ext cx="8605520" cy="3170099"/>
          </a:xfrm>
          <a:prstGeom prst="rect">
            <a:avLst/>
          </a:prstGeom>
        </p:spPr>
        <p:txBody>
          <a:bodyPr wrap="square">
            <a:spAutoFit/>
          </a:bodyPr>
          <a:lstStyle/>
          <a:p>
            <a:pPr algn="ctr"/>
            <a:r>
              <a:rPr lang="es-CL" sz="4000" dirty="0">
                <a:solidFill>
                  <a:srgbClr val="92D050"/>
                </a:solidFill>
                <a:latin typeface="arial" panose="020B0604020202020204" pitchFamily="34" charset="0"/>
              </a:rPr>
              <a:t>“Si caminas solo, </a:t>
            </a:r>
          </a:p>
          <a:p>
            <a:pPr algn="ctr"/>
            <a:r>
              <a:rPr lang="es-CL" sz="4000" dirty="0">
                <a:solidFill>
                  <a:srgbClr val="92D050"/>
                </a:solidFill>
                <a:latin typeface="arial" panose="020B0604020202020204" pitchFamily="34" charset="0"/>
              </a:rPr>
              <a:t>llegarás más rápido.</a:t>
            </a:r>
          </a:p>
          <a:p>
            <a:pPr algn="ctr"/>
            <a:r>
              <a:rPr lang="es-CL" sz="4000" dirty="0">
                <a:solidFill>
                  <a:srgbClr val="92D050"/>
                </a:solidFill>
                <a:latin typeface="arial" panose="020B0604020202020204" pitchFamily="34" charset="0"/>
              </a:rPr>
              <a:t> </a:t>
            </a:r>
          </a:p>
          <a:p>
            <a:pPr algn="ctr"/>
            <a:r>
              <a:rPr lang="es-CL" sz="4000" dirty="0">
                <a:solidFill>
                  <a:srgbClr val="92D050"/>
                </a:solidFill>
                <a:latin typeface="arial" panose="020B0604020202020204" pitchFamily="34" charset="0"/>
              </a:rPr>
              <a:t>Si caminas acompañado llegaras más lejos”.</a:t>
            </a:r>
            <a:endParaRPr lang="es-CL" sz="4000" b="0" i="0" dirty="0">
              <a:solidFill>
                <a:srgbClr val="92D050"/>
              </a:solidFill>
              <a:effectLst/>
              <a:latin typeface="arial" panose="020B0604020202020204" pitchFamily="34" charset="0"/>
            </a:endParaRPr>
          </a:p>
        </p:txBody>
      </p:sp>
    </p:spTree>
    <p:extLst>
      <p:ext uri="{BB962C8B-B14F-4D97-AF65-F5344CB8AC3E}">
        <p14:creationId xmlns:p14="http://schemas.microsoft.com/office/powerpoint/2010/main" val="3507741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chemeClr val="accent6"/>
              </a:solidFill>
            </a:endParaRPr>
          </a:p>
          <a:p>
            <a:r>
              <a:rPr lang="es-CL" sz="4600" b="1" dirty="0">
                <a:solidFill>
                  <a:schemeClr val="accent6"/>
                </a:solidFill>
              </a:rPr>
              <a:t>&lt; Herramientas a utilizar x64dbg /&gt;</a:t>
            </a:r>
            <a:endParaRPr lang="es-ES" sz="4600" b="1" dirty="0">
              <a:solidFill>
                <a:schemeClr val="accent6"/>
              </a:solidFill>
            </a:endParaRPr>
          </a:p>
        </p:txBody>
      </p:sp>
      <p:pic>
        <p:nvPicPr>
          <p:cNvPr id="19" name="Imagen 18">
            <a:extLst>
              <a:ext uri="{FF2B5EF4-FFF2-40B4-BE49-F238E27FC236}">
                <a16:creationId xmlns:a16="http://schemas.microsoft.com/office/drawing/2014/main" id="{BF7CF850-1018-B943-AE14-C01AA2CEF54A}"/>
              </a:ext>
            </a:extLst>
          </p:cNvPr>
          <p:cNvPicPr>
            <a:picLocks noChangeAspect="1"/>
          </p:cNvPicPr>
          <p:nvPr/>
        </p:nvPicPr>
        <p:blipFill>
          <a:blip r:embed="rId3"/>
          <a:stretch>
            <a:fillRect/>
          </a:stretch>
        </p:blipFill>
        <p:spPr>
          <a:xfrm>
            <a:off x="10316895" y="6313714"/>
            <a:ext cx="1695773" cy="416993"/>
          </a:xfrm>
          <a:prstGeom prst="rect">
            <a:avLst/>
          </a:prstGeom>
        </p:spPr>
      </p:pic>
      <p:pic>
        <p:nvPicPr>
          <p:cNvPr id="3" name="Imagen 2">
            <a:extLst>
              <a:ext uri="{FF2B5EF4-FFF2-40B4-BE49-F238E27FC236}">
                <a16:creationId xmlns:a16="http://schemas.microsoft.com/office/drawing/2014/main" id="{6F8D47B4-0244-7B48-8570-B24BA158AEBA}"/>
              </a:ext>
            </a:extLst>
          </p:cNvPr>
          <p:cNvPicPr>
            <a:picLocks noChangeAspect="1"/>
          </p:cNvPicPr>
          <p:nvPr/>
        </p:nvPicPr>
        <p:blipFill>
          <a:blip r:embed="rId4"/>
          <a:stretch>
            <a:fillRect/>
          </a:stretch>
        </p:blipFill>
        <p:spPr>
          <a:xfrm>
            <a:off x="84727" y="1201783"/>
            <a:ext cx="9834336" cy="5528924"/>
          </a:xfrm>
          <a:prstGeom prst="rect">
            <a:avLst/>
          </a:prstGeom>
        </p:spPr>
      </p:pic>
      <p:pic>
        <p:nvPicPr>
          <p:cNvPr id="6" name="Imagen 5">
            <a:extLst>
              <a:ext uri="{FF2B5EF4-FFF2-40B4-BE49-F238E27FC236}">
                <a16:creationId xmlns:a16="http://schemas.microsoft.com/office/drawing/2014/main" id="{A4D66CAE-E895-0C4A-8188-354DF03E3228}"/>
              </a:ext>
            </a:extLst>
          </p:cNvPr>
          <p:cNvPicPr>
            <a:picLocks noChangeAspect="1"/>
          </p:cNvPicPr>
          <p:nvPr/>
        </p:nvPicPr>
        <p:blipFill>
          <a:blip r:embed="rId5"/>
          <a:stretch>
            <a:fillRect/>
          </a:stretch>
        </p:blipFill>
        <p:spPr>
          <a:xfrm>
            <a:off x="10505119" y="3006645"/>
            <a:ext cx="1190885" cy="1190885"/>
          </a:xfrm>
          <a:prstGeom prst="rect">
            <a:avLst/>
          </a:prstGeom>
        </p:spPr>
      </p:pic>
      <p:sp>
        <p:nvSpPr>
          <p:cNvPr id="7" name="CuadroTexto 6">
            <a:extLst>
              <a:ext uri="{FF2B5EF4-FFF2-40B4-BE49-F238E27FC236}">
                <a16:creationId xmlns:a16="http://schemas.microsoft.com/office/drawing/2014/main" id="{9608FA66-DD79-2E47-AA29-190200A0B554}"/>
              </a:ext>
            </a:extLst>
          </p:cNvPr>
          <p:cNvSpPr txBox="1"/>
          <p:nvPr/>
        </p:nvSpPr>
        <p:spPr>
          <a:xfrm>
            <a:off x="3527392" y="2382681"/>
            <a:ext cx="328475" cy="523220"/>
          </a:xfrm>
          <a:prstGeom prst="rect">
            <a:avLst/>
          </a:prstGeom>
          <a:noFill/>
          <a:effectLst>
            <a:glow rad="63500">
              <a:schemeClr val="accent2">
                <a:satMod val="175000"/>
                <a:alpha val="40000"/>
              </a:schemeClr>
            </a:glow>
          </a:effectLst>
        </p:spPr>
        <p:txBody>
          <a:bodyPr wrap="square" rtlCol="0">
            <a:spAutoFit/>
            <a:scene3d>
              <a:camera prst="orthographicFront"/>
              <a:lightRig rig="soft" dir="t">
                <a:rot lat="0" lon="0" rev="15600000"/>
              </a:lightRig>
            </a:scene3d>
            <a:sp3d extrusionH="57150" prstMaterial="softEdge">
              <a:bevelT w="25400" h="38100"/>
            </a:sp3d>
          </a:bodyPr>
          <a:lstStyle/>
          <a:p>
            <a:r>
              <a:rPr lang="es-CL" sz="2800" b="1" dirty="0">
                <a:ln w="12700">
                  <a:solidFill>
                    <a:srgbClr val="FF0000"/>
                  </a:solidFill>
                  <a:prstDash val="solid"/>
                </a:ln>
                <a:solidFill>
                  <a:srgbClr val="FF0000"/>
                </a:solidFill>
                <a:effectLst>
                  <a:glow rad="228600">
                    <a:srgbClr val="C00000">
                      <a:alpha val="40000"/>
                    </a:srgbClr>
                  </a:glow>
                  <a:outerShdw dist="38100" dir="2640000" algn="bl" rotWithShape="0">
                    <a:schemeClr val="tx2">
                      <a:lumMod val="75000"/>
                    </a:schemeClr>
                  </a:outerShdw>
                </a:effectLst>
              </a:rPr>
              <a:t>1</a:t>
            </a:r>
          </a:p>
        </p:txBody>
      </p:sp>
      <p:sp>
        <p:nvSpPr>
          <p:cNvPr id="8" name="CuadroTexto 7">
            <a:extLst>
              <a:ext uri="{FF2B5EF4-FFF2-40B4-BE49-F238E27FC236}">
                <a16:creationId xmlns:a16="http://schemas.microsoft.com/office/drawing/2014/main" id="{2B21CA9D-85F3-7343-9390-EB26EE97EF6A}"/>
              </a:ext>
            </a:extLst>
          </p:cNvPr>
          <p:cNvSpPr txBox="1"/>
          <p:nvPr/>
        </p:nvSpPr>
        <p:spPr>
          <a:xfrm>
            <a:off x="8487133" y="2382681"/>
            <a:ext cx="328475" cy="523220"/>
          </a:xfrm>
          <a:prstGeom prst="rect">
            <a:avLst/>
          </a:prstGeom>
          <a:noFill/>
          <a:effectLst>
            <a:glow rad="63500">
              <a:schemeClr val="accent2">
                <a:satMod val="175000"/>
                <a:alpha val="40000"/>
              </a:schemeClr>
            </a:glow>
          </a:effectLst>
        </p:spPr>
        <p:txBody>
          <a:bodyPr wrap="square" rtlCol="0">
            <a:spAutoFit/>
            <a:scene3d>
              <a:camera prst="orthographicFront"/>
              <a:lightRig rig="soft" dir="t">
                <a:rot lat="0" lon="0" rev="15600000"/>
              </a:lightRig>
            </a:scene3d>
            <a:sp3d extrusionH="57150" prstMaterial="softEdge">
              <a:bevelT w="25400" h="38100"/>
            </a:sp3d>
          </a:bodyPr>
          <a:lstStyle/>
          <a:p>
            <a:r>
              <a:rPr lang="es-CL" sz="2800" b="1" dirty="0">
                <a:ln w="12700">
                  <a:solidFill>
                    <a:srgbClr val="FF0000"/>
                  </a:solidFill>
                  <a:prstDash val="solid"/>
                </a:ln>
                <a:solidFill>
                  <a:srgbClr val="FF0000"/>
                </a:solidFill>
                <a:effectLst>
                  <a:glow rad="228600">
                    <a:srgbClr val="C00000">
                      <a:alpha val="40000"/>
                    </a:srgbClr>
                  </a:glow>
                  <a:outerShdw dist="38100" dir="2640000" algn="bl" rotWithShape="0">
                    <a:schemeClr val="tx2">
                      <a:lumMod val="75000"/>
                    </a:schemeClr>
                  </a:outerShdw>
                </a:effectLst>
              </a:rPr>
              <a:t>3</a:t>
            </a:r>
          </a:p>
        </p:txBody>
      </p:sp>
      <p:sp>
        <p:nvSpPr>
          <p:cNvPr id="9" name="CuadroTexto 8">
            <a:extLst>
              <a:ext uri="{FF2B5EF4-FFF2-40B4-BE49-F238E27FC236}">
                <a16:creationId xmlns:a16="http://schemas.microsoft.com/office/drawing/2014/main" id="{81BA2E9A-32BA-1841-9409-55FFA8340CBD}"/>
              </a:ext>
            </a:extLst>
          </p:cNvPr>
          <p:cNvSpPr txBox="1"/>
          <p:nvPr/>
        </p:nvSpPr>
        <p:spPr>
          <a:xfrm>
            <a:off x="3527391" y="5600498"/>
            <a:ext cx="328475" cy="523220"/>
          </a:xfrm>
          <a:prstGeom prst="rect">
            <a:avLst/>
          </a:prstGeom>
          <a:noFill/>
          <a:effectLst>
            <a:glow rad="63500">
              <a:schemeClr val="accent2">
                <a:satMod val="175000"/>
                <a:alpha val="40000"/>
              </a:schemeClr>
            </a:glow>
          </a:effectLst>
        </p:spPr>
        <p:txBody>
          <a:bodyPr wrap="square" rtlCol="0">
            <a:spAutoFit/>
            <a:scene3d>
              <a:camera prst="orthographicFront"/>
              <a:lightRig rig="soft" dir="t">
                <a:rot lat="0" lon="0" rev="15600000"/>
              </a:lightRig>
            </a:scene3d>
            <a:sp3d extrusionH="57150" prstMaterial="softEdge">
              <a:bevelT w="25400" h="38100"/>
            </a:sp3d>
          </a:bodyPr>
          <a:lstStyle/>
          <a:p>
            <a:r>
              <a:rPr lang="es-CL" sz="2800" b="1" dirty="0">
                <a:ln w="12700">
                  <a:solidFill>
                    <a:srgbClr val="FF0000"/>
                  </a:solidFill>
                  <a:prstDash val="solid"/>
                </a:ln>
                <a:solidFill>
                  <a:srgbClr val="FF0000"/>
                </a:solidFill>
                <a:effectLst>
                  <a:glow rad="228600">
                    <a:srgbClr val="C00000">
                      <a:alpha val="40000"/>
                    </a:srgbClr>
                  </a:glow>
                  <a:outerShdw dist="38100" dir="2640000" algn="bl" rotWithShape="0">
                    <a:schemeClr val="tx2">
                      <a:lumMod val="75000"/>
                    </a:schemeClr>
                  </a:outerShdw>
                </a:effectLst>
              </a:rPr>
              <a:t>2</a:t>
            </a:r>
          </a:p>
        </p:txBody>
      </p:sp>
      <p:sp>
        <p:nvSpPr>
          <p:cNvPr id="11" name="CuadroTexto 10">
            <a:extLst>
              <a:ext uri="{FF2B5EF4-FFF2-40B4-BE49-F238E27FC236}">
                <a16:creationId xmlns:a16="http://schemas.microsoft.com/office/drawing/2014/main" id="{6685BE33-2424-F140-90AB-0E9F3F141F7C}"/>
              </a:ext>
            </a:extLst>
          </p:cNvPr>
          <p:cNvSpPr txBox="1"/>
          <p:nvPr/>
        </p:nvSpPr>
        <p:spPr>
          <a:xfrm>
            <a:off x="8487133" y="5600498"/>
            <a:ext cx="328475" cy="523220"/>
          </a:xfrm>
          <a:prstGeom prst="rect">
            <a:avLst/>
          </a:prstGeom>
          <a:noFill/>
          <a:effectLst>
            <a:glow rad="63500">
              <a:schemeClr val="accent2">
                <a:satMod val="175000"/>
                <a:alpha val="40000"/>
              </a:schemeClr>
            </a:glow>
          </a:effectLst>
        </p:spPr>
        <p:txBody>
          <a:bodyPr wrap="square" rtlCol="0">
            <a:spAutoFit/>
            <a:scene3d>
              <a:camera prst="orthographicFront"/>
              <a:lightRig rig="soft" dir="t">
                <a:rot lat="0" lon="0" rev="15600000"/>
              </a:lightRig>
            </a:scene3d>
            <a:sp3d extrusionH="57150" prstMaterial="softEdge">
              <a:bevelT w="25400" h="38100"/>
            </a:sp3d>
          </a:bodyPr>
          <a:lstStyle/>
          <a:p>
            <a:r>
              <a:rPr lang="es-CL" sz="2800" b="1" dirty="0">
                <a:ln w="12700">
                  <a:solidFill>
                    <a:srgbClr val="FF0000"/>
                  </a:solidFill>
                  <a:prstDash val="solid"/>
                </a:ln>
                <a:solidFill>
                  <a:srgbClr val="FF0000"/>
                </a:solidFill>
                <a:effectLst>
                  <a:glow rad="228600">
                    <a:srgbClr val="C00000">
                      <a:alpha val="40000"/>
                    </a:srgbClr>
                  </a:glow>
                  <a:outerShdw dist="38100" dir="2640000" algn="bl" rotWithShape="0">
                    <a:schemeClr val="tx2">
                      <a:lumMod val="75000"/>
                    </a:schemeClr>
                  </a:outerShdw>
                </a:effectLst>
              </a:rPr>
              <a:t>5</a:t>
            </a:r>
          </a:p>
        </p:txBody>
      </p:sp>
      <p:sp>
        <p:nvSpPr>
          <p:cNvPr id="12" name="CuadroTexto 11">
            <a:extLst>
              <a:ext uri="{FF2B5EF4-FFF2-40B4-BE49-F238E27FC236}">
                <a16:creationId xmlns:a16="http://schemas.microsoft.com/office/drawing/2014/main" id="{89197C92-5A3A-A042-9EB6-F47239409866}"/>
              </a:ext>
            </a:extLst>
          </p:cNvPr>
          <p:cNvSpPr txBox="1"/>
          <p:nvPr/>
        </p:nvSpPr>
        <p:spPr>
          <a:xfrm>
            <a:off x="8487132" y="4031433"/>
            <a:ext cx="328475" cy="523220"/>
          </a:xfrm>
          <a:prstGeom prst="rect">
            <a:avLst/>
          </a:prstGeom>
          <a:noFill/>
          <a:effectLst>
            <a:glow rad="63500">
              <a:schemeClr val="accent2">
                <a:satMod val="175000"/>
                <a:alpha val="40000"/>
              </a:schemeClr>
            </a:glow>
          </a:effectLst>
        </p:spPr>
        <p:txBody>
          <a:bodyPr wrap="square" rtlCol="0">
            <a:spAutoFit/>
            <a:scene3d>
              <a:camera prst="orthographicFront"/>
              <a:lightRig rig="soft" dir="t">
                <a:rot lat="0" lon="0" rev="15600000"/>
              </a:lightRig>
            </a:scene3d>
            <a:sp3d extrusionH="57150" prstMaterial="softEdge">
              <a:bevelT w="25400" h="38100"/>
            </a:sp3d>
          </a:bodyPr>
          <a:lstStyle/>
          <a:p>
            <a:r>
              <a:rPr lang="es-CL" sz="2800" b="1" dirty="0">
                <a:ln w="12700">
                  <a:solidFill>
                    <a:srgbClr val="FF0000"/>
                  </a:solidFill>
                  <a:prstDash val="solid"/>
                </a:ln>
                <a:solidFill>
                  <a:srgbClr val="FF0000"/>
                </a:solidFill>
                <a:effectLst>
                  <a:glow rad="228600">
                    <a:srgbClr val="C00000">
                      <a:alpha val="40000"/>
                    </a:srgbClr>
                  </a:glow>
                  <a:outerShdw dist="38100" dir="2640000" algn="bl" rotWithShape="0">
                    <a:schemeClr val="tx2">
                      <a:lumMod val="75000"/>
                    </a:schemeClr>
                  </a:outerShdw>
                </a:effectLst>
              </a:rPr>
              <a:t>4</a:t>
            </a:r>
          </a:p>
        </p:txBody>
      </p:sp>
      <p:sp>
        <p:nvSpPr>
          <p:cNvPr id="13" name="CuadroTexto 12">
            <a:extLst>
              <a:ext uri="{FF2B5EF4-FFF2-40B4-BE49-F238E27FC236}">
                <a16:creationId xmlns:a16="http://schemas.microsoft.com/office/drawing/2014/main" id="{BBE0F7B9-655E-BF41-8139-36305C27BE14}"/>
              </a:ext>
            </a:extLst>
          </p:cNvPr>
          <p:cNvSpPr txBox="1"/>
          <p:nvPr/>
        </p:nvSpPr>
        <p:spPr>
          <a:xfrm>
            <a:off x="10505119" y="4197530"/>
            <a:ext cx="1107996" cy="369332"/>
          </a:xfrm>
          <a:prstGeom prst="rect">
            <a:avLst/>
          </a:prstGeom>
          <a:noFill/>
        </p:spPr>
        <p:txBody>
          <a:bodyPr wrap="none" rtlCol="0">
            <a:spAutoFit/>
          </a:bodyPr>
          <a:lstStyle/>
          <a:p>
            <a:r>
              <a:rPr lang="es-CL" dirty="0">
                <a:solidFill>
                  <a:srgbClr val="BFFFFF"/>
                </a:solidFill>
                <a:latin typeface="Krungthep" panose="02000400000000000000" pitchFamily="2" charset="-34"/>
                <a:ea typeface="Krungthep" panose="02000400000000000000" pitchFamily="2" charset="-34"/>
                <a:cs typeface="Krungthep" panose="02000400000000000000" pitchFamily="2" charset="-34"/>
              </a:rPr>
              <a:t>x64dbg</a:t>
            </a:r>
          </a:p>
        </p:txBody>
      </p:sp>
      <p:sp>
        <p:nvSpPr>
          <p:cNvPr id="14" name="CuadroTexto 13">
            <a:extLst>
              <a:ext uri="{FF2B5EF4-FFF2-40B4-BE49-F238E27FC236}">
                <a16:creationId xmlns:a16="http://schemas.microsoft.com/office/drawing/2014/main" id="{FB54BC0F-FF8F-3848-BA19-793358C8ADE7}"/>
              </a:ext>
            </a:extLst>
          </p:cNvPr>
          <p:cNvSpPr txBox="1"/>
          <p:nvPr/>
        </p:nvSpPr>
        <p:spPr>
          <a:xfrm>
            <a:off x="4407762" y="6334780"/>
            <a:ext cx="328475" cy="523220"/>
          </a:xfrm>
          <a:prstGeom prst="rect">
            <a:avLst/>
          </a:prstGeom>
          <a:noFill/>
          <a:effectLst>
            <a:glow rad="63500">
              <a:schemeClr val="accent2">
                <a:satMod val="175000"/>
                <a:alpha val="40000"/>
              </a:schemeClr>
            </a:glow>
          </a:effectLst>
        </p:spPr>
        <p:txBody>
          <a:bodyPr wrap="square" rtlCol="0">
            <a:spAutoFit/>
            <a:scene3d>
              <a:camera prst="orthographicFront"/>
              <a:lightRig rig="soft" dir="t">
                <a:rot lat="0" lon="0" rev="15600000"/>
              </a:lightRig>
            </a:scene3d>
            <a:sp3d extrusionH="57150" prstMaterial="softEdge">
              <a:bevelT w="25400" h="38100"/>
            </a:sp3d>
          </a:bodyPr>
          <a:lstStyle/>
          <a:p>
            <a:r>
              <a:rPr lang="es-CL" sz="2800" b="1" dirty="0">
                <a:ln w="12700">
                  <a:solidFill>
                    <a:srgbClr val="FF0000"/>
                  </a:solidFill>
                  <a:prstDash val="solid"/>
                </a:ln>
                <a:solidFill>
                  <a:srgbClr val="FF0000"/>
                </a:solidFill>
                <a:effectLst>
                  <a:glow rad="228600">
                    <a:srgbClr val="C00000">
                      <a:alpha val="40000"/>
                    </a:srgbClr>
                  </a:glow>
                  <a:outerShdw dist="38100" dir="2640000" algn="bl" rotWithShape="0">
                    <a:schemeClr val="tx2">
                      <a:lumMod val="75000"/>
                    </a:schemeClr>
                  </a:outerShdw>
                </a:effectLst>
              </a:rPr>
              <a:t>6</a:t>
            </a:r>
          </a:p>
        </p:txBody>
      </p:sp>
    </p:spTree>
    <p:extLst>
      <p:ext uri="{BB962C8B-B14F-4D97-AF65-F5344CB8AC3E}">
        <p14:creationId xmlns:p14="http://schemas.microsoft.com/office/powerpoint/2010/main" val="1052972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7" presetClass="entr" presetSubtype="1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500" fill="hold"/>
                                        <p:tgtEl>
                                          <p:spTgt spid="12"/>
                                        </p:tgtEl>
                                        <p:attrNameLst>
                                          <p:attrName>ppt_w</p:attrName>
                                        </p:attrNameLst>
                                      </p:cBhvr>
                                      <p:tavLst>
                                        <p:tav tm="0">
                                          <p:val>
                                            <p:fltVal val="0"/>
                                          </p:val>
                                        </p:tav>
                                        <p:tav tm="100000">
                                          <p:val>
                                            <p:strVal val="#ppt_w"/>
                                          </p:val>
                                        </p:tav>
                                      </p:tavLst>
                                    </p:anim>
                                    <p:anim calcmode="lin" valueType="num">
                                      <p:cBhvr>
                                        <p:cTn id="26" dur="5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1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17" presetClass="entr" presetSubtype="1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p:cTn id="37" dur="500" fill="hold"/>
                                        <p:tgtEl>
                                          <p:spTgt spid="14"/>
                                        </p:tgtEl>
                                        <p:attrNameLst>
                                          <p:attrName>ppt_w</p:attrName>
                                        </p:attrNameLst>
                                      </p:cBhvr>
                                      <p:tavLst>
                                        <p:tav tm="0">
                                          <p:val>
                                            <p:fltVal val="0"/>
                                          </p:val>
                                        </p:tav>
                                        <p:tav tm="100000">
                                          <p:val>
                                            <p:strVal val="#ppt_w"/>
                                          </p:val>
                                        </p:tav>
                                      </p:tavLst>
                                    </p:anim>
                                    <p:anim calcmode="lin" valueType="num">
                                      <p:cBhvr>
                                        <p:cTn id="38" dur="500" fill="hold"/>
                                        <p:tgtEl>
                                          <p:spTgt spid="1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P spid="12"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AD4FC0F-0EA5-C042-AA14-A971DCE31EB6}"/>
              </a:ext>
            </a:extLst>
          </p:cNvPr>
          <p:cNvSpPr txBox="1">
            <a:spLocks/>
          </p:cNvSpPr>
          <p:nvPr/>
        </p:nvSpPr>
        <p:spPr>
          <a:xfrm>
            <a:off x="0" y="14884"/>
            <a:ext cx="9144000" cy="87288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L" dirty="0">
              <a:solidFill>
                <a:srgbClr val="92D050"/>
              </a:solidFill>
            </a:endParaRPr>
          </a:p>
          <a:p>
            <a:r>
              <a:rPr lang="es-CL" sz="4600" b="1" dirty="0">
                <a:solidFill>
                  <a:srgbClr val="92D050"/>
                </a:solidFill>
              </a:rPr>
              <a:t>&lt; Qué es el desarrollo de exploit /&gt;</a:t>
            </a:r>
            <a:endParaRPr lang="es-ES" sz="4600" b="1" dirty="0">
              <a:solidFill>
                <a:srgbClr val="92D050"/>
              </a:solidFill>
            </a:endParaRPr>
          </a:p>
        </p:txBody>
      </p:sp>
      <p:sp>
        <p:nvSpPr>
          <p:cNvPr id="5" name="Título 1">
            <a:extLst>
              <a:ext uri="{FF2B5EF4-FFF2-40B4-BE49-F238E27FC236}">
                <a16:creationId xmlns:a16="http://schemas.microsoft.com/office/drawing/2014/main" id="{A79F644A-921D-6746-B2D7-C69B289AED07}"/>
              </a:ext>
            </a:extLst>
          </p:cNvPr>
          <p:cNvSpPr txBox="1">
            <a:spLocks/>
          </p:cNvSpPr>
          <p:nvPr/>
        </p:nvSpPr>
        <p:spPr>
          <a:xfrm>
            <a:off x="306372" y="2053423"/>
            <a:ext cx="5682362" cy="335384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just"/>
            <a:r>
              <a:rPr lang="es-CL" sz="2400" b="1" dirty="0">
                <a:solidFill>
                  <a:srgbClr val="92D050"/>
                </a:solidFill>
                <a:latin typeface="+mn-lt"/>
              </a:rPr>
              <a:t>General</a:t>
            </a:r>
            <a:r>
              <a:rPr lang="es-CL" sz="2400" dirty="0">
                <a:solidFill>
                  <a:srgbClr val="92D050"/>
                </a:solidFill>
                <a:latin typeface="+mn-lt"/>
              </a:rPr>
              <a:t>: El desarrollo de exploit como va de la mano con la ingeniería inversa también se puede definir como un “Arte”.</a:t>
            </a:r>
          </a:p>
          <a:p>
            <a:pPr algn="just"/>
            <a:endParaRPr lang="es-CL" sz="2400" dirty="0">
              <a:solidFill>
                <a:srgbClr val="92D050"/>
              </a:solidFill>
              <a:latin typeface="+mn-lt"/>
            </a:endParaRPr>
          </a:p>
          <a:p>
            <a:pPr algn="just"/>
            <a:r>
              <a:rPr lang="es-CL" sz="2400" dirty="0">
                <a:solidFill>
                  <a:srgbClr val="92D050"/>
                </a:solidFill>
                <a:latin typeface="+mn-lt"/>
              </a:rPr>
              <a:t>Ahora en la creación de un exploit solo dependerá de cada artista de como aplicaría su conocimiento, habilidades e imaginación para dar forma a una creación.</a:t>
            </a:r>
          </a:p>
          <a:p>
            <a:pPr algn="just"/>
            <a:endParaRPr lang="es-CL" sz="2400" dirty="0">
              <a:solidFill>
                <a:srgbClr val="92D050"/>
              </a:solidFill>
              <a:latin typeface="+mn-lt"/>
            </a:endParaRPr>
          </a:p>
        </p:txBody>
      </p:sp>
      <p:pic>
        <p:nvPicPr>
          <p:cNvPr id="8" name="Imagen 7">
            <a:extLst>
              <a:ext uri="{FF2B5EF4-FFF2-40B4-BE49-F238E27FC236}">
                <a16:creationId xmlns:a16="http://schemas.microsoft.com/office/drawing/2014/main" id="{F26EA408-BAFC-3641-A8BF-7958EB62ADF5}"/>
              </a:ext>
            </a:extLst>
          </p:cNvPr>
          <p:cNvPicPr>
            <a:picLocks noChangeAspect="1"/>
          </p:cNvPicPr>
          <p:nvPr/>
        </p:nvPicPr>
        <p:blipFill>
          <a:blip r:embed="rId3"/>
          <a:stretch>
            <a:fillRect/>
          </a:stretch>
        </p:blipFill>
        <p:spPr>
          <a:xfrm>
            <a:off x="6345085" y="1709154"/>
            <a:ext cx="5541033" cy="334036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6" name="Imagen 5">
            <a:extLst>
              <a:ext uri="{FF2B5EF4-FFF2-40B4-BE49-F238E27FC236}">
                <a16:creationId xmlns:a16="http://schemas.microsoft.com/office/drawing/2014/main" id="{B7D8D506-818F-8141-BAE8-B62453E0A2D5}"/>
              </a:ext>
            </a:extLst>
          </p:cNvPr>
          <p:cNvPicPr>
            <a:picLocks noChangeAspect="1"/>
          </p:cNvPicPr>
          <p:nvPr/>
        </p:nvPicPr>
        <p:blipFill>
          <a:blip r:embed="rId4"/>
          <a:stretch>
            <a:fillRect/>
          </a:stretch>
        </p:blipFill>
        <p:spPr>
          <a:xfrm>
            <a:off x="10316895" y="6313714"/>
            <a:ext cx="1695773" cy="416993"/>
          </a:xfrm>
          <a:prstGeom prst="rect">
            <a:avLst/>
          </a:prstGeom>
        </p:spPr>
      </p:pic>
    </p:spTree>
    <p:extLst>
      <p:ext uri="{BB962C8B-B14F-4D97-AF65-F5344CB8AC3E}">
        <p14:creationId xmlns:p14="http://schemas.microsoft.com/office/powerpoint/2010/main" val="413328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strips(downLeft)">
                                      <p:cBhvr>
                                        <p:cTn id="7" dur="500"/>
                                        <p:tgtEl>
                                          <p:spTgt spid="5">
                                            <p:txEl>
                                              <p:pRg st="0" end="0"/>
                                            </p:txEl>
                                          </p:spTgt>
                                        </p:tgtEl>
                                      </p:cBhvr>
                                    </p:animEffect>
                                  </p:childTnLst>
                                </p:cTn>
                              </p:par>
                              <p:par>
                                <p:cTn id="8" presetID="18" presetClass="entr" presetSubtype="12"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strips(downLeft)">
                                      <p:cBhvr>
                                        <p:cTn id="10" dur="500"/>
                                        <p:tgtEl>
                                          <p:spTgt spid="5">
                                            <p:txEl>
                                              <p:pRg st="2" end="2"/>
                                            </p:txEl>
                                          </p:spTgt>
                                        </p:tgtEl>
                                      </p:cBhvr>
                                    </p:animEffect>
                                  </p:childTnLst>
                                </p:cTn>
                              </p:par>
                            </p:childTnLst>
                          </p:cTn>
                        </p:par>
                        <p:par>
                          <p:cTn id="11" fill="hold">
                            <p:stCondLst>
                              <p:cond delay="500"/>
                            </p:stCondLst>
                            <p:childTnLst>
                              <p:par>
                                <p:cTn id="12" presetID="31"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1000" fill="hold"/>
                                        <p:tgtEl>
                                          <p:spTgt spid="8"/>
                                        </p:tgtEl>
                                        <p:attrNameLst>
                                          <p:attrName>ppt_w</p:attrName>
                                        </p:attrNameLst>
                                      </p:cBhvr>
                                      <p:tavLst>
                                        <p:tav tm="0">
                                          <p:val>
                                            <p:fltVal val="0"/>
                                          </p:val>
                                        </p:tav>
                                        <p:tav tm="100000">
                                          <p:val>
                                            <p:strVal val="#ppt_w"/>
                                          </p:val>
                                        </p:tav>
                                      </p:tavLst>
                                    </p:anim>
                                    <p:anim calcmode="lin" valueType="num">
                                      <p:cBhvr>
                                        <p:cTn id="15" dur="1000" fill="hold"/>
                                        <p:tgtEl>
                                          <p:spTgt spid="8"/>
                                        </p:tgtEl>
                                        <p:attrNameLst>
                                          <p:attrName>ppt_h</p:attrName>
                                        </p:attrNameLst>
                                      </p:cBhvr>
                                      <p:tavLst>
                                        <p:tav tm="0">
                                          <p:val>
                                            <p:fltVal val="0"/>
                                          </p:val>
                                        </p:tav>
                                        <p:tav tm="100000">
                                          <p:val>
                                            <p:strVal val="#ppt_h"/>
                                          </p:val>
                                        </p:tav>
                                      </p:tavLst>
                                    </p:anim>
                                    <p:anim calcmode="lin" valueType="num">
                                      <p:cBhvr>
                                        <p:cTn id="16" dur="1000" fill="hold"/>
                                        <p:tgtEl>
                                          <p:spTgt spid="8"/>
                                        </p:tgtEl>
                                        <p:attrNameLst>
                                          <p:attrName>style.rotation</p:attrName>
                                        </p:attrNameLst>
                                      </p:cBhvr>
                                      <p:tavLst>
                                        <p:tav tm="0">
                                          <p:val>
                                            <p:fltVal val="90"/>
                                          </p:val>
                                        </p:tav>
                                        <p:tav tm="100000">
                                          <p:val>
                                            <p:fltVal val="0"/>
                                          </p:val>
                                        </p:tav>
                                      </p:tavLst>
                                    </p:anim>
                                    <p:animEffect transition="in" filter="fade">
                                      <p:cBhvr>
                                        <p:cTn id="1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10559</TotalTime>
  <Words>4389</Words>
  <Application>Microsoft Macintosh PowerPoint</Application>
  <PresentationFormat>Panorámica</PresentationFormat>
  <Paragraphs>914</Paragraphs>
  <Slides>71</Slides>
  <Notes>71</Notes>
  <HiddenSlides>1</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71</vt:i4>
      </vt:variant>
    </vt:vector>
  </HeadingPairs>
  <TitlesOfParts>
    <vt:vector size="80" baseType="lpstr">
      <vt:lpstr>Arial</vt:lpstr>
      <vt:lpstr>Arial</vt:lpstr>
      <vt:lpstr>Calibri</vt:lpstr>
      <vt:lpstr>Calibri Light</vt:lpstr>
      <vt:lpstr>Consolas</vt:lpstr>
      <vt:lpstr>Krungthep</vt:lpstr>
      <vt:lpstr>Playfair Display SC</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 de Microsoft Office</dc:creator>
  <cp:lastModifiedBy>Microsoft Office User</cp:lastModifiedBy>
  <cp:revision>886</cp:revision>
  <cp:lastPrinted>2019-05-13T06:39:26Z</cp:lastPrinted>
  <dcterms:created xsi:type="dcterms:W3CDTF">2019-04-01T02:32:47Z</dcterms:created>
  <dcterms:modified xsi:type="dcterms:W3CDTF">2020-04-03T14:44:57Z</dcterms:modified>
</cp:coreProperties>
</file>